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345" r:id="rId4"/>
    <p:sldId id="333" r:id="rId5"/>
    <p:sldId id="332" r:id="rId6"/>
    <p:sldId id="334" r:id="rId7"/>
    <p:sldId id="336" r:id="rId8"/>
    <p:sldId id="337" r:id="rId9"/>
    <p:sldId id="338" r:id="rId10"/>
    <p:sldId id="340" r:id="rId11"/>
    <p:sldId id="339" r:id="rId12"/>
    <p:sldId id="341" r:id="rId13"/>
    <p:sldId id="285" r:id="rId14"/>
    <p:sldId id="329" r:id="rId15"/>
    <p:sldId id="342" r:id="rId16"/>
    <p:sldId id="343" r:id="rId17"/>
    <p:sldId id="348" r:id="rId18"/>
    <p:sldId id="347" r:id="rId19"/>
    <p:sldId id="344" r:id="rId20"/>
  </p:sldIdLst>
  <p:sldSz cx="12192000" cy="6858000"/>
  <p:notesSz cx="7010400" cy="9296400"/>
  <p:embeddedFontLst>
    <p:embeddedFont>
      <p:font typeface="Arial Rounded MT Bold" panose="020F0704030504030204" pitchFamily="34" charset="77"/>
      <p:regular r:id="rId22"/>
      <p:bold r:id="rId22"/>
    </p:embeddedFont>
    <p:embeddedFont>
      <p:font typeface="Bookman Old Style" panose="02050604050505020204" pitchFamily="18" charset="0"/>
      <p:regular r:id="rId22"/>
      <p:bold r:id="rId22"/>
      <p:italic r:id="rId22"/>
      <p:boldItalic r:id="rId22"/>
    </p:embeddedFont>
    <p:embeddedFont>
      <p:font typeface="Calibri" panose="020F0502020204030204" pitchFamily="34" charset="0"/>
      <p:regular r:id="rId22"/>
      <p:bold r:id="rId22"/>
      <p:italic r:id="rId22"/>
      <p:boldItalic r:id="rId22"/>
    </p:embeddedFont>
    <p:embeddedFont>
      <p:font typeface="Forte" panose="03060902040502070203" pitchFamily="66" charset="77"/>
      <p:regular r:id="rId22"/>
    </p:embeddedFont>
    <p:embeddedFont>
      <p:font typeface="Gill Sans MT" panose="020B0502020104020203" pitchFamily="34" charset="77"/>
      <p:regular r:id="rId23"/>
      <p:bold r:id="rId24"/>
      <p:italic r:id="rId25"/>
      <p:boldItalic r:id="rId26"/>
    </p:embeddedFont>
    <p:embeddedFont>
      <p:font typeface="Gungsuh" panose="02030600000101010101" pitchFamily="18" charset="-127"/>
      <p:regular r:id="rId22"/>
    </p:embeddedFont>
    <p:embeddedFont>
      <p:font typeface="Script MT Bold" panose="03040602040607080904" pitchFamily="66" charset="77"/>
      <p:bold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00"/>
    <a:srgbClr val="800100"/>
    <a:srgbClr val="460502"/>
    <a:srgbClr val="004100"/>
    <a:srgbClr val="104C28"/>
    <a:srgbClr val="008000"/>
    <a:srgbClr val="00FFFF"/>
    <a:srgbClr val="FFFF99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49"/>
  </p:normalViewPr>
  <p:slideViewPr>
    <p:cSldViewPr>
      <p:cViewPr varScale="1">
        <p:scale>
          <a:sx n="102" d="100"/>
          <a:sy n="102" d="100"/>
        </p:scale>
        <p:origin x="7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NUL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38927-93F1-4C68-BC8E-89052FBD4690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1E33D0-A735-4C2A-873D-433A31D22322}">
      <dgm:prSet/>
      <dgm:spPr/>
      <dgm:t>
        <a:bodyPr/>
        <a:lstStyle/>
        <a:p>
          <a:pPr>
            <a:defRPr b="1"/>
          </a:pPr>
          <a:r>
            <a:rPr lang="en-US" dirty="0"/>
            <a:t>4 Jan. 2024</a:t>
          </a:r>
        </a:p>
      </dgm:t>
    </dgm:pt>
    <dgm:pt modelId="{D07F5127-172D-4F18-B0D3-7487346F5D77}" type="parTrans" cxnId="{3E42D61E-9699-44CB-AC24-C1DB80EE013E}">
      <dgm:prSet/>
      <dgm:spPr/>
      <dgm:t>
        <a:bodyPr/>
        <a:lstStyle/>
        <a:p>
          <a:endParaRPr lang="en-US"/>
        </a:p>
      </dgm:t>
    </dgm:pt>
    <dgm:pt modelId="{3DA0FCFB-865D-41EA-9B61-E749632FA88E}" type="sibTrans" cxnId="{3E42D61E-9699-44CB-AC24-C1DB80EE013E}">
      <dgm:prSet/>
      <dgm:spPr/>
      <dgm:t>
        <a:bodyPr/>
        <a:lstStyle/>
        <a:p>
          <a:endParaRPr lang="en-US"/>
        </a:p>
      </dgm:t>
    </dgm:pt>
    <dgm:pt modelId="{448B4507-1263-4419-B1C0-3D00224B7BC5}">
      <dgm:prSet custT="1"/>
      <dgm:spPr/>
      <dgm:t>
        <a:bodyPr/>
        <a:lstStyle/>
        <a:p>
          <a:r>
            <a:rPr lang="en-US" sz="1600" dirty="0"/>
            <a:t>Information slides, Learner Profile, and Application Form available through the Churchill website.</a:t>
          </a:r>
        </a:p>
      </dgm:t>
    </dgm:pt>
    <dgm:pt modelId="{2AE66CEB-572D-4B2C-A081-FE68CE983440}" type="parTrans" cxnId="{18301680-C5D8-4906-8A3A-14D9BE96912F}">
      <dgm:prSet/>
      <dgm:spPr/>
      <dgm:t>
        <a:bodyPr/>
        <a:lstStyle/>
        <a:p>
          <a:endParaRPr lang="en-US"/>
        </a:p>
      </dgm:t>
    </dgm:pt>
    <dgm:pt modelId="{69A825FE-F47A-42ED-9A7F-A5CD91BD758D}" type="sibTrans" cxnId="{18301680-C5D8-4906-8A3A-14D9BE96912F}">
      <dgm:prSet/>
      <dgm:spPr/>
      <dgm:t>
        <a:bodyPr/>
        <a:lstStyle/>
        <a:p>
          <a:endParaRPr lang="en-US"/>
        </a:p>
      </dgm:t>
    </dgm:pt>
    <dgm:pt modelId="{F6C86942-CDA4-4E55-9921-D9B3584BEDA7}">
      <dgm:prSet/>
      <dgm:spPr/>
      <dgm:t>
        <a:bodyPr/>
        <a:lstStyle/>
        <a:p>
          <a:pPr>
            <a:defRPr b="1"/>
          </a:pPr>
          <a:r>
            <a:rPr lang="en-US" dirty="0"/>
            <a:t>15 Jan. 2024</a:t>
          </a:r>
        </a:p>
      </dgm:t>
    </dgm:pt>
    <dgm:pt modelId="{5FD69CAE-C2CB-4A4A-B79B-CB27693BE02F}" type="parTrans" cxnId="{382C40F2-6553-40C9-9F7E-D8359D73A1EB}">
      <dgm:prSet/>
      <dgm:spPr/>
      <dgm:t>
        <a:bodyPr/>
        <a:lstStyle/>
        <a:p>
          <a:endParaRPr lang="en-US"/>
        </a:p>
      </dgm:t>
    </dgm:pt>
    <dgm:pt modelId="{D17A6893-F179-45C9-AB08-0677AD4BD81B}" type="sibTrans" cxnId="{382C40F2-6553-40C9-9F7E-D8359D73A1EB}">
      <dgm:prSet/>
      <dgm:spPr/>
      <dgm:t>
        <a:bodyPr/>
        <a:lstStyle/>
        <a:p>
          <a:endParaRPr lang="en-US"/>
        </a:p>
      </dgm:t>
    </dgm:pt>
    <dgm:pt modelId="{D0864C33-3B7D-47E1-B58F-0ADF7A57FF9D}">
      <dgm:prSet custT="1"/>
      <dgm:spPr/>
      <dgm:t>
        <a:bodyPr/>
        <a:lstStyle/>
        <a:p>
          <a:r>
            <a:rPr lang="en-US" sz="1600" dirty="0"/>
            <a:t>Prelude Applications through Microsoft Forms are due by 9:00am.  Please make sure that you have read all of the FAQ before applying and that the application form is complete.</a:t>
          </a:r>
        </a:p>
      </dgm:t>
    </dgm:pt>
    <dgm:pt modelId="{6370D54F-7216-4F3B-8964-F37581B47D3A}" type="parTrans" cxnId="{0A806C01-B803-401A-AE2B-5A87F87F1752}">
      <dgm:prSet/>
      <dgm:spPr/>
      <dgm:t>
        <a:bodyPr/>
        <a:lstStyle/>
        <a:p>
          <a:endParaRPr lang="en-US"/>
        </a:p>
      </dgm:t>
    </dgm:pt>
    <dgm:pt modelId="{EC2E2E13-9512-4B4D-A7E4-B72C0B7E5DCA}" type="sibTrans" cxnId="{0A806C01-B803-401A-AE2B-5A87F87F1752}">
      <dgm:prSet/>
      <dgm:spPr/>
      <dgm:t>
        <a:bodyPr/>
        <a:lstStyle/>
        <a:p>
          <a:endParaRPr lang="en-US"/>
        </a:p>
      </dgm:t>
    </dgm:pt>
    <dgm:pt modelId="{2D278F32-711D-4E19-B402-CDC3C8137DD0}">
      <dgm:prSet/>
      <dgm:spPr/>
      <dgm:t>
        <a:bodyPr/>
        <a:lstStyle/>
        <a:p>
          <a:pPr>
            <a:defRPr b="1"/>
          </a:pPr>
          <a:r>
            <a:rPr lang="en-US" dirty="0"/>
            <a:t>Feb. 2024 (exact date TBA)</a:t>
          </a:r>
        </a:p>
      </dgm:t>
    </dgm:pt>
    <dgm:pt modelId="{DC20428C-985C-41DA-81E6-F4A987446CCB}" type="parTrans" cxnId="{0A7793DC-6622-4A7A-AEDA-905C801C4A98}">
      <dgm:prSet/>
      <dgm:spPr/>
      <dgm:t>
        <a:bodyPr/>
        <a:lstStyle/>
        <a:p>
          <a:endParaRPr lang="en-US"/>
        </a:p>
      </dgm:t>
    </dgm:pt>
    <dgm:pt modelId="{B86FBD78-5421-413A-89C1-AA1BF10E5194}" type="sibTrans" cxnId="{0A7793DC-6622-4A7A-AEDA-905C801C4A98}">
      <dgm:prSet/>
      <dgm:spPr/>
      <dgm:t>
        <a:bodyPr/>
        <a:lstStyle/>
        <a:p>
          <a:endParaRPr lang="en-US"/>
        </a:p>
      </dgm:t>
    </dgm:pt>
    <dgm:pt modelId="{E18A593B-461A-4858-B028-FDF69E8F6F5F}">
      <dgm:prSet custT="1"/>
      <dgm:spPr/>
      <dgm:t>
        <a:bodyPr/>
        <a:lstStyle/>
        <a:p>
          <a:r>
            <a:rPr lang="en-US" sz="1600" dirty="0"/>
            <a:t>Offers are sent to the student’s email provided in the application.  Please watch for announcements on Teams for exact date.</a:t>
          </a:r>
        </a:p>
      </dgm:t>
    </dgm:pt>
    <dgm:pt modelId="{213BFD20-E024-4683-9010-A192B01DA524}" type="parTrans" cxnId="{B48A0A90-0105-4ED7-9BE0-1DFB2A11BBF4}">
      <dgm:prSet/>
      <dgm:spPr/>
      <dgm:t>
        <a:bodyPr/>
        <a:lstStyle/>
        <a:p>
          <a:endParaRPr lang="en-US"/>
        </a:p>
      </dgm:t>
    </dgm:pt>
    <dgm:pt modelId="{AB92F561-90A7-424C-AE2D-40912BF4FE81}" type="sibTrans" cxnId="{B48A0A90-0105-4ED7-9BE0-1DFB2A11BBF4}">
      <dgm:prSet/>
      <dgm:spPr/>
      <dgm:t>
        <a:bodyPr/>
        <a:lstStyle/>
        <a:p>
          <a:endParaRPr lang="en-US"/>
        </a:p>
      </dgm:t>
    </dgm:pt>
    <dgm:pt modelId="{F25747B6-F15F-7545-A134-6DB26B26F3D1}" type="pres">
      <dgm:prSet presAssocID="{1C838927-93F1-4C68-BC8E-89052FBD4690}" presName="root" presStyleCnt="0">
        <dgm:presLayoutVars>
          <dgm:chMax/>
          <dgm:chPref/>
          <dgm:animLvl val="lvl"/>
        </dgm:presLayoutVars>
      </dgm:prSet>
      <dgm:spPr/>
    </dgm:pt>
    <dgm:pt modelId="{8037EAC2-DF10-B843-93B1-933A0FB7C231}" type="pres">
      <dgm:prSet presAssocID="{1C838927-93F1-4C68-BC8E-89052FBD4690}" presName="divider" presStyleLbl="fgAcc1" presStyleIdx="0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CA7A8056-C923-8E4F-B8AE-68210B83992C}" type="pres">
      <dgm:prSet presAssocID="{1C838927-93F1-4C68-BC8E-89052FBD4690}" presName="nodes" presStyleCnt="0">
        <dgm:presLayoutVars>
          <dgm:chMax/>
          <dgm:chPref/>
          <dgm:animLvl val="lvl"/>
        </dgm:presLayoutVars>
      </dgm:prSet>
      <dgm:spPr/>
    </dgm:pt>
    <dgm:pt modelId="{299C065E-74B5-C348-A17A-E60897843378}" type="pres">
      <dgm:prSet presAssocID="{EB1E33D0-A735-4C2A-873D-433A31D22322}" presName="composite" presStyleCnt="0"/>
      <dgm:spPr/>
    </dgm:pt>
    <dgm:pt modelId="{9526D079-E4C9-6946-ADA7-1FB0F83D97A1}" type="pres">
      <dgm:prSet presAssocID="{EB1E33D0-A735-4C2A-873D-433A31D22322}" presName="ConnectorPoint" presStyleLbl="lnNode1" presStyleIdx="0" presStyleCnt="3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AD265B6-CD1A-D246-AFDF-A6C27ABEC3B2}" type="pres">
      <dgm:prSet presAssocID="{EB1E33D0-A735-4C2A-873D-433A31D22322}" presName="DropPinPlaceHolder" presStyleCnt="0"/>
      <dgm:spPr/>
    </dgm:pt>
    <dgm:pt modelId="{7F51AB96-CDC2-624B-A28E-5C3F1EA6B1C5}" type="pres">
      <dgm:prSet presAssocID="{EB1E33D0-A735-4C2A-873D-433A31D22322}" presName="DropPin" presStyleLbl="alignNode1" presStyleIdx="0" presStyleCnt="3"/>
      <dgm:spPr/>
    </dgm:pt>
    <dgm:pt modelId="{E2B564D3-DFBF-1548-8B41-8A643F1858E2}" type="pres">
      <dgm:prSet presAssocID="{EB1E33D0-A735-4C2A-873D-433A31D22322}" presName="Ellipse" presStyleLbl="fgAcc1" presStyleIdx="1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310DF59E-B902-144B-B21E-EF7E65552F95}" type="pres">
      <dgm:prSet presAssocID="{EB1E33D0-A735-4C2A-873D-433A31D22322}" presName="L2TextContainer" presStyleLbl="revTx" presStyleIdx="0" presStyleCnt="6">
        <dgm:presLayoutVars>
          <dgm:bulletEnabled val="1"/>
        </dgm:presLayoutVars>
      </dgm:prSet>
      <dgm:spPr/>
    </dgm:pt>
    <dgm:pt modelId="{9F0A2D45-D1CA-6B44-85E0-F6092B479797}" type="pres">
      <dgm:prSet presAssocID="{EB1E33D0-A735-4C2A-873D-433A31D22322}" presName="L1TextContainer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5B995CC4-84D9-A847-AC28-BC81521C9142}" type="pres">
      <dgm:prSet presAssocID="{EB1E33D0-A735-4C2A-873D-433A31D22322}" presName="ConnectLine" presStyleLbl="sibTrans1D1" presStyleIdx="0" presStyleCnt="3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D58C20D3-558D-C74E-8664-46026F4EFA37}" type="pres">
      <dgm:prSet presAssocID="{EB1E33D0-A735-4C2A-873D-433A31D22322}" presName="EmptyPlaceHolder" presStyleCnt="0"/>
      <dgm:spPr/>
    </dgm:pt>
    <dgm:pt modelId="{A1E785C7-DA0C-FD41-A12C-CF580CA2B787}" type="pres">
      <dgm:prSet presAssocID="{3DA0FCFB-865D-41EA-9B61-E749632FA88E}" presName="spaceBetweenRectangles" presStyleCnt="0"/>
      <dgm:spPr/>
    </dgm:pt>
    <dgm:pt modelId="{6F1127FD-6EB1-A340-AFF6-01E4C65F6E3F}" type="pres">
      <dgm:prSet presAssocID="{F6C86942-CDA4-4E55-9921-D9B3584BEDA7}" presName="composite" presStyleCnt="0"/>
      <dgm:spPr/>
    </dgm:pt>
    <dgm:pt modelId="{864D5355-DFB1-D844-B279-972F6A7AFE5B}" type="pres">
      <dgm:prSet presAssocID="{F6C86942-CDA4-4E55-9921-D9B3584BEDA7}" presName="ConnectorPoint" presStyleLbl="lnNode1" presStyleIdx="1" presStyleCnt="3"/>
      <dgm:spPr>
        <a:solidFill>
          <a:schemeClr val="accent2">
            <a:hueOff val="-5175944"/>
            <a:satOff val="22930"/>
            <a:lumOff val="-843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AEED6A0A-2FE5-A742-8EE3-8C759C28FD2C}" type="pres">
      <dgm:prSet presAssocID="{F6C86942-CDA4-4E55-9921-D9B3584BEDA7}" presName="DropPinPlaceHolder" presStyleCnt="0"/>
      <dgm:spPr/>
    </dgm:pt>
    <dgm:pt modelId="{F959F59B-C69F-A846-8701-6636B75FEC81}" type="pres">
      <dgm:prSet presAssocID="{F6C86942-CDA4-4E55-9921-D9B3584BEDA7}" presName="DropPin" presStyleLbl="alignNode1" presStyleIdx="1" presStyleCnt="3"/>
      <dgm:spPr/>
    </dgm:pt>
    <dgm:pt modelId="{822E84DC-0F19-904E-96F5-B47D472747AC}" type="pres">
      <dgm:prSet presAssocID="{F6C86942-CDA4-4E55-9921-D9B3584BEDA7}" presName="Ellipse" presStyleLbl="fgAcc1" presStyleIdx="2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60C54B57-0A3E-844C-AF67-FB7F57026B17}" type="pres">
      <dgm:prSet presAssocID="{F6C86942-CDA4-4E55-9921-D9B3584BEDA7}" presName="L2TextContainer" presStyleLbl="revTx" presStyleIdx="2" presStyleCnt="6">
        <dgm:presLayoutVars>
          <dgm:bulletEnabled val="1"/>
        </dgm:presLayoutVars>
      </dgm:prSet>
      <dgm:spPr/>
    </dgm:pt>
    <dgm:pt modelId="{4E6BDC5A-8A71-5141-B54F-4077D87E0806}" type="pres">
      <dgm:prSet presAssocID="{F6C86942-CDA4-4E55-9921-D9B3584BEDA7}" presName="L1TextContainer" presStyleLbl="revTx" presStyleIdx="3" presStyleCnt="6" custLinFactNeighborX="824" custLinFactNeighborY="46751">
        <dgm:presLayoutVars>
          <dgm:chMax val="1"/>
          <dgm:chPref val="1"/>
          <dgm:bulletEnabled val="1"/>
        </dgm:presLayoutVars>
      </dgm:prSet>
      <dgm:spPr/>
    </dgm:pt>
    <dgm:pt modelId="{25B95D8F-A73B-9849-BBB8-0BFF39A90DEC}" type="pres">
      <dgm:prSet presAssocID="{F6C86942-CDA4-4E55-9921-D9B3584BEDA7}" presName="ConnectLine" presStyleLbl="sibTrans1D1" presStyleIdx="1" presStyleCnt="3"/>
      <dgm:spPr>
        <a:noFill/>
        <a:ln w="12700" cap="flat" cmpd="sng" algn="ctr">
          <a:solidFill>
            <a:schemeClr val="accent2">
              <a:hueOff val="-5175944"/>
              <a:satOff val="22930"/>
              <a:lumOff val="-8432"/>
              <a:alphaOff val="0"/>
            </a:schemeClr>
          </a:solidFill>
          <a:prstDash val="dash"/>
        </a:ln>
        <a:effectLst/>
      </dgm:spPr>
    </dgm:pt>
    <dgm:pt modelId="{B75930CE-D5AD-8345-A2C8-E71AC245ED83}" type="pres">
      <dgm:prSet presAssocID="{F6C86942-CDA4-4E55-9921-D9B3584BEDA7}" presName="EmptyPlaceHolder" presStyleCnt="0"/>
      <dgm:spPr/>
    </dgm:pt>
    <dgm:pt modelId="{F53B2400-FACD-C149-AF63-1C4DE8527035}" type="pres">
      <dgm:prSet presAssocID="{D17A6893-F179-45C9-AB08-0677AD4BD81B}" presName="spaceBetweenRectangles" presStyleCnt="0"/>
      <dgm:spPr/>
    </dgm:pt>
    <dgm:pt modelId="{F5AB1442-9A26-F947-8EE9-72F197229888}" type="pres">
      <dgm:prSet presAssocID="{2D278F32-711D-4E19-B402-CDC3C8137DD0}" presName="composite" presStyleCnt="0"/>
      <dgm:spPr/>
    </dgm:pt>
    <dgm:pt modelId="{14C1FFD4-73F6-6D46-8673-AFAC8894E6EB}" type="pres">
      <dgm:prSet presAssocID="{2D278F32-711D-4E19-B402-CDC3C8137DD0}" presName="ConnectorPoint" presStyleLbl="lnNode1" presStyleIdx="2" presStyleCnt="3"/>
      <dgm:spPr>
        <a:solidFill>
          <a:schemeClr val="accent2">
            <a:hueOff val="-10351888"/>
            <a:satOff val="45859"/>
            <a:lumOff val="-1686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3BEFDBFF-4AC1-BB41-AFF0-C01AEAEBC6DE}" type="pres">
      <dgm:prSet presAssocID="{2D278F32-711D-4E19-B402-CDC3C8137DD0}" presName="DropPinPlaceHolder" presStyleCnt="0"/>
      <dgm:spPr/>
    </dgm:pt>
    <dgm:pt modelId="{FF4F9D38-878B-A448-8BFF-5426DE156955}" type="pres">
      <dgm:prSet presAssocID="{2D278F32-711D-4E19-B402-CDC3C8137DD0}" presName="DropPin" presStyleLbl="alignNode1" presStyleIdx="2" presStyleCnt="3"/>
      <dgm:spPr/>
    </dgm:pt>
    <dgm:pt modelId="{1A43B698-62C2-734D-BFBB-6AEC12365CB2}" type="pres">
      <dgm:prSet presAssocID="{2D278F32-711D-4E19-B402-CDC3C8137DD0}" presName="Ellipse" presStyleLbl="fgAcc1" presStyleIdx="3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B738CCD1-0AB2-4847-91A2-0327B5A7D800}" type="pres">
      <dgm:prSet presAssocID="{2D278F32-711D-4E19-B402-CDC3C8137DD0}" presName="L2TextContainer" presStyleLbl="revTx" presStyleIdx="4" presStyleCnt="6">
        <dgm:presLayoutVars>
          <dgm:bulletEnabled val="1"/>
        </dgm:presLayoutVars>
      </dgm:prSet>
      <dgm:spPr/>
    </dgm:pt>
    <dgm:pt modelId="{D513E9B9-733D-8D41-9045-917BBF4B202B}" type="pres">
      <dgm:prSet presAssocID="{2D278F32-711D-4E19-B402-CDC3C8137DD0}" presName="L1TextContainer" presStyleLbl="revTx" presStyleIdx="5" presStyleCnt="6">
        <dgm:presLayoutVars>
          <dgm:chMax val="1"/>
          <dgm:chPref val="1"/>
          <dgm:bulletEnabled val="1"/>
        </dgm:presLayoutVars>
      </dgm:prSet>
      <dgm:spPr/>
    </dgm:pt>
    <dgm:pt modelId="{5158C486-6E67-6846-BDE2-71954B87E6C6}" type="pres">
      <dgm:prSet presAssocID="{2D278F32-711D-4E19-B402-CDC3C8137DD0}" presName="ConnectLine" presStyleLbl="sibTrans1D1" presStyleIdx="2" presStyleCnt="3"/>
      <dgm:spPr>
        <a:noFill/>
        <a:ln w="1270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dash"/>
        </a:ln>
        <a:effectLst/>
      </dgm:spPr>
    </dgm:pt>
    <dgm:pt modelId="{B06B4232-B383-3346-9D62-E7E9905E4275}" type="pres">
      <dgm:prSet presAssocID="{2D278F32-711D-4E19-B402-CDC3C8137DD0}" presName="EmptyPlaceHolder" presStyleCnt="0"/>
      <dgm:spPr/>
    </dgm:pt>
  </dgm:ptLst>
  <dgm:cxnLst>
    <dgm:cxn modelId="{0A806C01-B803-401A-AE2B-5A87F87F1752}" srcId="{F6C86942-CDA4-4E55-9921-D9B3584BEDA7}" destId="{D0864C33-3B7D-47E1-B58F-0ADF7A57FF9D}" srcOrd="0" destOrd="0" parTransId="{6370D54F-7216-4F3B-8964-F37581B47D3A}" sibTransId="{EC2E2E13-9512-4B4D-A7E4-B72C0B7E5DCA}"/>
    <dgm:cxn modelId="{DC5AFC09-81FE-9C43-88DE-0A3120F6322D}" type="presOf" srcId="{E18A593B-461A-4858-B028-FDF69E8F6F5F}" destId="{B738CCD1-0AB2-4847-91A2-0327B5A7D800}" srcOrd="0" destOrd="0" presId="urn:microsoft.com/office/officeart/2017/3/layout/DropPinTimeline"/>
    <dgm:cxn modelId="{6B703D1C-460E-1B4F-9D8B-97544597A756}" type="presOf" srcId="{2D278F32-711D-4E19-B402-CDC3C8137DD0}" destId="{D513E9B9-733D-8D41-9045-917BBF4B202B}" srcOrd="0" destOrd="0" presId="urn:microsoft.com/office/officeart/2017/3/layout/DropPinTimeline"/>
    <dgm:cxn modelId="{3E42D61E-9699-44CB-AC24-C1DB80EE013E}" srcId="{1C838927-93F1-4C68-BC8E-89052FBD4690}" destId="{EB1E33D0-A735-4C2A-873D-433A31D22322}" srcOrd="0" destOrd="0" parTransId="{D07F5127-172D-4F18-B0D3-7487346F5D77}" sibTransId="{3DA0FCFB-865D-41EA-9B61-E749632FA88E}"/>
    <dgm:cxn modelId="{C0A5865B-9AC8-9B4A-9C4A-7B2195EE082A}" type="presOf" srcId="{EB1E33D0-A735-4C2A-873D-433A31D22322}" destId="{9F0A2D45-D1CA-6B44-85E0-F6092B479797}" srcOrd="0" destOrd="0" presId="urn:microsoft.com/office/officeart/2017/3/layout/DropPinTimeline"/>
    <dgm:cxn modelId="{3F879F63-7649-2B46-8BF7-A944060A66B8}" type="presOf" srcId="{1C838927-93F1-4C68-BC8E-89052FBD4690}" destId="{F25747B6-F15F-7545-A134-6DB26B26F3D1}" srcOrd="0" destOrd="0" presId="urn:microsoft.com/office/officeart/2017/3/layout/DropPinTimeline"/>
    <dgm:cxn modelId="{F95E6579-7793-A649-A511-3139EFE2786B}" type="presOf" srcId="{F6C86942-CDA4-4E55-9921-D9B3584BEDA7}" destId="{4E6BDC5A-8A71-5141-B54F-4077D87E0806}" srcOrd="0" destOrd="0" presId="urn:microsoft.com/office/officeart/2017/3/layout/DropPinTimeline"/>
    <dgm:cxn modelId="{18301680-C5D8-4906-8A3A-14D9BE96912F}" srcId="{EB1E33D0-A735-4C2A-873D-433A31D22322}" destId="{448B4507-1263-4419-B1C0-3D00224B7BC5}" srcOrd="0" destOrd="0" parTransId="{2AE66CEB-572D-4B2C-A081-FE68CE983440}" sibTransId="{69A825FE-F47A-42ED-9A7F-A5CD91BD758D}"/>
    <dgm:cxn modelId="{B48A0A90-0105-4ED7-9BE0-1DFB2A11BBF4}" srcId="{2D278F32-711D-4E19-B402-CDC3C8137DD0}" destId="{E18A593B-461A-4858-B028-FDF69E8F6F5F}" srcOrd="0" destOrd="0" parTransId="{213BFD20-E024-4683-9010-A192B01DA524}" sibTransId="{AB92F561-90A7-424C-AE2D-40912BF4FE81}"/>
    <dgm:cxn modelId="{47253796-F82B-FD43-B268-308320F0A756}" type="presOf" srcId="{448B4507-1263-4419-B1C0-3D00224B7BC5}" destId="{310DF59E-B902-144B-B21E-EF7E65552F95}" srcOrd="0" destOrd="0" presId="urn:microsoft.com/office/officeart/2017/3/layout/DropPinTimeline"/>
    <dgm:cxn modelId="{D35CA7A5-1DFB-E447-BC1B-5B9C186F6819}" type="presOf" srcId="{D0864C33-3B7D-47E1-B58F-0ADF7A57FF9D}" destId="{60C54B57-0A3E-844C-AF67-FB7F57026B17}" srcOrd="0" destOrd="0" presId="urn:microsoft.com/office/officeart/2017/3/layout/DropPinTimeline"/>
    <dgm:cxn modelId="{0A7793DC-6622-4A7A-AEDA-905C801C4A98}" srcId="{1C838927-93F1-4C68-BC8E-89052FBD4690}" destId="{2D278F32-711D-4E19-B402-CDC3C8137DD0}" srcOrd="2" destOrd="0" parTransId="{DC20428C-985C-41DA-81E6-F4A987446CCB}" sibTransId="{B86FBD78-5421-413A-89C1-AA1BF10E5194}"/>
    <dgm:cxn modelId="{382C40F2-6553-40C9-9F7E-D8359D73A1EB}" srcId="{1C838927-93F1-4C68-BC8E-89052FBD4690}" destId="{F6C86942-CDA4-4E55-9921-D9B3584BEDA7}" srcOrd="1" destOrd="0" parTransId="{5FD69CAE-C2CB-4A4A-B79B-CB27693BE02F}" sibTransId="{D17A6893-F179-45C9-AB08-0677AD4BD81B}"/>
    <dgm:cxn modelId="{EA643C56-E24B-4F43-A6FF-FF667B76F4B8}" type="presParOf" srcId="{F25747B6-F15F-7545-A134-6DB26B26F3D1}" destId="{8037EAC2-DF10-B843-93B1-933A0FB7C231}" srcOrd="0" destOrd="0" presId="urn:microsoft.com/office/officeart/2017/3/layout/DropPinTimeline"/>
    <dgm:cxn modelId="{D372387B-2F90-DF42-8E71-299660831265}" type="presParOf" srcId="{F25747B6-F15F-7545-A134-6DB26B26F3D1}" destId="{CA7A8056-C923-8E4F-B8AE-68210B83992C}" srcOrd="1" destOrd="0" presId="urn:microsoft.com/office/officeart/2017/3/layout/DropPinTimeline"/>
    <dgm:cxn modelId="{3F065D53-10DD-7541-8D90-409FB79066DD}" type="presParOf" srcId="{CA7A8056-C923-8E4F-B8AE-68210B83992C}" destId="{299C065E-74B5-C348-A17A-E60897843378}" srcOrd="0" destOrd="0" presId="urn:microsoft.com/office/officeart/2017/3/layout/DropPinTimeline"/>
    <dgm:cxn modelId="{3B9B4CF6-8F50-CF45-973B-307A2B6FAED1}" type="presParOf" srcId="{299C065E-74B5-C348-A17A-E60897843378}" destId="{9526D079-E4C9-6946-ADA7-1FB0F83D97A1}" srcOrd="0" destOrd="0" presId="urn:microsoft.com/office/officeart/2017/3/layout/DropPinTimeline"/>
    <dgm:cxn modelId="{02256771-73C0-3641-BE1E-DED63D12C51D}" type="presParOf" srcId="{299C065E-74B5-C348-A17A-E60897843378}" destId="{4AD265B6-CD1A-D246-AFDF-A6C27ABEC3B2}" srcOrd="1" destOrd="0" presId="urn:microsoft.com/office/officeart/2017/3/layout/DropPinTimeline"/>
    <dgm:cxn modelId="{1DD2D145-C6BF-0346-AB08-502C08F99343}" type="presParOf" srcId="{4AD265B6-CD1A-D246-AFDF-A6C27ABEC3B2}" destId="{7F51AB96-CDC2-624B-A28E-5C3F1EA6B1C5}" srcOrd="0" destOrd="0" presId="urn:microsoft.com/office/officeart/2017/3/layout/DropPinTimeline"/>
    <dgm:cxn modelId="{A2E94A72-7CF6-DC43-95A6-B3EF7CCC94FC}" type="presParOf" srcId="{4AD265B6-CD1A-D246-AFDF-A6C27ABEC3B2}" destId="{E2B564D3-DFBF-1548-8B41-8A643F1858E2}" srcOrd="1" destOrd="0" presId="urn:microsoft.com/office/officeart/2017/3/layout/DropPinTimeline"/>
    <dgm:cxn modelId="{21057FED-263C-9542-B1F0-5A44E086F4A0}" type="presParOf" srcId="{299C065E-74B5-C348-A17A-E60897843378}" destId="{310DF59E-B902-144B-B21E-EF7E65552F95}" srcOrd="2" destOrd="0" presId="urn:microsoft.com/office/officeart/2017/3/layout/DropPinTimeline"/>
    <dgm:cxn modelId="{761AC933-7AD6-1847-AF51-65F1865EBFA2}" type="presParOf" srcId="{299C065E-74B5-C348-A17A-E60897843378}" destId="{9F0A2D45-D1CA-6B44-85E0-F6092B479797}" srcOrd="3" destOrd="0" presId="urn:microsoft.com/office/officeart/2017/3/layout/DropPinTimeline"/>
    <dgm:cxn modelId="{17AB2C77-5CC7-8F41-ACD9-B7F9465E3E3B}" type="presParOf" srcId="{299C065E-74B5-C348-A17A-E60897843378}" destId="{5B995CC4-84D9-A847-AC28-BC81521C9142}" srcOrd="4" destOrd="0" presId="urn:microsoft.com/office/officeart/2017/3/layout/DropPinTimeline"/>
    <dgm:cxn modelId="{A17BAE9F-FBE0-AA45-A3F7-9B399C907437}" type="presParOf" srcId="{299C065E-74B5-C348-A17A-E60897843378}" destId="{D58C20D3-558D-C74E-8664-46026F4EFA37}" srcOrd="5" destOrd="0" presId="urn:microsoft.com/office/officeart/2017/3/layout/DropPinTimeline"/>
    <dgm:cxn modelId="{37153AD1-B8BD-C94D-9A4B-F1EBE40EDEB2}" type="presParOf" srcId="{CA7A8056-C923-8E4F-B8AE-68210B83992C}" destId="{A1E785C7-DA0C-FD41-A12C-CF580CA2B787}" srcOrd="1" destOrd="0" presId="urn:microsoft.com/office/officeart/2017/3/layout/DropPinTimeline"/>
    <dgm:cxn modelId="{A05A8737-B06F-9F42-BF8D-EB6D678CF673}" type="presParOf" srcId="{CA7A8056-C923-8E4F-B8AE-68210B83992C}" destId="{6F1127FD-6EB1-A340-AFF6-01E4C65F6E3F}" srcOrd="2" destOrd="0" presId="urn:microsoft.com/office/officeart/2017/3/layout/DropPinTimeline"/>
    <dgm:cxn modelId="{3CA2B807-6963-F343-B6A7-2F640F43EEFD}" type="presParOf" srcId="{6F1127FD-6EB1-A340-AFF6-01E4C65F6E3F}" destId="{864D5355-DFB1-D844-B279-972F6A7AFE5B}" srcOrd="0" destOrd="0" presId="urn:microsoft.com/office/officeart/2017/3/layout/DropPinTimeline"/>
    <dgm:cxn modelId="{8CB8BF06-DCDD-6544-9185-1E0B17002AAE}" type="presParOf" srcId="{6F1127FD-6EB1-A340-AFF6-01E4C65F6E3F}" destId="{AEED6A0A-2FE5-A742-8EE3-8C759C28FD2C}" srcOrd="1" destOrd="0" presId="urn:microsoft.com/office/officeart/2017/3/layout/DropPinTimeline"/>
    <dgm:cxn modelId="{65B11594-CDA9-5948-AB39-08ED34F435E2}" type="presParOf" srcId="{AEED6A0A-2FE5-A742-8EE3-8C759C28FD2C}" destId="{F959F59B-C69F-A846-8701-6636B75FEC81}" srcOrd="0" destOrd="0" presId="urn:microsoft.com/office/officeart/2017/3/layout/DropPinTimeline"/>
    <dgm:cxn modelId="{61D1ADB1-072F-494C-9E4D-58448D2644F9}" type="presParOf" srcId="{AEED6A0A-2FE5-A742-8EE3-8C759C28FD2C}" destId="{822E84DC-0F19-904E-96F5-B47D472747AC}" srcOrd="1" destOrd="0" presId="urn:microsoft.com/office/officeart/2017/3/layout/DropPinTimeline"/>
    <dgm:cxn modelId="{2E3CEA07-74A0-4B44-B74C-F9F9F0EE5E13}" type="presParOf" srcId="{6F1127FD-6EB1-A340-AFF6-01E4C65F6E3F}" destId="{60C54B57-0A3E-844C-AF67-FB7F57026B17}" srcOrd="2" destOrd="0" presId="urn:microsoft.com/office/officeart/2017/3/layout/DropPinTimeline"/>
    <dgm:cxn modelId="{4B5252F8-7699-8A42-84BD-2324B43162AE}" type="presParOf" srcId="{6F1127FD-6EB1-A340-AFF6-01E4C65F6E3F}" destId="{4E6BDC5A-8A71-5141-B54F-4077D87E0806}" srcOrd="3" destOrd="0" presId="urn:microsoft.com/office/officeart/2017/3/layout/DropPinTimeline"/>
    <dgm:cxn modelId="{9E181D27-9DCD-EF4D-A608-87735C982848}" type="presParOf" srcId="{6F1127FD-6EB1-A340-AFF6-01E4C65F6E3F}" destId="{25B95D8F-A73B-9849-BBB8-0BFF39A90DEC}" srcOrd="4" destOrd="0" presId="urn:microsoft.com/office/officeart/2017/3/layout/DropPinTimeline"/>
    <dgm:cxn modelId="{CADDD2EE-B632-7E41-A182-5CA163DFCCB2}" type="presParOf" srcId="{6F1127FD-6EB1-A340-AFF6-01E4C65F6E3F}" destId="{B75930CE-D5AD-8345-A2C8-E71AC245ED83}" srcOrd="5" destOrd="0" presId="urn:microsoft.com/office/officeart/2017/3/layout/DropPinTimeline"/>
    <dgm:cxn modelId="{CB2F6401-14A1-7B43-91FC-C96A36FFCF97}" type="presParOf" srcId="{CA7A8056-C923-8E4F-B8AE-68210B83992C}" destId="{F53B2400-FACD-C149-AF63-1C4DE8527035}" srcOrd="3" destOrd="0" presId="urn:microsoft.com/office/officeart/2017/3/layout/DropPinTimeline"/>
    <dgm:cxn modelId="{0A47105F-CDFC-B345-9D09-579BE23D5434}" type="presParOf" srcId="{CA7A8056-C923-8E4F-B8AE-68210B83992C}" destId="{F5AB1442-9A26-F947-8EE9-72F197229888}" srcOrd="4" destOrd="0" presId="urn:microsoft.com/office/officeart/2017/3/layout/DropPinTimeline"/>
    <dgm:cxn modelId="{851790D0-84FE-C947-90BB-DF507FDAA86F}" type="presParOf" srcId="{F5AB1442-9A26-F947-8EE9-72F197229888}" destId="{14C1FFD4-73F6-6D46-8673-AFAC8894E6EB}" srcOrd="0" destOrd="0" presId="urn:microsoft.com/office/officeart/2017/3/layout/DropPinTimeline"/>
    <dgm:cxn modelId="{8467BC08-8CBB-5A45-A989-7B6D15E439DB}" type="presParOf" srcId="{F5AB1442-9A26-F947-8EE9-72F197229888}" destId="{3BEFDBFF-4AC1-BB41-AFF0-C01AEAEBC6DE}" srcOrd="1" destOrd="0" presId="urn:microsoft.com/office/officeart/2017/3/layout/DropPinTimeline"/>
    <dgm:cxn modelId="{2E0B07FE-93FC-6C45-B25A-150ABCF8949A}" type="presParOf" srcId="{3BEFDBFF-4AC1-BB41-AFF0-C01AEAEBC6DE}" destId="{FF4F9D38-878B-A448-8BFF-5426DE156955}" srcOrd="0" destOrd="0" presId="urn:microsoft.com/office/officeart/2017/3/layout/DropPinTimeline"/>
    <dgm:cxn modelId="{28372EE8-AD07-BF4C-9C8B-B4C77803AE17}" type="presParOf" srcId="{3BEFDBFF-4AC1-BB41-AFF0-C01AEAEBC6DE}" destId="{1A43B698-62C2-734D-BFBB-6AEC12365CB2}" srcOrd="1" destOrd="0" presId="urn:microsoft.com/office/officeart/2017/3/layout/DropPinTimeline"/>
    <dgm:cxn modelId="{B9DD1178-3A69-AD4B-AAC2-0F6EC8B14140}" type="presParOf" srcId="{F5AB1442-9A26-F947-8EE9-72F197229888}" destId="{B738CCD1-0AB2-4847-91A2-0327B5A7D800}" srcOrd="2" destOrd="0" presId="urn:microsoft.com/office/officeart/2017/3/layout/DropPinTimeline"/>
    <dgm:cxn modelId="{0D8896FA-03D6-374B-9FF6-617F2F364018}" type="presParOf" srcId="{F5AB1442-9A26-F947-8EE9-72F197229888}" destId="{D513E9B9-733D-8D41-9045-917BBF4B202B}" srcOrd="3" destOrd="0" presId="urn:microsoft.com/office/officeart/2017/3/layout/DropPinTimeline"/>
    <dgm:cxn modelId="{36E06BA9-F754-DC4C-92A8-72D06A2F0A42}" type="presParOf" srcId="{F5AB1442-9A26-F947-8EE9-72F197229888}" destId="{5158C486-6E67-6846-BDE2-71954B87E6C6}" srcOrd="4" destOrd="0" presId="urn:microsoft.com/office/officeart/2017/3/layout/DropPinTimeline"/>
    <dgm:cxn modelId="{055B5AAC-F080-B149-9998-A6C084045B67}" type="presParOf" srcId="{F5AB1442-9A26-F947-8EE9-72F197229888}" destId="{B06B4232-B383-3346-9D62-E7E9905E4275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7EAC2-DF10-B843-93B1-933A0FB7C231}">
      <dsp:nvSpPr>
        <dsp:cNvPr id="0" name=""/>
        <dsp:cNvSpPr/>
      </dsp:nvSpPr>
      <dsp:spPr>
        <a:xfrm>
          <a:off x="0" y="1553874"/>
          <a:ext cx="1026159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1AB96-CDC2-624B-A28E-5C3F1EA6B1C5}">
      <dsp:nvSpPr>
        <dsp:cNvPr id="0" name=""/>
        <dsp:cNvSpPr/>
      </dsp:nvSpPr>
      <dsp:spPr>
        <a:xfrm rot="8100000">
          <a:off x="49129" y="358107"/>
          <a:ext cx="228541" cy="228541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564D3-DFBF-1548-8B41-8A643F1858E2}">
      <dsp:nvSpPr>
        <dsp:cNvPr id="0" name=""/>
        <dsp:cNvSpPr/>
      </dsp:nvSpPr>
      <dsp:spPr>
        <a:xfrm>
          <a:off x="74518" y="383496"/>
          <a:ext cx="177763" cy="1777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DF59E-B902-144B-B21E-EF7E65552F95}">
      <dsp:nvSpPr>
        <dsp:cNvPr id="0" name=""/>
        <dsp:cNvSpPr/>
      </dsp:nvSpPr>
      <dsp:spPr>
        <a:xfrm>
          <a:off x="325003" y="633980"/>
          <a:ext cx="4263114" cy="919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Information slides, Learner Profile, and Application Form available through the Churchill website.</a:t>
          </a:r>
        </a:p>
      </dsp:txBody>
      <dsp:txXfrm>
        <a:off x="325003" y="633980"/>
        <a:ext cx="4263114" cy="919893"/>
      </dsp:txXfrm>
    </dsp:sp>
    <dsp:sp modelId="{9F0A2D45-D1CA-6B44-85E0-F6092B479797}">
      <dsp:nvSpPr>
        <dsp:cNvPr id="0" name=""/>
        <dsp:cNvSpPr/>
      </dsp:nvSpPr>
      <dsp:spPr>
        <a:xfrm>
          <a:off x="325003" y="310774"/>
          <a:ext cx="4263114" cy="323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4 Jan. 2024</a:t>
          </a:r>
        </a:p>
      </dsp:txBody>
      <dsp:txXfrm>
        <a:off x="325003" y="310774"/>
        <a:ext cx="4263114" cy="323205"/>
      </dsp:txXfrm>
    </dsp:sp>
    <dsp:sp modelId="{5B995CC4-84D9-A847-AC28-BC81521C9142}">
      <dsp:nvSpPr>
        <dsp:cNvPr id="0" name=""/>
        <dsp:cNvSpPr/>
      </dsp:nvSpPr>
      <dsp:spPr>
        <a:xfrm>
          <a:off x="163400" y="633980"/>
          <a:ext cx="0" cy="91989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6D079-E4C9-6946-ADA7-1FB0F83D97A1}">
      <dsp:nvSpPr>
        <dsp:cNvPr id="0" name=""/>
        <dsp:cNvSpPr/>
      </dsp:nvSpPr>
      <dsp:spPr>
        <a:xfrm>
          <a:off x="134311" y="1524785"/>
          <a:ext cx="58177" cy="581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9F59B-C69F-A846-8701-6636B75FEC81}">
      <dsp:nvSpPr>
        <dsp:cNvPr id="0" name=""/>
        <dsp:cNvSpPr/>
      </dsp:nvSpPr>
      <dsp:spPr>
        <a:xfrm rot="18900000">
          <a:off x="2609991" y="2521099"/>
          <a:ext cx="228541" cy="228541"/>
        </a:xfrm>
        <a:prstGeom prst="teardrop">
          <a:avLst>
            <a:gd name="adj" fmla="val 115000"/>
          </a:avLst>
        </a:prstGeom>
        <a:solidFill>
          <a:schemeClr val="accent2">
            <a:hueOff val="-5175945"/>
            <a:satOff val="22930"/>
            <a:lumOff val="-8432"/>
            <a:alphaOff val="0"/>
          </a:schemeClr>
        </a:solidFill>
        <a:ln w="12700" cap="flat" cmpd="sng" algn="ctr">
          <a:solidFill>
            <a:schemeClr val="accent2">
              <a:hueOff val="-5175945"/>
              <a:satOff val="22930"/>
              <a:lumOff val="-8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E84DC-0F19-904E-96F5-B47D472747AC}">
      <dsp:nvSpPr>
        <dsp:cNvPr id="0" name=""/>
        <dsp:cNvSpPr/>
      </dsp:nvSpPr>
      <dsp:spPr>
        <a:xfrm>
          <a:off x="2635380" y="2546488"/>
          <a:ext cx="177763" cy="1777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54B57-0A3E-844C-AF67-FB7F57026B17}">
      <dsp:nvSpPr>
        <dsp:cNvPr id="0" name=""/>
        <dsp:cNvSpPr/>
      </dsp:nvSpPr>
      <dsp:spPr>
        <a:xfrm>
          <a:off x="2920992" y="1704975"/>
          <a:ext cx="4263114" cy="919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Prelude Applications through Microsoft Forms are due by 9:00am.  Please make sure that you have read all of the FAQ before applying and that the application form is complete.</a:t>
          </a:r>
        </a:p>
      </dsp:txBody>
      <dsp:txXfrm>
        <a:off x="2920992" y="1704975"/>
        <a:ext cx="4263114" cy="919893"/>
      </dsp:txXfrm>
    </dsp:sp>
    <dsp:sp modelId="{4E6BDC5A-8A71-5141-B54F-4077D87E0806}">
      <dsp:nvSpPr>
        <dsp:cNvPr id="0" name=""/>
        <dsp:cNvSpPr/>
      </dsp:nvSpPr>
      <dsp:spPr>
        <a:xfrm>
          <a:off x="2920992" y="2624869"/>
          <a:ext cx="4263114" cy="323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15 Jan. 2024</a:t>
          </a:r>
        </a:p>
      </dsp:txBody>
      <dsp:txXfrm>
        <a:off x="2920992" y="2624869"/>
        <a:ext cx="4263114" cy="323205"/>
      </dsp:txXfrm>
    </dsp:sp>
    <dsp:sp modelId="{25B95D8F-A73B-9849-BBB8-0BFF39A90DEC}">
      <dsp:nvSpPr>
        <dsp:cNvPr id="0" name=""/>
        <dsp:cNvSpPr/>
      </dsp:nvSpPr>
      <dsp:spPr>
        <a:xfrm>
          <a:off x="2724261" y="1553874"/>
          <a:ext cx="0" cy="919893"/>
        </a:xfrm>
        <a:prstGeom prst="line">
          <a:avLst/>
        </a:prstGeom>
        <a:noFill/>
        <a:ln w="12700" cap="flat" cmpd="sng" algn="ctr">
          <a:solidFill>
            <a:schemeClr val="accent2">
              <a:hueOff val="-5175944"/>
              <a:satOff val="22930"/>
              <a:lumOff val="-8432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D5355-DFB1-D844-B279-972F6A7AFE5B}">
      <dsp:nvSpPr>
        <dsp:cNvPr id="0" name=""/>
        <dsp:cNvSpPr/>
      </dsp:nvSpPr>
      <dsp:spPr>
        <a:xfrm>
          <a:off x="2695173" y="1524785"/>
          <a:ext cx="58177" cy="58177"/>
        </a:xfrm>
        <a:prstGeom prst="ellipse">
          <a:avLst/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F9D38-878B-A448-8BFF-5426DE156955}">
      <dsp:nvSpPr>
        <dsp:cNvPr id="0" name=""/>
        <dsp:cNvSpPr/>
      </dsp:nvSpPr>
      <dsp:spPr>
        <a:xfrm rot="8100000">
          <a:off x="5170852" y="358107"/>
          <a:ext cx="228541" cy="228541"/>
        </a:xfrm>
        <a:prstGeom prst="teardrop">
          <a:avLst>
            <a:gd name="adj" fmla="val 115000"/>
          </a:avLst>
        </a:prstGeom>
        <a:solidFill>
          <a:schemeClr val="accent2">
            <a:hueOff val="-10351890"/>
            <a:satOff val="45859"/>
            <a:lumOff val="-16864"/>
            <a:alphaOff val="0"/>
          </a:schemeClr>
        </a:solidFill>
        <a:ln w="12700" cap="flat" cmpd="sng" algn="ctr">
          <a:solidFill>
            <a:schemeClr val="accent2">
              <a:hueOff val="-10351890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3B698-62C2-734D-BFBB-6AEC12365CB2}">
      <dsp:nvSpPr>
        <dsp:cNvPr id="0" name=""/>
        <dsp:cNvSpPr/>
      </dsp:nvSpPr>
      <dsp:spPr>
        <a:xfrm>
          <a:off x="5196241" y="383496"/>
          <a:ext cx="177763" cy="1777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8CCD1-0AB2-4847-91A2-0327B5A7D800}">
      <dsp:nvSpPr>
        <dsp:cNvPr id="0" name=""/>
        <dsp:cNvSpPr/>
      </dsp:nvSpPr>
      <dsp:spPr>
        <a:xfrm>
          <a:off x="5446725" y="633980"/>
          <a:ext cx="4263114" cy="919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Offers are sent to the student’s email provided in the application.  Please watch for announcements on Teams for exact date.</a:t>
          </a:r>
        </a:p>
      </dsp:txBody>
      <dsp:txXfrm>
        <a:off x="5446725" y="633980"/>
        <a:ext cx="4263114" cy="919893"/>
      </dsp:txXfrm>
    </dsp:sp>
    <dsp:sp modelId="{D513E9B9-733D-8D41-9045-917BBF4B202B}">
      <dsp:nvSpPr>
        <dsp:cNvPr id="0" name=""/>
        <dsp:cNvSpPr/>
      </dsp:nvSpPr>
      <dsp:spPr>
        <a:xfrm>
          <a:off x="5446725" y="310774"/>
          <a:ext cx="4263114" cy="323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Feb. 2024 (exact date TBA)</a:t>
          </a:r>
        </a:p>
      </dsp:txBody>
      <dsp:txXfrm>
        <a:off x="5446725" y="310774"/>
        <a:ext cx="4263114" cy="323205"/>
      </dsp:txXfrm>
    </dsp:sp>
    <dsp:sp modelId="{5158C486-6E67-6846-BDE2-71954B87E6C6}">
      <dsp:nvSpPr>
        <dsp:cNvPr id="0" name=""/>
        <dsp:cNvSpPr/>
      </dsp:nvSpPr>
      <dsp:spPr>
        <a:xfrm>
          <a:off x="5285122" y="633980"/>
          <a:ext cx="0" cy="919893"/>
        </a:xfrm>
        <a:prstGeom prst="line">
          <a:avLst/>
        </a:prstGeom>
        <a:noFill/>
        <a:ln w="1270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1FFD4-73F6-6D46-8673-AFAC8894E6EB}">
      <dsp:nvSpPr>
        <dsp:cNvPr id="0" name=""/>
        <dsp:cNvSpPr/>
      </dsp:nvSpPr>
      <dsp:spPr>
        <a:xfrm>
          <a:off x="5256034" y="1524785"/>
          <a:ext cx="58177" cy="58177"/>
        </a:xfrm>
        <a:prstGeom prst="ellipse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BC664A-DEEA-40C6-AB6F-DAE265C548CF}" type="datetimeFigureOut">
              <a:rPr lang="en-US" smtClean="0"/>
              <a:t>1/3/24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A35EE7-AB63-4BD5-9144-0809008C2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1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35EE7-AB63-4BD5-9144-0809008C21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9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A40C-84E4-4268-9DA7-3BA3C56AF51C}" type="datetimeFigureOut">
              <a:rPr lang="en-US" smtClean="0"/>
              <a:t>1/3/24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EC33-7823-4BF7-B228-4FA5CCBEC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A40C-84E4-4268-9DA7-3BA3C56AF51C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EC33-7823-4BF7-B228-4FA5CCBEC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1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A40C-84E4-4268-9DA7-3BA3C56AF51C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EC33-7823-4BF7-B228-4FA5CCBEC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7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A40C-84E4-4268-9DA7-3BA3C56AF51C}" type="datetimeFigureOut">
              <a:rPr lang="en-US" smtClean="0"/>
              <a:t>1/3/24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EC33-7823-4BF7-B228-4FA5CCBEC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4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A40C-84E4-4268-9DA7-3BA3C56AF51C}" type="datetimeFigureOut">
              <a:rPr lang="en-US" smtClean="0"/>
              <a:t>1/3/24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EC33-7823-4BF7-B228-4FA5CCBEC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52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A40C-84E4-4268-9DA7-3BA3C56AF51C}" type="datetimeFigureOut">
              <a:rPr lang="en-US" smtClean="0"/>
              <a:t>1/3/24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EC33-7823-4BF7-B228-4FA5CCBEC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5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A40C-84E4-4268-9DA7-3BA3C56AF51C}" type="datetimeFigureOut">
              <a:rPr lang="en-US" smtClean="0"/>
              <a:t>1/3/24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EC33-7823-4BF7-B228-4FA5CCBECE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9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A40C-84E4-4268-9DA7-3BA3C56AF51C}" type="datetimeFigureOut">
              <a:rPr lang="en-US" smtClean="0"/>
              <a:t>1/3/24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EC33-7823-4BF7-B228-4FA5CCBEC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0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A40C-84E4-4268-9DA7-3BA3C56AF51C}" type="datetimeFigureOut">
              <a:rPr lang="en-US" smtClean="0"/>
              <a:t>1/3/24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EC33-7823-4BF7-B228-4FA5CCBEC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5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A40C-84E4-4268-9DA7-3BA3C56AF51C}" type="datetimeFigureOut">
              <a:rPr lang="en-US" smtClean="0"/>
              <a:t>1/3/24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EC33-7823-4BF7-B228-4FA5CCBEC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1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702A40C-84E4-4268-9DA7-3BA3C56AF51C}" type="datetimeFigureOut">
              <a:rPr lang="en-US" smtClean="0"/>
              <a:t>1/3/24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EC33-7823-4BF7-B228-4FA5CCBEC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2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702A40C-84E4-4268-9DA7-3BA3C56AF51C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8E1EC33-7823-4BF7-B228-4FA5CCBEC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0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wdeschner@vsb.bc.c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forms.office.com/r/sghKHTJpJ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wdeschner@vsb.bc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1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i="1" kern="1200" cap="all" spc="20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Prelude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91694" y="381000"/>
            <a:ext cx="6143105" cy="609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Program Information 2024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Please ensure that you have carefully read the FAQ posted on the Churchill site to ensure eligibility.  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632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7D54-8FE3-018E-B689-D24F44ECF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r>
              <a:rPr lang="en-US" dirty="0"/>
              <a:t>5. Learning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74EEB-470A-3387-1A1A-073F9B487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3" y="2638044"/>
            <a:ext cx="5963317" cy="3263206"/>
          </a:xfrm>
        </p:spPr>
        <p:txBody>
          <a:bodyPr>
            <a:normAutofit fontScale="85000" lnSpcReduction="20000"/>
          </a:bodyPr>
          <a:lstStyle/>
          <a:p>
            <a:r>
              <a:rPr lang="en-CA" sz="3600" dirty="0">
                <a:latin typeface="Tekton Pro" pitchFamily="34" charset="0"/>
              </a:rPr>
              <a:t>In the Prelude Program students will be surrounded by like- minded peers who are keen to learn. For them, learning through feedback is more important than marks. Students must bring curiosity and a willingness to try, make mistakes, and learn from them.</a:t>
            </a:r>
          </a:p>
          <a:p>
            <a:endParaRPr lang="en-US" dirty="0"/>
          </a:p>
        </p:txBody>
      </p:sp>
      <p:pic>
        <p:nvPicPr>
          <p:cNvPr id="7" name="Graphic 6" descr="Education">
            <a:extLst>
              <a:ext uri="{FF2B5EF4-FFF2-40B4-BE49-F238E27FC236}">
                <a16:creationId xmlns:a16="http://schemas.microsoft.com/office/drawing/2014/main" id="{0EF22DDC-92CD-C6C4-FA59-85A3A8371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5890" y="1768763"/>
            <a:ext cx="3328416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12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23C1-3424-69AF-061A-23DF1A3BD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Develop and Use Valuable Study Skills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B87BC-05BE-912F-4D3B-594E1A9D4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362200"/>
            <a:ext cx="11049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b="1" dirty="0">
                <a:solidFill>
                  <a:schemeClr val="tx1"/>
                </a:solidFill>
                <a:latin typeface="Tekton Pro" pitchFamily="34" charset="0"/>
              </a:rPr>
              <a:t>Along with the list below, students will have opportunities to </a:t>
            </a:r>
            <a:r>
              <a:rPr lang="en-CA" sz="1800" b="1" dirty="0">
                <a:solidFill>
                  <a:schemeClr val="tx1"/>
                </a:solidFill>
                <a:highlight>
                  <a:srgbClr val="FFFF00"/>
                </a:highlight>
                <a:latin typeface="Tekton Pro" pitchFamily="34" charset="0"/>
              </a:rPr>
              <a:t>receive mentorship from more senior students through the IB Leaders Program</a:t>
            </a:r>
            <a:r>
              <a:rPr lang="en-CA" sz="1800" b="1" dirty="0">
                <a:solidFill>
                  <a:schemeClr val="tx1"/>
                </a:solidFill>
                <a:latin typeface="Tekton Pro" pitchFamily="34" charset="0"/>
              </a:rPr>
              <a:t>.</a:t>
            </a:r>
            <a:endParaRPr lang="en-CA" sz="1800" b="1" dirty="0">
              <a:solidFill>
                <a:schemeClr val="accent3">
                  <a:lumMod val="40000"/>
                  <a:lumOff val="60000"/>
                </a:schemeClr>
              </a:solidFill>
              <a:latin typeface="Script MT Bold" panose="03040602040607080904" pitchFamily="66" charset="0"/>
            </a:endParaRPr>
          </a:p>
          <a:p>
            <a:pPr marL="0" indent="0" algn="ctr">
              <a:buNone/>
            </a:pPr>
            <a:r>
              <a:rPr lang="en-CA" sz="2200" b="1" dirty="0">
                <a:solidFill>
                  <a:srgbClr val="7030A0"/>
                </a:solidFill>
                <a:latin typeface="Script MT Bold" panose="03040602040607080904" pitchFamily="66" charset="0"/>
              </a:rPr>
              <a:t>Cornell note-taking</a:t>
            </a:r>
          </a:p>
          <a:p>
            <a:pPr marL="0" indent="0" algn="ctr">
              <a:buNone/>
            </a:pPr>
            <a:r>
              <a:rPr lang="en-CA" sz="2200" b="1" dirty="0">
                <a:solidFill>
                  <a:srgbClr val="FFFF00"/>
                </a:solidFill>
                <a:latin typeface="Tekton Pro" pitchFamily="34" charset="0"/>
              </a:rPr>
              <a:t>Two-column notes</a:t>
            </a:r>
          </a:p>
          <a:p>
            <a:pPr marL="0" indent="0" algn="ctr">
              <a:buNone/>
            </a:pPr>
            <a:r>
              <a:rPr lang="en-CA" sz="2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Cue cards or flash cards</a:t>
            </a:r>
          </a:p>
          <a:p>
            <a:pPr marL="0" indent="0" algn="ctr">
              <a:buNone/>
            </a:pPr>
            <a:r>
              <a:rPr lang="en-CA" sz="2200" b="1" dirty="0">
                <a:solidFill>
                  <a:srgbClr val="66FF33"/>
                </a:solidFill>
                <a:latin typeface="Bookman Old Style" panose="02050604050505020204" pitchFamily="18" charset="0"/>
              </a:rPr>
              <a:t>Mind maps or concept maps</a:t>
            </a:r>
          </a:p>
          <a:p>
            <a:pPr marL="0" indent="0" algn="ctr">
              <a:buNone/>
            </a:pPr>
            <a:r>
              <a:rPr lang="en-CA" sz="2200" b="1" dirty="0">
                <a:solidFill>
                  <a:srgbClr val="00FFFF"/>
                </a:solidFill>
                <a:latin typeface="Arial Rounded MT Bold" panose="020F0704030504030204" pitchFamily="34" charset="0"/>
              </a:rPr>
              <a:t>SQR</a:t>
            </a:r>
            <a:r>
              <a:rPr lang="en-CA" sz="2200" b="1" baseline="30000" dirty="0">
                <a:solidFill>
                  <a:srgbClr val="00FFFF"/>
                </a:solidFill>
                <a:latin typeface="Arial Rounded MT Bold" panose="020F0704030504030204" pitchFamily="34" charset="0"/>
              </a:rPr>
              <a:t>3</a:t>
            </a:r>
            <a:r>
              <a:rPr lang="en-CA" sz="2200" b="1" dirty="0">
                <a:solidFill>
                  <a:srgbClr val="00FFFF"/>
                </a:solidFill>
                <a:latin typeface="Arial Rounded MT Bold" panose="020F0704030504030204" pitchFamily="34" charset="0"/>
              </a:rPr>
              <a:t>  (survey, question, read, recite &amp; review)</a:t>
            </a:r>
          </a:p>
          <a:p>
            <a:pPr marL="0" indent="0" algn="ctr">
              <a:buNone/>
            </a:pPr>
            <a:r>
              <a:rPr lang="en-C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Cheat sheets or Placemats</a:t>
            </a:r>
          </a:p>
          <a:p>
            <a:pPr marL="0" indent="0" algn="ctr">
              <a:buNone/>
            </a:pPr>
            <a:r>
              <a:rPr lang="en-CA" sz="2200" dirty="0">
                <a:solidFill>
                  <a:srgbClr val="C00000"/>
                </a:solidFill>
                <a:latin typeface="Forte" panose="03060902040502070203" pitchFamily="66" charset="0"/>
              </a:rPr>
              <a:t>Making your own test questions</a:t>
            </a:r>
          </a:p>
          <a:p>
            <a:pPr marL="0" indent="0" algn="ctr">
              <a:buNone/>
            </a:pPr>
            <a:r>
              <a:rPr lang="en-CA" sz="2200" b="1" dirty="0">
                <a:solidFill>
                  <a:srgbClr val="0000FF"/>
                </a:solidFill>
                <a:latin typeface="Tekton Pro" pitchFamily="34" charset="0"/>
              </a:rPr>
              <a:t>Study Buddies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38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A0F61-9C65-04B9-1BB1-A32E65D2E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07" y="964692"/>
            <a:ext cx="5894832" cy="1188720"/>
          </a:xfrm>
        </p:spPr>
        <p:txBody>
          <a:bodyPr>
            <a:normAutofit/>
          </a:bodyPr>
          <a:lstStyle/>
          <a:p>
            <a:r>
              <a:rPr lang="en-US" dirty="0"/>
              <a:t>7. Manage time effectively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F6C99-9587-2CBE-C555-EB73D19C9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378" y="2638044"/>
            <a:ext cx="5963317" cy="3263206"/>
          </a:xfrm>
        </p:spPr>
        <p:txBody>
          <a:bodyPr>
            <a:normAutofit fontScale="77500" lnSpcReduction="20000"/>
          </a:bodyPr>
          <a:lstStyle/>
          <a:p>
            <a:r>
              <a:rPr lang="en-CA" sz="3600" dirty="0">
                <a:latin typeface="Tekton Pro" pitchFamily="34" charset="0"/>
              </a:rPr>
              <a:t>It is already known that school isn’t everything. Extra-curricular activities and relationships are important too. You must have balance in your life.</a:t>
            </a:r>
          </a:p>
          <a:p>
            <a:r>
              <a:rPr lang="en-CA" sz="3600" dirty="0">
                <a:latin typeface="Tekton Pro" pitchFamily="34" charset="0"/>
                <a:sym typeface="Wingdings"/>
              </a:rPr>
              <a:t>The best sign of success is when you can balance work with play.  This requires careful planning, practice, and strong communication.</a:t>
            </a:r>
            <a:endParaRPr lang="en-CA" sz="3600" dirty="0">
              <a:latin typeface="Tekton Pro" pitchFamily="34" charset="0"/>
            </a:endParaRPr>
          </a:p>
          <a:p>
            <a:endParaRPr lang="en-US" dirty="0"/>
          </a:p>
        </p:txBody>
      </p:sp>
      <p:pic>
        <p:nvPicPr>
          <p:cNvPr id="7" name="Graphic 6" descr="Scales of Justice">
            <a:extLst>
              <a:ext uri="{FF2B5EF4-FFF2-40B4-BE49-F238E27FC236}">
                <a16:creationId xmlns:a16="http://schemas.microsoft.com/office/drawing/2014/main" id="{094CFA49-0DD1-829A-0D10-A39BC7026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99" y="1768763"/>
            <a:ext cx="3328416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9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asses on top of a book">
            <a:extLst>
              <a:ext uri="{FF2B5EF4-FFF2-40B4-BE49-F238E27FC236}">
                <a16:creationId xmlns:a16="http://schemas.microsoft.com/office/drawing/2014/main" id="{3747702B-DBC4-2A8F-E2EE-3929F4587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12" b="9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31136" y="2958103"/>
            <a:ext cx="7729728" cy="94179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cap="all" spc="200" baseline="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2. Prelude Courses</a:t>
            </a:r>
          </a:p>
        </p:txBody>
      </p:sp>
    </p:spTree>
    <p:extLst>
      <p:ext uri="{BB962C8B-B14F-4D97-AF65-F5344CB8AC3E}">
        <p14:creationId xmlns:p14="http://schemas.microsoft.com/office/powerpoint/2010/main" val="3005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1" y="1371600"/>
            <a:ext cx="2402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104C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Prelude</a:t>
            </a:r>
            <a:r>
              <a:rPr lang="en-US" sz="3600" i="1" dirty="0">
                <a:solidFill>
                  <a:srgbClr val="104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 Courses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449580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4953001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3200" y="54102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64867" y="838201"/>
            <a:ext cx="3864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104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Language Arts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0" y="243393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104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French Language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3119736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104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Studies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3800" y="311973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104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Sciences </a:t>
            </a:r>
            <a:r>
              <a:rPr lang="en-US" sz="2400" b="1" i="1" dirty="0" err="1">
                <a:solidFill>
                  <a:srgbClr val="104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Humaines</a:t>
            </a:r>
            <a:endParaRPr lang="en-US" sz="2400" b="1" i="1" dirty="0">
              <a:solidFill>
                <a:srgbClr val="104C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372933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104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7200" y="372933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104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0224" y="1443336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104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Studies/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10200" y="304801"/>
            <a:ext cx="1371600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00" y="304801"/>
            <a:ext cx="2590800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French Immersion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81200" y="4787206"/>
            <a:ext cx="1955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Program Courses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0" y="2433936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104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French Language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0" y="4343400"/>
            <a:ext cx="80772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315200" y="1299866"/>
            <a:ext cx="0" cy="2891135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eft Brace 28"/>
          <p:cNvSpPr/>
          <p:nvPr/>
        </p:nvSpPr>
        <p:spPr>
          <a:xfrm>
            <a:off x="4038601" y="304800"/>
            <a:ext cx="447211" cy="3962400"/>
          </a:xfrm>
          <a:prstGeom prst="leftBrac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7315200" y="152401"/>
            <a:ext cx="0" cy="614065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Brace 31"/>
          <p:cNvSpPr/>
          <p:nvPr/>
        </p:nvSpPr>
        <p:spPr>
          <a:xfrm>
            <a:off x="4019550" y="4419600"/>
            <a:ext cx="457200" cy="2057400"/>
          </a:xfrm>
          <a:prstGeom prst="leftBrace">
            <a:avLst/>
          </a:prstGeom>
          <a:ln w="254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391400" y="1443336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104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Etudes </a:t>
            </a:r>
            <a:r>
              <a:rPr lang="en-US" sz="2400" b="1" i="1" dirty="0" err="1">
                <a:solidFill>
                  <a:srgbClr val="104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Internationales</a:t>
            </a:r>
            <a:r>
              <a:rPr lang="en-US" sz="2400" b="1" i="1" dirty="0">
                <a:solidFill>
                  <a:srgbClr val="104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en-US" sz="2400" b="1" i="1" dirty="0">
                <a:solidFill>
                  <a:srgbClr val="104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91000" y="1828801"/>
            <a:ext cx="311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104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79242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p view of cubes connected with black lines">
            <a:extLst>
              <a:ext uri="{FF2B5EF4-FFF2-40B4-BE49-F238E27FC236}">
                <a16:creationId xmlns:a16="http://schemas.microsoft.com/office/drawing/2014/main" id="{5EC9D6B8-3AFC-487D-CC98-49E9CA159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32" b="22768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4E256C-9433-EE6F-8130-D0DBC5B9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753529"/>
            <a:ext cx="8991600" cy="164575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dirty="0"/>
              <a:t>3. The 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2909714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6243B-F2B2-82EA-92B3-1FF70CED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Dates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E833C1-97ED-5696-E6CA-9FD6C49B8E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04927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422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2CF68-2323-0378-F34C-0C1F70E02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457200"/>
            <a:ext cx="7729728" cy="1188720"/>
          </a:xfrm>
        </p:spPr>
        <p:txBody>
          <a:bodyPr/>
          <a:lstStyle/>
          <a:p>
            <a:r>
              <a:rPr lang="en-US" dirty="0"/>
              <a:t>Application Honesty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3ACC5-2E80-1C76-F0C8-6A87EFA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11277600" cy="4648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404040"/>
                </a:solidFill>
              </a:rPr>
              <a:t>It is crucial that we are able to see who you are at this time so that we can determine if the program will be a good fit for you.  So, please note that </a:t>
            </a:r>
            <a:r>
              <a:rPr lang="en-US" sz="2000" b="1" dirty="0">
                <a:solidFill>
                  <a:srgbClr val="404040"/>
                </a:solidFill>
              </a:rPr>
              <a:t>all application materials must be created entirely by the applicant.   </a:t>
            </a:r>
            <a:r>
              <a:rPr lang="en-US" sz="2000" dirty="0">
                <a:solidFill>
                  <a:srgbClr val="404040"/>
                </a:solidFill>
              </a:rPr>
              <a:t>Any work that is not entirely the applicant’s own will be deemed academically dishonest will not be considered.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rgbClr val="005600"/>
                </a:solidFill>
              </a:rPr>
              <a:t>Spell check is permitted.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rgbClr val="005600"/>
                </a:solidFill>
              </a:rPr>
              <a:t>Discussions with humans to help clarify your own ideas are permitted.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800100"/>
                </a:solidFill>
              </a:rPr>
              <a:t>Editors of any kind (digital, artificially intelligent, and human) are not permitted.   You may have a peer or parent/guardian/mentor read through your application and offer constructive feedback and clarity, but they may not make any changes, additions, or corrections to the work.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800100"/>
                </a:solidFill>
              </a:rPr>
              <a:t>Grammarly is not permitted. 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800100"/>
                </a:solidFill>
              </a:rPr>
              <a:t>Representing someone else’s (human or otherwise) words, sentences, thoughts, or ideas as your own is not permitted.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404040"/>
                </a:solidFill>
              </a:rPr>
              <a:t>If you have any questions about academic honesty, please reach out to Ms. Deschner at </a:t>
            </a:r>
            <a:r>
              <a:rPr lang="en-US" sz="2000" dirty="0">
                <a:solidFill>
                  <a:srgbClr val="404040"/>
                </a:solidFill>
                <a:hlinkClick r:id="rId2"/>
              </a:rPr>
              <a:t>wdeschner@vsb.bc.ca</a:t>
            </a:r>
            <a:r>
              <a:rPr lang="en-US" sz="2000" dirty="0">
                <a:solidFill>
                  <a:srgbClr val="404040"/>
                </a:solidFill>
              </a:rPr>
              <a:t>.  Work may be compared to in-class assignments and/or submitted to a variety of plagiarism checkers.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31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AD05-3A91-F983-9819-0068318AB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41" y="370332"/>
            <a:ext cx="5894832" cy="1188720"/>
          </a:xfrm>
        </p:spPr>
        <p:txBody>
          <a:bodyPr>
            <a:normAutofit/>
          </a:bodyPr>
          <a:lstStyle/>
          <a:p>
            <a:r>
              <a:rPr lang="en-US" dirty="0"/>
              <a:t>Application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18216-553F-2F16-BE7A-9EA4E7674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05000"/>
            <a:ext cx="6917314" cy="4495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You can find the application form here: </a:t>
            </a:r>
            <a:r>
              <a:rPr lang="en-US" sz="2800" dirty="0">
                <a:hlinkClick r:id="rId2"/>
              </a:rPr>
              <a:t>Prelude Application Form 2024</a:t>
            </a:r>
            <a:endParaRPr lang="en-US" sz="2800" dirty="0"/>
          </a:p>
          <a:p>
            <a:r>
              <a:rPr lang="en-US" sz="2800" dirty="0"/>
              <a:t>Pro tip: it is wise to draft your responses to the longer </a:t>
            </a:r>
            <a:r>
              <a:rPr lang="en-US" sz="2800"/>
              <a:t>questions and </a:t>
            </a:r>
            <a:r>
              <a:rPr lang="en-US" sz="2800" dirty="0"/>
              <a:t>then copy them over into the form to prevent loss of time and effort </a:t>
            </a:r>
            <a:r>
              <a:rPr lang="en-US" sz="2800" dirty="0">
                <a:sym typeface="Wingdings" pitchFamily="2" charset="2"/>
              </a:rPr>
              <a:t></a:t>
            </a:r>
          </a:p>
          <a:p>
            <a:r>
              <a:rPr lang="en-US" sz="2800" dirty="0"/>
              <a:t>Thank you for taking the time to apply to Prelude!  We are very much looking forward to getting to know you and we appreciate your work!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9812A56D-136F-B594-7F4B-DBA1C8E08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15890" y="1768763"/>
            <a:ext cx="3328416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28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BFE85-A703-22C4-90F9-8BFDFEA0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4CC51-F67B-9601-F04B-B44A19551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638044"/>
            <a:ext cx="10668000" cy="310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It is important that students start practicing advocating and communicating on their own behalf.  Please help them to build independence </a:t>
            </a:r>
            <a:r>
              <a:rPr lang="en-US" sz="3200"/>
              <a:t>by encouraging </a:t>
            </a:r>
            <a:r>
              <a:rPr lang="en-US" sz="3200" dirty="0"/>
              <a:t>them to ask questions for themselves.  Students can email Ms. </a:t>
            </a:r>
            <a:r>
              <a:rPr lang="en-US" sz="3200" dirty="0" err="1"/>
              <a:t>Deschner</a:t>
            </a:r>
            <a:r>
              <a:rPr lang="en-US" sz="3200" dirty="0"/>
              <a:t>, the Prelude Program Coordinator, at </a:t>
            </a:r>
            <a:r>
              <a:rPr lang="en-US" sz="3200" dirty="0">
                <a:hlinkClick r:id="rId2"/>
              </a:rPr>
              <a:t>wdeschner@vsb.bc.ca</a:t>
            </a:r>
            <a:r>
              <a:rPr lang="en-US" sz="3200" dirty="0"/>
              <a:t> with any questions or stop by room 219 during FIT.  </a:t>
            </a:r>
          </a:p>
        </p:txBody>
      </p:sp>
    </p:spTree>
    <p:extLst>
      <p:ext uri="{BB962C8B-B14F-4D97-AF65-F5344CB8AC3E}">
        <p14:creationId xmlns:p14="http://schemas.microsoft.com/office/powerpoint/2010/main" val="6590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7E7206F9-FC3B-F04F-601D-4CFC6EEEEE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5" r="37462" b="-1"/>
          <a:stretch/>
        </p:blipFill>
        <p:spPr>
          <a:xfrm>
            <a:off x="20" y="10"/>
            <a:ext cx="6086621" cy="68579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00672" y="381000"/>
            <a:ext cx="4486656" cy="5514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ts val="1000"/>
              </a:spcBef>
              <a:spcAft>
                <a:spcPts val="3000"/>
              </a:spcAft>
              <a:buClr>
                <a:schemeClr val="accent2"/>
              </a:buClr>
            </a:pPr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Agenda</a:t>
            </a:r>
          </a:p>
          <a:p>
            <a:pPr marL="342900" indent="-228600" defTabSz="914400">
              <a:spcBef>
                <a:spcPts val="1000"/>
              </a:spcBef>
              <a:spcAft>
                <a:spcPts val="30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Prelude Program Goals and Purpose</a:t>
            </a:r>
          </a:p>
          <a:p>
            <a:pPr marL="342900" indent="-228600" defTabSz="914400">
              <a:spcBef>
                <a:spcPts val="1000"/>
              </a:spcBef>
              <a:spcAft>
                <a:spcPts val="30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Prelude Courses</a:t>
            </a:r>
          </a:p>
          <a:p>
            <a:pPr marL="342900" indent="-228600" defTabSz="914400">
              <a:spcBef>
                <a:spcPts val="1000"/>
              </a:spcBef>
              <a:spcAft>
                <a:spcPts val="30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The 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329590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D3E8F-EA21-9649-1C94-0A020A1F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/>
              <a:t>Overview</a:t>
            </a:r>
          </a:p>
        </p:txBody>
      </p:sp>
      <p:pic>
        <p:nvPicPr>
          <p:cNvPr id="5" name="Picture 4" descr="Coin-operated binoculars above Central Park Manhatten">
            <a:extLst>
              <a:ext uri="{FF2B5EF4-FFF2-40B4-BE49-F238E27FC236}">
                <a16:creationId xmlns:a16="http://schemas.microsoft.com/office/drawing/2014/main" id="{528D260D-8635-77C7-25C7-E4D840F387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08" r="4303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CBE82-F51F-3607-E1EA-163CB56C2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2640692"/>
            <a:ext cx="6781800" cy="3607708"/>
          </a:xfrm>
        </p:spPr>
        <p:txBody>
          <a:bodyPr>
            <a:normAutofit fontScale="62500" lnSpcReduction="20000"/>
          </a:bodyPr>
          <a:lstStyle/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800" dirty="0"/>
              <a:t>The Grade 10 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Prelude Program </a:t>
            </a:r>
            <a:r>
              <a:rPr lang="en-US" sz="3800" dirty="0"/>
              <a:t>consists of engaging courses that place emphasis on the skills of independent research, analysis, and communication in a variety of forms.  Collaboration and self-motivation are key.  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US" sz="3800" dirty="0"/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800" dirty="0"/>
              <a:t>At the heart of Prelude are two program-specific courses designed to develop community engagement, happiness, leadership, and communication skills: </a:t>
            </a:r>
            <a:r>
              <a:rPr lang="en-US" sz="3800" dirty="0">
                <a:highlight>
                  <a:srgbClr val="FFFF00"/>
                </a:highlight>
              </a:rPr>
              <a:t>International Studies</a:t>
            </a:r>
            <a:r>
              <a:rPr lang="en-US" sz="3800" dirty="0"/>
              <a:t> and </a:t>
            </a:r>
            <a:r>
              <a:rPr lang="en-US" sz="3800" dirty="0">
                <a:highlight>
                  <a:srgbClr val="FFFF00"/>
                </a:highlight>
              </a:rPr>
              <a:t>Prelude Leadership</a:t>
            </a:r>
            <a:r>
              <a:rPr lang="en-US" sz="3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19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E3399-7B74-8C36-3ABF-AAB7BBECB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 dirty="0"/>
              <a:t>Prelude Learner Profile: Growth and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C978D-1E40-2A34-4BE9-4FF4B18C5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651" y="2438400"/>
            <a:ext cx="7239000" cy="40172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The Prelude learner will: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Seek Balance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Be Proactive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Take Healthy Risks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Communicate Effectively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Make Principled Choices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Be Open-Minded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Collaborate, Reflect, and Inquire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Solo journey">
            <a:extLst>
              <a:ext uri="{FF2B5EF4-FFF2-40B4-BE49-F238E27FC236}">
                <a16:creationId xmlns:a16="http://schemas.microsoft.com/office/drawing/2014/main" id="{FA301BBB-C349-37C1-7901-CEE75F9BD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50" r="20117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3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B271EC-A6DC-324F-9E22-990C734D5300}"/>
              </a:ext>
            </a:extLst>
          </p:cNvPr>
          <p:cNvSpPr txBox="1"/>
          <p:nvPr/>
        </p:nvSpPr>
        <p:spPr>
          <a:xfrm>
            <a:off x="5458969" y="2386744"/>
            <a:ext cx="5928358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Cross-Curricular Skill Development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cap="all" spc="20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Skydivers make a formation above the clouds">
            <a:extLst>
              <a:ext uri="{FF2B5EF4-FFF2-40B4-BE49-F238E27FC236}">
                <a16:creationId xmlns:a16="http://schemas.microsoft.com/office/drawing/2014/main" id="{3C714B3A-58F8-456F-ECAB-13ED5BB70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54" r="22545" b="-1"/>
          <a:stretch/>
        </p:blipFill>
        <p:spPr>
          <a:xfrm>
            <a:off x="20" y="10"/>
            <a:ext cx="4654277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DCC369-6966-4A97-1487-EF6B00F7E60F}"/>
              </a:ext>
            </a:extLst>
          </p:cNvPr>
          <p:cNvSpPr txBox="1"/>
          <p:nvPr/>
        </p:nvSpPr>
        <p:spPr>
          <a:xfrm>
            <a:off x="5458969" y="5410200"/>
            <a:ext cx="536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is metaphorical.  Field trips do not look like this.  Yet.  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21F66-1B2F-3B83-A2BF-49C0BEE5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r>
              <a:rPr lang="en-US">
                <a:latin typeface="Arial Rounded MT Bold" panose="020F0704030504030204" pitchFamily="34" charset="0"/>
                <a:sym typeface="Wingdings"/>
              </a:rPr>
              <a:t>1. </a:t>
            </a:r>
            <a:r>
              <a:rPr lang="en-US">
                <a:latin typeface="Arial Rounded MT Bold" panose="020F0704030504030204" pitchFamily="34" charset="0"/>
              </a:rPr>
              <a:t>Learning to Question</a:t>
            </a:r>
            <a:br>
              <a:rPr lang="en-US">
                <a:latin typeface="Arial Rounded MT Bold" panose="020F07040305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CE6B-3DC8-6CCA-A7EE-AFA4876D3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638044"/>
            <a:ext cx="6841113" cy="3686556"/>
          </a:xfrm>
        </p:spPr>
        <p:txBody>
          <a:bodyPr>
            <a:normAutofit lnSpcReduction="10000"/>
          </a:bodyPr>
          <a:lstStyle/>
          <a:p>
            <a:r>
              <a:rPr lang="en-CA" sz="3200" dirty="0">
                <a:latin typeface="Tekton Pro" pitchFamily="34" charset="0"/>
              </a:rPr>
              <a:t>You aren’t really learning until you realize that education isn’t about accumulating information – it’s about </a:t>
            </a:r>
            <a:r>
              <a:rPr lang="en-CA" sz="3200" b="1" dirty="0">
                <a:latin typeface="Tekton Pro" pitchFamily="34" charset="0"/>
              </a:rPr>
              <a:t>assimilating</a:t>
            </a:r>
            <a:r>
              <a:rPr lang="en-CA" sz="3200" dirty="0">
                <a:latin typeface="Tekton Pro" pitchFamily="34" charset="0"/>
              </a:rPr>
              <a:t> and critiquing information. How does new knowledge fit with what you already know? Students will continue to learn to think critically.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3EDE3F38-6ADA-9E72-9155-685CE067B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5890" y="1768763"/>
            <a:ext cx="3328416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293-42AE-83F0-F427-FCBEB35EF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07" y="964692"/>
            <a:ext cx="5894832" cy="1188720"/>
          </a:xfrm>
        </p:spPr>
        <p:txBody>
          <a:bodyPr>
            <a:normAutofit/>
          </a:bodyPr>
          <a:lstStyle/>
          <a:p>
            <a:r>
              <a:rPr lang="en-US" dirty="0"/>
              <a:t>2. Learning to 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53A25-E716-BBF6-279B-E27395ED3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692" y="2638044"/>
            <a:ext cx="7013708" cy="3838956"/>
          </a:xfrm>
        </p:spPr>
        <p:txBody>
          <a:bodyPr>
            <a:normAutofit fontScale="92500" lnSpcReduction="20000"/>
          </a:bodyPr>
          <a:lstStyle/>
          <a:p>
            <a:r>
              <a:rPr lang="en-CA" sz="3200" dirty="0">
                <a:latin typeface="Tekton Pro" pitchFamily="34" charset="0"/>
              </a:rPr>
              <a:t>Writing skills are essential for lifelong learning and for almost every career (and some would argue that they’re pretty great for finding joy, as well).</a:t>
            </a:r>
          </a:p>
          <a:p>
            <a:r>
              <a:rPr lang="en-CA" sz="3200" dirty="0">
                <a:latin typeface="Tekton Pro" pitchFamily="34" charset="0"/>
              </a:rPr>
              <a:t>Students will work in a variety of genres with different audiences and different purposes to further their communication skills and their ability to take part in challenging and important conversations.  </a:t>
            </a:r>
          </a:p>
          <a:p>
            <a:endParaRPr lang="en-US" dirty="0"/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DCA10CE5-C2C0-69CB-EF34-5C6963B52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99" y="1768763"/>
            <a:ext cx="3328416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3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DD711-9486-8560-33A2-97C1E00B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r>
              <a:rPr lang="en-US" dirty="0"/>
              <a:t>3. Learning to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D61A4-1647-3354-4702-4022DC6CE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3" y="2638044"/>
            <a:ext cx="5963317" cy="3263206"/>
          </a:xfrm>
        </p:spPr>
        <p:txBody>
          <a:bodyPr>
            <a:normAutofit fontScale="92500" lnSpcReduction="10000"/>
          </a:bodyPr>
          <a:lstStyle/>
          <a:p>
            <a:r>
              <a:rPr lang="en-CA" sz="3600" dirty="0">
                <a:latin typeface="Tekton Pro" pitchFamily="34" charset="0"/>
              </a:rPr>
              <a:t>A 21</a:t>
            </a:r>
            <a:r>
              <a:rPr lang="en-CA" sz="3600" baseline="30000" dirty="0">
                <a:latin typeface="Tekton Pro" pitchFamily="34" charset="0"/>
              </a:rPr>
              <a:t>st</a:t>
            </a:r>
            <a:r>
              <a:rPr lang="en-CA" sz="3600" dirty="0">
                <a:latin typeface="Tekton Pro" pitchFamily="34" charset="0"/>
              </a:rPr>
              <a:t> century requirement is the ability to retrieve meaningful and legitimate data: to use every resource from the library to the net to the news media critically and thoughtfully.</a:t>
            </a:r>
          </a:p>
          <a:p>
            <a:endParaRPr lang="en-US" dirty="0"/>
          </a:p>
        </p:txBody>
      </p:sp>
      <p:pic>
        <p:nvPicPr>
          <p:cNvPr id="8" name="Graphic 6" descr="Fabric Report Library">
            <a:extLst>
              <a:ext uri="{FF2B5EF4-FFF2-40B4-BE49-F238E27FC236}">
                <a16:creationId xmlns:a16="http://schemas.microsoft.com/office/drawing/2014/main" id="{970705F7-481C-F946-4A6D-ED7FD3374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5890" y="1768763"/>
            <a:ext cx="3328416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19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9C3A0-49EF-A5E6-B16F-F0041DAF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07" y="964692"/>
            <a:ext cx="5894832" cy="1188720"/>
          </a:xfrm>
        </p:spPr>
        <p:txBody>
          <a:bodyPr>
            <a:normAutofit/>
          </a:bodyPr>
          <a:lstStyle/>
          <a:p>
            <a:r>
              <a:rPr lang="en-US" dirty="0"/>
              <a:t>4. Learning to Communicate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52A66-491F-F240-B9C6-493E90CB0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378" y="2638044"/>
            <a:ext cx="5963317" cy="3263206"/>
          </a:xfrm>
        </p:spPr>
        <p:txBody>
          <a:bodyPr>
            <a:normAutofit fontScale="92500" lnSpcReduction="10000"/>
          </a:bodyPr>
          <a:lstStyle/>
          <a:p>
            <a:r>
              <a:rPr lang="en-CA" sz="3600" dirty="0">
                <a:latin typeface="Tekton Pro" pitchFamily="34" charset="0"/>
              </a:rPr>
              <a:t>Good leaders have effective communication skills. In the Prelude program there are many opportunities to take part in presentations and discussions through multiple  modes of communication.</a:t>
            </a:r>
          </a:p>
          <a:p>
            <a:endParaRPr lang="en-US" dirty="0"/>
          </a:p>
        </p:txBody>
      </p:sp>
      <p:pic>
        <p:nvPicPr>
          <p:cNvPr id="7" name="Graphic 6" descr="Cycle with People">
            <a:extLst>
              <a:ext uri="{FF2B5EF4-FFF2-40B4-BE49-F238E27FC236}">
                <a16:creationId xmlns:a16="http://schemas.microsoft.com/office/drawing/2014/main" id="{67D9B97A-A5EA-20D9-35A1-6293CE5C0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99" y="1768763"/>
            <a:ext cx="3328416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2909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{736BFF68-5529-7846-922F-08F5390FD364}tf10001120</Template>
  <TotalTime>6611</TotalTime>
  <Words>986</Words>
  <Application>Microsoft Macintosh PowerPoint</Application>
  <PresentationFormat>Widescreen</PresentationFormat>
  <Paragraphs>98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Tekton Pro</vt:lpstr>
      <vt:lpstr>Arial</vt:lpstr>
      <vt:lpstr>Bookman Old Style</vt:lpstr>
      <vt:lpstr>Times New Roman</vt:lpstr>
      <vt:lpstr>Forte</vt:lpstr>
      <vt:lpstr>Arial Rounded MT Bold</vt:lpstr>
      <vt:lpstr>Calibri</vt:lpstr>
      <vt:lpstr>Gill Sans MT</vt:lpstr>
      <vt:lpstr>Wingdings</vt:lpstr>
      <vt:lpstr>Gungsuh</vt:lpstr>
      <vt:lpstr>Script MT Bold</vt:lpstr>
      <vt:lpstr>Parcel</vt:lpstr>
      <vt:lpstr>PowerPoint Presentation</vt:lpstr>
      <vt:lpstr>PowerPoint Presentation</vt:lpstr>
      <vt:lpstr>Overview</vt:lpstr>
      <vt:lpstr>Prelude Learner Profile: Growth and development</vt:lpstr>
      <vt:lpstr>PowerPoint Presentation</vt:lpstr>
      <vt:lpstr>1. Learning to Question </vt:lpstr>
      <vt:lpstr>2. Learning to Write</vt:lpstr>
      <vt:lpstr>3. Learning to Research</vt:lpstr>
      <vt:lpstr>4. Learning to Communicate</vt:lpstr>
      <vt:lpstr>5. Learning to Learn</vt:lpstr>
      <vt:lpstr>6. Develop and Use Valuable Study Skills </vt:lpstr>
      <vt:lpstr>7. Manage time effectively</vt:lpstr>
      <vt:lpstr>PowerPoint Presentation</vt:lpstr>
      <vt:lpstr>PowerPoint Presentation</vt:lpstr>
      <vt:lpstr>3. The Application Process</vt:lpstr>
      <vt:lpstr>Important Dates</vt:lpstr>
      <vt:lpstr>Application Honesty</vt:lpstr>
      <vt:lpstr>Application Form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</dc:creator>
  <cp:lastModifiedBy>Wynn Deschner</cp:lastModifiedBy>
  <cp:revision>122</cp:revision>
  <cp:lastPrinted>2016-01-04T19:30:34Z</cp:lastPrinted>
  <dcterms:created xsi:type="dcterms:W3CDTF">2015-12-30T18:40:58Z</dcterms:created>
  <dcterms:modified xsi:type="dcterms:W3CDTF">2024-01-04T00:54:28Z</dcterms:modified>
</cp:coreProperties>
</file>