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4"/>
    <p:sldMasterId id="2147483660" r:id="rId5"/>
  </p:sldMasterIdLst>
  <p:notesMasterIdLst>
    <p:notesMasterId r:id="rId45"/>
  </p:notesMasterIdLst>
  <p:sldIdLst>
    <p:sldId id="256" r:id="rId6"/>
    <p:sldId id="260" r:id="rId7"/>
    <p:sldId id="257" r:id="rId8"/>
    <p:sldId id="489" r:id="rId9"/>
    <p:sldId id="490" r:id="rId10"/>
    <p:sldId id="295" r:id="rId11"/>
    <p:sldId id="491" r:id="rId12"/>
    <p:sldId id="327" r:id="rId13"/>
    <p:sldId id="497" r:id="rId14"/>
    <p:sldId id="498" r:id="rId15"/>
    <p:sldId id="496" r:id="rId16"/>
    <p:sldId id="492" r:id="rId17"/>
    <p:sldId id="495" r:id="rId18"/>
    <p:sldId id="278" r:id="rId19"/>
    <p:sldId id="494" r:id="rId20"/>
    <p:sldId id="446" r:id="rId21"/>
    <p:sldId id="261" r:id="rId22"/>
    <p:sldId id="270" r:id="rId23"/>
    <p:sldId id="502" r:id="rId24"/>
    <p:sldId id="268" r:id="rId25"/>
    <p:sldId id="263" r:id="rId26"/>
    <p:sldId id="266" r:id="rId27"/>
    <p:sldId id="267" r:id="rId28"/>
    <p:sldId id="269" r:id="rId29"/>
    <p:sldId id="277" r:id="rId30"/>
    <p:sldId id="271" r:id="rId31"/>
    <p:sldId id="272" r:id="rId32"/>
    <p:sldId id="275" r:id="rId33"/>
    <p:sldId id="276" r:id="rId34"/>
    <p:sldId id="273" r:id="rId35"/>
    <p:sldId id="493" r:id="rId36"/>
    <p:sldId id="274" r:id="rId37"/>
    <p:sldId id="499" r:id="rId38"/>
    <p:sldId id="281" r:id="rId39"/>
    <p:sldId id="500" r:id="rId40"/>
    <p:sldId id="279" r:id="rId41"/>
    <p:sldId id="501" r:id="rId42"/>
    <p:sldId id="264" r:id="rId43"/>
    <p:sldId id="265" r:id="rId4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hyperlink" Target="https://www.youtube.com/watch?v=SSo_U7XmH8k&amp;t=40s" TargetMode="External"/><Relationship Id="rId7" Type="http://schemas.openxmlformats.org/officeDocument/2006/relationships/image" Target="../media/image6.svg"/><Relationship Id="rId2" Type="http://schemas.openxmlformats.org/officeDocument/2006/relationships/hyperlink" Target="https://www2.gov.bc.ca/gov/content/education-training/k-12/support/transcripts-and-certificates/order-a-high-school-transcript-or-certificate" TargetMode="External"/><Relationship Id="rId1" Type="http://schemas.openxmlformats.org/officeDocument/2006/relationships/hyperlink" Target="https://apply.educationplannerbc.ca/" TargetMode="Externa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diagrams/_rels/drawing2.xml.rels><?xml version="1.0" encoding="UTF-8" standalone="yes"?>
<Relationships xmlns="http://schemas.openxmlformats.org/package/2006/relationships"><Relationship Id="rId3" Type="http://schemas.openxmlformats.org/officeDocument/2006/relationships/hyperlink" Target="https://apply.educationplannerbc.ca/" TargetMode="External"/><Relationship Id="rId7" Type="http://schemas.openxmlformats.org/officeDocument/2006/relationships/hyperlink" Target="https://www.youtube.com/watch?v=SSo_U7XmH8k&amp;t=40s" TargetMode="External"/><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hyperlink" Target="https://www2.gov.bc.ca/gov/content/education-training/k-12/support/transcripts-and-certificates/order-a-high-school-transcript-or-certificate" TargetMode="External"/><Relationship Id="rId5" Type="http://schemas.openxmlformats.org/officeDocument/2006/relationships/image" Target="../media/image6.sv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DC9B6-108A-4A0B-97B8-0918A46AD70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BE88020-AF30-4EEA-A0AA-A42E847C7239}">
      <dgm:prSet/>
      <dgm:spPr/>
      <dgm:t>
        <a:bodyPr/>
        <a:lstStyle/>
        <a:p>
          <a:r>
            <a:rPr lang="en-GB"/>
            <a:t>Post-Grad</a:t>
          </a:r>
          <a:endParaRPr lang="en-US"/>
        </a:p>
      </dgm:t>
    </dgm:pt>
    <dgm:pt modelId="{206F71DB-DE0F-4313-9854-65C5564DF895}" type="parTrans" cxnId="{48E6DB47-F0B5-4736-871B-FB08AD8BE64E}">
      <dgm:prSet/>
      <dgm:spPr/>
      <dgm:t>
        <a:bodyPr/>
        <a:lstStyle/>
        <a:p>
          <a:endParaRPr lang="en-US"/>
        </a:p>
      </dgm:t>
    </dgm:pt>
    <dgm:pt modelId="{D0563AD4-E94E-4EF3-ACD7-2EE3E1BB6DE4}" type="sibTrans" cxnId="{48E6DB47-F0B5-4736-871B-FB08AD8BE64E}">
      <dgm:prSet/>
      <dgm:spPr/>
      <dgm:t>
        <a:bodyPr/>
        <a:lstStyle/>
        <a:p>
          <a:endParaRPr lang="en-US"/>
        </a:p>
      </dgm:t>
    </dgm:pt>
    <dgm:pt modelId="{28111C65-5A12-4A28-9C40-E8AFFD84983E}">
      <dgm:prSet/>
      <dgm:spPr/>
      <dgm:t>
        <a:bodyPr/>
        <a:lstStyle/>
        <a:p>
          <a:r>
            <a:rPr lang="en-US"/>
            <a:t>Ms. Boyd</a:t>
          </a:r>
        </a:p>
      </dgm:t>
    </dgm:pt>
    <dgm:pt modelId="{F472B7AB-04EF-4171-A847-3FD143FB8A66}" type="parTrans" cxnId="{4C6C9A85-EA00-4ACB-A4C1-4B770682E4F1}">
      <dgm:prSet/>
      <dgm:spPr/>
      <dgm:t>
        <a:bodyPr/>
        <a:lstStyle/>
        <a:p>
          <a:endParaRPr lang="en-US"/>
        </a:p>
      </dgm:t>
    </dgm:pt>
    <dgm:pt modelId="{747F08FD-AD08-4C7F-931C-58F93389E83A}" type="sibTrans" cxnId="{4C6C9A85-EA00-4ACB-A4C1-4B770682E4F1}">
      <dgm:prSet/>
      <dgm:spPr/>
      <dgm:t>
        <a:bodyPr/>
        <a:lstStyle/>
        <a:p>
          <a:endParaRPr lang="en-US"/>
        </a:p>
      </dgm:t>
    </dgm:pt>
    <dgm:pt modelId="{FA86B6C8-DE65-48C5-BF57-CD9CF8DE5FDB}">
      <dgm:prSet/>
      <dgm:spPr/>
      <dgm:t>
        <a:bodyPr/>
        <a:lstStyle/>
        <a:p>
          <a:r>
            <a:rPr lang="en-GB"/>
            <a:t>Grad</a:t>
          </a:r>
          <a:endParaRPr lang="en-US"/>
        </a:p>
      </dgm:t>
    </dgm:pt>
    <dgm:pt modelId="{2E1B758B-85DB-4870-8C6B-560274622C58}" type="parTrans" cxnId="{7FABF157-361F-48A7-B2F9-1FD8ABF14695}">
      <dgm:prSet/>
      <dgm:spPr/>
      <dgm:t>
        <a:bodyPr/>
        <a:lstStyle/>
        <a:p>
          <a:endParaRPr lang="en-US"/>
        </a:p>
      </dgm:t>
    </dgm:pt>
    <dgm:pt modelId="{C974411F-6836-45E0-BA53-8045042DEC26}" type="sibTrans" cxnId="{7FABF157-361F-48A7-B2F9-1FD8ABF14695}">
      <dgm:prSet/>
      <dgm:spPr/>
      <dgm:t>
        <a:bodyPr/>
        <a:lstStyle/>
        <a:p>
          <a:endParaRPr lang="en-US"/>
        </a:p>
      </dgm:t>
    </dgm:pt>
    <dgm:pt modelId="{C181F0B2-22C8-430E-88EF-83BDED2267ED}">
      <dgm:prSet/>
      <dgm:spPr/>
      <dgm:t>
        <a:bodyPr/>
        <a:lstStyle/>
        <a:p>
          <a:pPr rtl="0"/>
          <a:r>
            <a:rPr lang="en-GB"/>
            <a:t>Mr. MacInnes, Ms. Boyd</a:t>
          </a:r>
          <a:r>
            <a:rPr lang="en-GB">
              <a:latin typeface="Avenir Next LT Pro Light" panose="020F0302020204030204"/>
            </a:rPr>
            <a:t> + Grad Committee</a:t>
          </a:r>
          <a:endParaRPr lang="en-US">
            <a:latin typeface="Avenir Next LT Pro Light" panose="020F0302020204030204"/>
          </a:endParaRPr>
        </a:p>
      </dgm:t>
    </dgm:pt>
    <dgm:pt modelId="{7E3EA9C1-4339-4793-BA4A-B53C6A60E505}" type="parTrans" cxnId="{2F77A9BF-489C-497A-B8F1-DDEBB9D54DE3}">
      <dgm:prSet/>
      <dgm:spPr/>
      <dgm:t>
        <a:bodyPr/>
        <a:lstStyle/>
        <a:p>
          <a:endParaRPr lang="en-US"/>
        </a:p>
      </dgm:t>
    </dgm:pt>
    <dgm:pt modelId="{7A56BF68-7F6E-41E7-97A1-09B3C5CCA053}" type="sibTrans" cxnId="{2F77A9BF-489C-497A-B8F1-DDEBB9D54DE3}">
      <dgm:prSet/>
      <dgm:spPr/>
      <dgm:t>
        <a:bodyPr/>
        <a:lstStyle/>
        <a:p>
          <a:endParaRPr lang="en-US"/>
        </a:p>
      </dgm:t>
    </dgm:pt>
    <dgm:pt modelId="{FB51AA54-7271-4899-A285-44B7B1523C81}">
      <dgm:prSet phldr="0"/>
      <dgm:spPr/>
      <dgm:t>
        <a:bodyPr/>
        <a:lstStyle/>
        <a:p>
          <a:endParaRPr lang="en-GB" sz="2200"/>
        </a:p>
      </dgm:t>
    </dgm:pt>
    <dgm:pt modelId="{91087A9F-680F-45B1-BA8A-C549CB0BDED8}" type="parTrans" cxnId="{73898E30-4B6E-4808-BF3A-78F61C64D4BC}">
      <dgm:prSet/>
      <dgm:spPr/>
    </dgm:pt>
    <dgm:pt modelId="{759305D8-9278-4EDE-B55F-E95495D7449C}" type="sibTrans" cxnId="{73898E30-4B6E-4808-BF3A-78F61C64D4BC}">
      <dgm:prSet/>
      <dgm:spPr/>
    </dgm:pt>
    <dgm:pt modelId="{3379A9D9-2137-41FF-8DB3-48EC1FECD3D2}" type="pres">
      <dgm:prSet presAssocID="{CBFDC9B6-108A-4A0B-97B8-0918A46AD704}" presName="linear" presStyleCnt="0">
        <dgm:presLayoutVars>
          <dgm:animLvl val="lvl"/>
          <dgm:resizeHandles val="exact"/>
        </dgm:presLayoutVars>
      </dgm:prSet>
      <dgm:spPr/>
    </dgm:pt>
    <dgm:pt modelId="{06FA4309-C162-4FD4-A0FD-CDE03A267F28}" type="pres">
      <dgm:prSet presAssocID="{2BE88020-AF30-4EEA-A0AA-A42E847C7239}" presName="parentText" presStyleLbl="node1" presStyleIdx="0" presStyleCnt="3">
        <dgm:presLayoutVars>
          <dgm:chMax val="0"/>
          <dgm:bulletEnabled val="1"/>
        </dgm:presLayoutVars>
      </dgm:prSet>
      <dgm:spPr/>
    </dgm:pt>
    <dgm:pt modelId="{08CE61AC-9309-4B15-99F3-ECC2A6B3DF70}" type="pres">
      <dgm:prSet presAssocID="{2BE88020-AF30-4EEA-A0AA-A42E847C7239}" presName="childText" presStyleLbl="revTx" presStyleIdx="0" presStyleCnt="2">
        <dgm:presLayoutVars>
          <dgm:bulletEnabled val="1"/>
        </dgm:presLayoutVars>
      </dgm:prSet>
      <dgm:spPr/>
    </dgm:pt>
    <dgm:pt modelId="{7F084BA2-1984-4727-8787-2437463F1CAD}" type="pres">
      <dgm:prSet presAssocID="{FA86B6C8-DE65-48C5-BF57-CD9CF8DE5FDB}" presName="parentText" presStyleLbl="node1" presStyleIdx="1" presStyleCnt="3">
        <dgm:presLayoutVars>
          <dgm:chMax val="0"/>
          <dgm:bulletEnabled val="1"/>
        </dgm:presLayoutVars>
      </dgm:prSet>
      <dgm:spPr/>
    </dgm:pt>
    <dgm:pt modelId="{C36A37D1-91E0-4FCA-BEF2-9368B4762C05}" type="pres">
      <dgm:prSet presAssocID="{FA86B6C8-DE65-48C5-BF57-CD9CF8DE5FDB}" presName="childText" presStyleLbl="revTx" presStyleIdx="1" presStyleCnt="2">
        <dgm:presLayoutVars>
          <dgm:bulletEnabled val="1"/>
        </dgm:presLayoutVars>
      </dgm:prSet>
      <dgm:spPr/>
    </dgm:pt>
    <dgm:pt modelId="{B50D0394-F1BD-4B7E-9BAC-260229354ED6}" type="pres">
      <dgm:prSet presAssocID="{FB51AA54-7271-4899-A285-44B7B1523C81}" presName="parentText" presStyleLbl="node1" presStyleIdx="2" presStyleCnt="3">
        <dgm:presLayoutVars>
          <dgm:chMax val="0"/>
          <dgm:bulletEnabled val="1"/>
        </dgm:presLayoutVars>
      </dgm:prSet>
      <dgm:spPr/>
    </dgm:pt>
  </dgm:ptLst>
  <dgm:cxnLst>
    <dgm:cxn modelId="{99FF6D06-B4BF-47FA-8194-1ED54E514C38}" type="presOf" srcId="{FB51AA54-7271-4899-A285-44B7B1523C81}" destId="{B50D0394-F1BD-4B7E-9BAC-260229354ED6}" srcOrd="0" destOrd="0" presId="urn:microsoft.com/office/officeart/2005/8/layout/vList2"/>
    <dgm:cxn modelId="{B3DF2309-8F98-46D9-961F-5857795F1386}" type="presOf" srcId="{CBFDC9B6-108A-4A0B-97B8-0918A46AD704}" destId="{3379A9D9-2137-41FF-8DB3-48EC1FECD3D2}" srcOrd="0" destOrd="0" presId="urn:microsoft.com/office/officeart/2005/8/layout/vList2"/>
    <dgm:cxn modelId="{5D05D626-348A-4EAD-B822-F9784280BB2A}" type="presOf" srcId="{2BE88020-AF30-4EEA-A0AA-A42E847C7239}" destId="{06FA4309-C162-4FD4-A0FD-CDE03A267F28}" srcOrd="0" destOrd="0" presId="urn:microsoft.com/office/officeart/2005/8/layout/vList2"/>
    <dgm:cxn modelId="{C14CF328-3868-415A-8836-986A8EE78C80}" type="presOf" srcId="{C181F0B2-22C8-430E-88EF-83BDED2267ED}" destId="{C36A37D1-91E0-4FCA-BEF2-9368B4762C05}" srcOrd="0" destOrd="0" presId="urn:microsoft.com/office/officeart/2005/8/layout/vList2"/>
    <dgm:cxn modelId="{73898E30-4B6E-4808-BF3A-78F61C64D4BC}" srcId="{CBFDC9B6-108A-4A0B-97B8-0918A46AD704}" destId="{FB51AA54-7271-4899-A285-44B7B1523C81}" srcOrd="2" destOrd="0" parTransId="{91087A9F-680F-45B1-BA8A-C549CB0BDED8}" sibTransId="{759305D8-9278-4EDE-B55F-E95495D7449C}"/>
    <dgm:cxn modelId="{0BB0C936-1972-4D88-89B1-DCA17309991D}" type="presOf" srcId="{28111C65-5A12-4A28-9C40-E8AFFD84983E}" destId="{08CE61AC-9309-4B15-99F3-ECC2A6B3DF70}" srcOrd="0" destOrd="0" presId="urn:microsoft.com/office/officeart/2005/8/layout/vList2"/>
    <dgm:cxn modelId="{48E6DB47-F0B5-4736-871B-FB08AD8BE64E}" srcId="{CBFDC9B6-108A-4A0B-97B8-0918A46AD704}" destId="{2BE88020-AF30-4EEA-A0AA-A42E847C7239}" srcOrd="0" destOrd="0" parTransId="{206F71DB-DE0F-4313-9854-65C5564DF895}" sibTransId="{D0563AD4-E94E-4EF3-ACD7-2EE3E1BB6DE4}"/>
    <dgm:cxn modelId="{7FABF157-361F-48A7-B2F9-1FD8ABF14695}" srcId="{CBFDC9B6-108A-4A0B-97B8-0918A46AD704}" destId="{FA86B6C8-DE65-48C5-BF57-CD9CF8DE5FDB}" srcOrd="1" destOrd="0" parTransId="{2E1B758B-85DB-4870-8C6B-560274622C58}" sibTransId="{C974411F-6836-45E0-BA53-8045042DEC26}"/>
    <dgm:cxn modelId="{4C6C9A85-EA00-4ACB-A4C1-4B770682E4F1}" srcId="{2BE88020-AF30-4EEA-A0AA-A42E847C7239}" destId="{28111C65-5A12-4A28-9C40-E8AFFD84983E}" srcOrd="0" destOrd="0" parTransId="{F472B7AB-04EF-4171-A847-3FD143FB8A66}" sibTransId="{747F08FD-AD08-4C7F-931C-58F93389E83A}"/>
    <dgm:cxn modelId="{2F77A9BF-489C-497A-B8F1-DDEBB9D54DE3}" srcId="{FA86B6C8-DE65-48C5-BF57-CD9CF8DE5FDB}" destId="{C181F0B2-22C8-430E-88EF-83BDED2267ED}" srcOrd="0" destOrd="0" parTransId="{7E3EA9C1-4339-4793-BA4A-B53C6A60E505}" sibTransId="{7A56BF68-7F6E-41E7-97A1-09B3C5CCA053}"/>
    <dgm:cxn modelId="{426398F3-FA03-403D-BDEA-0CCFCD92D8F1}" type="presOf" srcId="{FA86B6C8-DE65-48C5-BF57-CD9CF8DE5FDB}" destId="{7F084BA2-1984-4727-8787-2437463F1CAD}" srcOrd="0" destOrd="0" presId="urn:microsoft.com/office/officeart/2005/8/layout/vList2"/>
    <dgm:cxn modelId="{9A1DB8B3-B4B8-4FEA-BEDD-E93C32DF1A62}" type="presParOf" srcId="{3379A9D9-2137-41FF-8DB3-48EC1FECD3D2}" destId="{06FA4309-C162-4FD4-A0FD-CDE03A267F28}" srcOrd="0" destOrd="0" presId="urn:microsoft.com/office/officeart/2005/8/layout/vList2"/>
    <dgm:cxn modelId="{F77CD6F7-9B21-4D15-BC53-22234CE16B95}" type="presParOf" srcId="{3379A9D9-2137-41FF-8DB3-48EC1FECD3D2}" destId="{08CE61AC-9309-4B15-99F3-ECC2A6B3DF70}" srcOrd="1" destOrd="0" presId="urn:microsoft.com/office/officeart/2005/8/layout/vList2"/>
    <dgm:cxn modelId="{30DF877A-5FDB-421B-86DD-BC3901CD66B7}" type="presParOf" srcId="{3379A9D9-2137-41FF-8DB3-48EC1FECD3D2}" destId="{7F084BA2-1984-4727-8787-2437463F1CAD}" srcOrd="2" destOrd="0" presId="urn:microsoft.com/office/officeart/2005/8/layout/vList2"/>
    <dgm:cxn modelId="{B13C6C7C-FD63-4C4C-AB2C-C60A971B3E89}" type="presParOf" srcId="{3379A9D9-2137-41FF-8DB3-48EC1FECD3D2}" destId="{C36A37D1-91E0-4FCA-BEF2-9368B4762C05}" srcOrd="3" destOrd="0" presId="urn:microsoft.com/office/officeart/2005/8/layout/vList2"/>
    <dgm:cxn modelId="{DFD5CB57-E62B-41EC-8809-E12F2F4F4103}" type="presParOf" srcId="{3379A9D9-2137-41FF-8DB3-48EC1FECD3D2}" destId="{B50D0394-F1BD-4B7E-9BAC-260229354ED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8B7C7-A047-40BB-9A50-7E6F83426418}"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44CD464-03B3-4045-862F-2DE0C5B14411}">
      <dgm:prSet/>
      <dgm:spPr/>
      <dgm:t>
        <a:bodyPr/>
        <a:lstStyle/>
        <a:p>
          <a:pPr>
            <a:lnSpc>
              <a:spcPct val="100000"/>
            </a:lnSpc>
          </a:pPr>
          <a:r>
            <a:rPr lang="en-US"/>
            <a:t>Make an </a:t>
          </a:r>
          <a:r>
            <a:rPr lang="en-US" err="1"/>
            <a:t>Eduplanner</a:t>
          </a:r>
          <a:r>
            <a:rPr lang="en-US"/>
            <a:t> BC </a:t>
          </a:r>
          <a:r>
            <a:rPr lang="en-US" sz="1800">
              <a:latin typeface="Avenir Next LT Pro Light" panose="020F0302020204030204"/>
            </a:rPr>
            <a:t>Account and Apply </a:t>
          </a:r>
          <a:r>
            <a:rPr lang="en-US" sz="2600">
              <a:latin typeface="Avenir Next LT Pro Light" panose="020F0302020204030204"/>
              <a:hlinkClick xmlns:r="http://schemas.openxmlformats.org/officeDocument/2006/relationships" r:id="rId1"/>
            </a:rPr>
            <a:t>https</a:t>
          </a:r>
          <a:r>
            <a:rPr lang="en-US" sz="2600">
              <a:hlinkClick xmlns:r="http://schemas.openxmlformats.org/officeDocument/2006/relationships" r:id="rId1"/>
            </a:rPr>
            <a:t>://apply.educationplannerbc.ca/</a:t>
          </a:r>
          <a:endParaRPr lang="en-US" sz="2600"/>
        </a:p>
      </dgm:t>
    </dgm:pt>
    <dgm:pt modelId="{EC0A4C39-1411-497E-8DC2-171F6BCC086C}" type="parTrans" cxnId="{B5022758-B600-41A1-B0BD-6FC7B996BDD4}">
      <dgm:prSet/>
      <dgm:spPr/>
      <dgm:t>
        <a:bodyPr/>
        <a:lstStyle/>
        <a:p>
          <a:endParaRPr lang="en-US"/>
        </a:p>
      </dgm:t>
    </dgm:pt>
    <dgm:pt modelId="{882BC418-D33D-4690-94CF-DCBB913CE747}" type="sibTrans" cxnId="{B5022758-B600-41A1-B0BD-6FC7B996BDD4}">
      <dgm:prSet/>
      <dgm:spPr/>
      <dgm:t>
        <a:bodyPr/>
        <a:lstStyle/>
        <a:p>
          <a:endParaRPr lang="en-US"/>
        </a:p>
      </dgm:t>
    </dgm:pt>
    <dgm:pt modelId="{90779B83-4042-4CAB-8630-A3916C42BA35}">
      <dgm:prSet/>
      <dgm:spPr/>
      <dgm:t>
        <a:bodyPr/>
        <a:lstStyle/>
        <a:p>
          <a:pPr>
            <a:lnSpc>
              <a:spcPct val="100000"/>
            </a:lnSpc>
          </a:pPr>
          <a:r>
            <a:rPr lang="en-US">
              <a:latin typeface="Avenir Next LT Pro Light" panose="020F0302020204030204"/>
            </a:rPr>
            <a:t>Make</a:t>
          </a:r>
          <a:r>
            <a:rPr lang="en-US"/>
            <a:t> your BCEID</a:t>
          </a:r>
          <a:r>
            <a:rPr lang="en-US">
              <a:latin typeface="Avenir Next LT Pro Light" panose="020F0302020204030204"/>
            </a:rPr>
            <a:t> account (ALL STUDENTS)</a:t>
          </a:r>
        </a:p>
      </dgm:t>
    </dgm:pt>
    <dgm:pt modelId="{D25EBE89-B2A5-499C-8336-81E1E43E9A8D}" type="parTrans" cxnId="{A8782E32-32D9-41AB-9338-CCBA65F5BE8C}">
      <dgm:prSet/>
      <dgm:spPr/>
      <dgm:t>
        <a:bodyPr/>
        <a:lstStyle/>
        <a:p>
          <a:endParaRPr lang="en-US"/>
        </a:p>
      </dgm:t>
    </dgm:pt>
    <dgm:pt modelId="{79612C1E-CADB-4E81-B1BF-4BCD51ADC7D5}" type="sibTrans" cxnId="{A8782E32-32D9-41AB-9338-CCBA65F5BE8C}">
      <dgm:prSet/>
      <dgm:spPr/>
      <dgm:t>
        <a:bodyPr/>
        <a:lstStyle/>
        <a:p>
          <a:endParaRPr lang="en-US"/>
        </a:p>
      </dgm:t>
    </dgm:pt>
    <dgm:pt modelId="{8DA88C60-BB22-4BD5-92CD-92BFC023A112}">
      <dgm:prSet/>
      <dgm:spPr/>
      <dgm:t>
        <a:bodyPr/>
        <a:lstStyle/>
        <a:p>
          <a:pPr>
            <a:lnSpc>
              <a:spcPct val="100000"/>
            </a:lnSpc>
          </a:pPr>
          <a:r>
            <a:rPr lang="en-US">
              <a:hlinkClick xmlns:r="http://schemas.openxmlformats.org/officeDocument/2006/relationships" r:id="rId2"/>
            </a:rPr>
            <a:t>Order a High School Transcript or Certificate as a Current Student - Province of British Columbia</a:t>
          </a:r>
          <a:r>
            <a:rPr lang="en-US">
              <a:latin typeface="Avenir Next LT Pro Light" panose="020F0302020204030204"/>
            </a:rPr>
            <a:t>  (Website)</a:t>
          </a:r>
          <a:endParaRPr lang="en-US">
            <a:hlinkClick xmlns:r="http://schemas.openxmlformats.org/officeDocument/2006/relationships" r:id="rId3"/>
          </a:endParaRPr>
        </a:p>
      </dgm:t>
    </dgm:pt>
    <dgm:pt modelId="{13C4F23C-D189-4525-8CD7-0E04ADED845D}" type="parTrans" cxnId="{8038A8A4-1319-4CC4-9DE6-D84DF3BAAF10}">
      <dgm:prSet/>
      <dgm:spPr/>
      <dgm:t>
        <a:bodyPr/>
        <a:lstStyle/>
        <a:p>
          <a:endParaRPr lang="en-US"/>
        </a:p>
      </dgm:t>
    </dgm:pt>
    <dgm:pt modelId="{76FD9319-90EC-4E0A-88F2-7B958B7EE08C}" type="sibTrans" cxnId="{8038A8A4-1319-4CC4-9DE6-D84DF3BAAF10}">
      <dgm:prSet/>
      <dgm:spPr/>
      <dgm:t>
        <a:bodyPr/>
        <a:lstStyle/>
        <a:p>
          <a:endParaRPr lang="en-US"/>
        </a:p>
      </dgm:t>
    </dgm:pt>
    <dgm:pt modelId="{C4B13386-F99D-4442-94E8-7AF257463B9A}">
      <dgm:prSet phldr="0"/>
      <dgm:spPr/>
      <dgm:t>
        <a:bodyPr/>
        <a:lstStyle/>
        <a:p>
          <a:pPr>
            <a:lnSpc>
              <a:spcPct val="100000"/>
            </a:lnSpc>
          </a:pPr>
          <a:r>
            <a:rPr lang="en-US" sz="1100">
              <a:latin typeface="Calibri"/>
              <a:ea typeface="Calibri"/>
              <a:cs typeface="Calibri"/>
              <a:hlinkClick xmlns:r="http://schemas.openxmlformats.org/officeDocument/2006/relationships" r:id="rId3"/>
            </a:rPr>
            <a:t>How to order and or send a transcript to a Post –Secondary Institution</a:t>
          </a:r>
          <a:r>
            <a:rPr lang="en-US">
              <a:latin typeface="Avenir Next LT Pro Light" panose="020F0302020204030204"/>
            </a:rPr>
            <a:t> (Video)</a:t>
          </a:r>
        </a:p>
      </dgm:t>
    </dgm:pt>
    <dgm:pt modelId="{1B74B23D-4BE8-4E79-ABF6-B2C0B6666E2F}" type="parTrans" cxnId="{68161D5D-DF42-4E3C-BA7D-14B45AE9A393}">
      <dgm:prSet/>
      <dgm:spPr/>
    </dgm:pt>
    <dgm:pt modelId="{42130AFB-7063-4F36-A386-CFAB908228E4}" type="sibTrans" cxnId="{68161D5D-DF42-4E3C-BA7D-14B45AE9A393}">
      <dgm:prSet/>
      <dgm:spPr/>
    </dgm:pt>
    <dgm:pt modelId="{085551E4-60E7-40CE-844E-47DCDC8FCC59}">
      <dgm:prSet phldr="0"/>
      <dgm:spPr/>
      <dgm:t>
        <a:bodyPr/>
        <a:lstStyle/>
        <a:p>
          <a:pPr>
            <a:lnSpc>
              <a:spcPct val="100000"/>
            </a:lnSpc>
          </a:pPr>
          <a:r>
            <a:rPr lang="en-US" sz="1400">
              <a:latin typeface="Avenir Next LT Pro Light" panose="020F0302020204030204"/>
            </a:rPr>
            <a:t> To access your Transcripts, Dogwood Diploma, be considered for Awards/Bursaries</a:t>
          </a:r>
          <a:endParaRPr lang="en-US" sz="1400"/>
        </a:p>
      </dgm:t>
    </dgm:pt>
    <dgm:pt modelId="{44AA2C6C-1E48-4859-9212-FA511352F544}" type="parTrans" cxnId="{F3302DC7-4E71-4211-813D-521A2EB7F9E1}">
      <dgm:prSet/>
      <dgm:spPr/>
    </dgm:pt>
    <dgm:pt modelId="{26CCBB0F-497C-4ED9-9735-7E94B647E024}" type="sibTrans" cxnId="{F3302DC7-4E71-4211-813D-521A2EB7F9E1}">
      <dgm:prSet/>
      <dgm:spPr/>
    </dgm:pt>
    <dgm:pt modelId="{36265B02-EDEB-4A1A-B013-CBEDF8B94CCD}">
      <dgm:prSet phldr="0"/>
      <dgm:spPr/>
      <dgm:t>
        <a:bodyPr/>
        <a:lstStyle/>
        <a:p>
          <a:pPr rtl="0">
            <a:lnSpc>
              <a:spcPct val="100000"/>
            </a:lnSpc>
          </a:pPr>
          <a:r>
            <a:rPr lang="en-US" sz="2200">
              <a:latin typeface="Avenir Next LT Pro Light" panose="020F0302020204030204"/>
            </a:rPr>
            <a:t>Check you meet the Admission Criteria</a:t>
          </a:r>
        </a:p>
      </dgm:t>
    </dgm:pt>
    <dgm:pt modelId="{83DA94D3-7E63-4E6A-9686-1BA97ABF9B7E}" type="parTrans" cxnId="{25CE32D5-163F-4E8F-B62C-4271255C08FF}">
      <dgm:prSet/>
      <dgm:spPr/>
    </dgm:pt>
    <dgm:pt modelId="{2DCC1838-0B2E-4E09-8E03-03A1916AC27D}" type="sibTrans" cxnId="{25CE32D5-163F-4E8F-B62C-4271255C08FF}">
      <dgm:prSet/>
      <dgm:spPr/>
    </dgm:pt>
    <dgm:pt modelId="{DDA5968D-F22B-4F91-BE6D-6577832D33E0}" type="pres">
      <dgm:prSet presAssocID="{99F8B7C7-A047-40BB-9A50-7E6F83426418}" presName="root" presStyleCnt="0">
        <dgm:presLayoutVars>
          <dgm:dir/>
          <dgm:resizeHandles val="exact"/>
        </dgm:presLayoutVars>
      </dgm:prSet>
      <dgm:spPr/>
    </dgm:pt>
    <dgm:pt modelId="{B0B53301-F3C0-4A20-95A6-59A37B41601E}" type="pres">
      <dgm:prSet presAssocID="{244CD464-03B3-4045-862F-2DE0C5B14411}" presName="compNode" presStyleCnt="0"/>
      <dgm:spPr/>
    </dgm:pt>
    <dgm:pt modelId="{E403D7D1-9579-409D-95F5-763AACEA94E2}" type="pres">
      <dgm:prSet presAssocID="{244CD464-03B3-4045-862F-2DE0C5B14411}" presName="bgRect" presStyleLbl="bgShp" presStyleIdx="0" presStyleCnt="4"/>
      <dgm:spPr/>
    </dgm:pt>
    <dgm:pt modelId="{6009584C-26CF-4461-ABCA-3298E3F3F085}" type="pres">
      <dgm:prSet presAssocID="{244CD464-03B3-4045-862F-2DE0C5B14411}" presName="iconRect" presStyleLbl="node1" presStyleIdx="0"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iploma Roll"/>
        </a:ext>
      </dgm:extLst>
    </dgm:pt>
    <dgm:pt modelId="{558FCEB6-1304-46D8-B462-C358328901C2}" type="pres">
      <dgm:prSet presAssocID="{244CD464-03B3-4045-862F-2DE0C5B14411}" presName="spaceRect" presStyleCnt="0"/>
      <dgm:spPr/>
    </dgm:pt>
    <dgm:pt modelId="{566617B5-1F55-4663-8D94-CAF609E5F47F}" type="pres">
      <dgm:prSet presAssocID="{244CD464-03B3-4045-862F-2DE0C5B14411}" presName="parTx" presStyleLbl="revTx" presStyleIdx="0" presStyleCnt="6">
        <dgm:presLayoutVars>
          <dgm:chMax val="0"/>
          <dgm:chPref val="0"/>
        </dgm:presLayoutVars>
      </dgm:prSet>
      <dgm:spPr/>
    </dgm:pt>
    <dgm:pt modelId="{3CFC7180-673C-4C72-B3D8-0C73E3F49262}" type="pres">
      <dgm:prSet presAssocID="{244CD464-03B3-4045-862F-2DE0C5B14411}" presName="desTx" presStyleLbl="revTx" presStyleIdx="1" presStyleCnt="6">
        <dgm:presLayoutVars/>
      </dgm:prSet>
      <dgm:spPr/>
    </dgm:pt>
    <dgm:pt modelId="{DAF2F0D9-41A8-4476-A662-510DE775B9D6}" type="pres">
      <dgm:prSet presAssocID="{882BC418-D33D-4690-94CF-DCBB913CE747}" presName="sibTrans" presStyleCnt="0"/>
      <dgm:spPr/>
    </dgm:pt>
    <dgm:pt modelId="{8F94C7FF-B2AF-4C58-80D9-D40885E79CB7}" type="pres">
      <dgm:prSet presAssocID="{90779B83-4042-4CAB-8630-A3916C42BA35}" presName="compNode" presStyleCnt="0"/>
      <dgm:spPr/>
    </dgm:pt>
    <dgm:pt modelId="{B928BD63-7C6B-4731-AB52-71AA3478DA17}" type="pres">
      <dgm:prSet presAssocID="{90779B83-4042-4CAB-8630-A3916C42BA35}" presName="bgRect" presStyleLbl="bgShp" presStyleIdx="1" presStyleCnt="4"/>
      <dgm:spPr/>
    </dgm:pt>
    <dgm:pt modelId="{27B213B0-67F7-4154-9690-6472364A0957}" type="pres">
      <dgm:prSet presAssocID="{90779B83-4042-4CAB-8630-A3916C42BA35}" presName="iconRect" presStyleLbl="node1" presStyleIdx="1"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lassroom"/>
        </a:ext>
      </dgm:extLst>
    </dgm:pt>
    <dgm:pt modelId="{BF895435-F7C5-4135-A3BC-6D5D2D2CDE40}" type="pres">
      <dgm:prSet presAssocID="{90779B83-4042-4CAB-8630-A3916C42BA35}" presName="spaceRect" presStyleCnt="0"/>
      <dgm:spPr/>
    </dgm:pt>
    <dgm:pt modelId="{9ABFFC62-050C-465F-8EA2-CA9F1EB9846F}" type="pres">
      <dgm:prSet presAssocID="{90779B83-4042-4CAB-8630-A3916C42BA35}" presName="parTx" presStyleLbl="revTx" presStyleIdx="2" presStyleCnt="6">
        <dgm:presLayoutVars>
          <dgm:chMax val="0"/>
          <dgm:chPref val="0"/>
        </dgm:presLayoutVars>
      </dgm:prSet>
      <dgm:spPr/>
    </dgm:pt>
    <dgm:pt modelId="{2E697D51-2E1F-44EE-80C1-F760A527095E}" type="pres">
      <dgm:prSet presAssocID="{90779B83-4042-4CAB-8630-A3916C42BA35}" presName="desTx" presStyleLbl="revTx" presStyleIdx="3" presStyleCnt="6">
        <dgm:presLayoutVars/>
      </dgm:prSet>
      <dgm:spPr/>
    </dgm:pt>
    <dgm:pt modelId="{C497BE0B-9DE5-496F-9A77-079AD757EEA0}" type="pres">
      <dgm:prSet presAssocID="{79612C1E-CADB-4E81-B1BF-4BCD51ADC7D5}" presName="sibTrans" presStyleCnt="0"/>
      <dgm:spPr/>
    </dgm:pt>
    <dgm:pt modelId="{E64B5717-CB47-47D7-A22F-60AD73832F61}" type="pres">
      <dgm:prSet presAssocID="{8DA88C60-BB22-4BD5-92CD-92BFC023A112}" presName="compNode" presStyleCnt="0"/>
      <dgm:spPr/>
    </dgm:pt>
    <dgm:pt modelId="{E82F2343-E451-412A-AFB1-1E71BD6545EC}" type="pres">
      <dgm:prSet presAssocID="{8DA88C60-BB22-4BD5-92CD-92BFC023A112}" presName="bgRect" presStyleLbl="bgShp" presStyleIdx="2" presStyleCnt="4"/>
      <dgm:spPr/>
    </dgm:pt>
    <dgm:pt modelId="{FDCD2A80-F291-42B9-B286-B03820C2130B}" type="pres">
      <dgm:prSet presAssocID="{8DA88C60-BB22-4BD5-92CD-92BFC023A112}" presName="iconRect" presStyleLbl="node1" presStyleIdx="2" presStyleCnt="4"/>
      <dgm:spPr>
        <a:ln>
          <a:noFill/>
        </a:ln>
      </dgm:spPr>
    </dgm:pt>
    <dgm:pt modelId="{AA77107F-0A4F-4EE4-8061-8C5E2CDAB677}" type="pres">
      <dgm:prSet presAssocID="{8DA88C60-BB22-4BD5-92CD-92BFC023A112}" presName="spaceRect" presStyleCnt="0"/>
      <dgm:spPr/>
    </dgm:pt>
    <dgm:pt modelId="{43292D21-B4D0-4236-BFEA-7FBDE7EFF22B}" type="pres">
      <dgm:prSet presAssocID="{8DA88C60-BB22-4BD5-92CD-92BFC023A112}" presName="parTx" presStyleLbl="revTx" presStyleIdx="4" presStyleCnt="6">
        <dgm:presLayoutVars>
          <dgm:chMax val="0"/>
          <dgm:chPref val="0"/>
        </dgm:presLayoutVars>
      </dgm:prSet>
      <dgm:spPr/>
    </dgm:pt>
    <dgm:pt modelId="{4A7B165A-81CD-4979-A3D2-635B8158854D}" type="pres">
      <dgm:prSet presAssocID="{76FD9319-90EC-4E0A-88F2-7B958B7EE08C}" presName="sibTrans" presStyleCnt="0"/>
      <dgm:spPr/>
    </dgm:pt>
    <dgm:pt modelId="{1AD1B803-F4C8-4B8F-AE82-9ABAA8B12B11}" type="pres">
      <dgm:prSet presAssocID="{C4B13386-F99D-4442-94E8-7AF257463B9A}" presName="compNode" presStyleCnt="0"/>
      <dgm:spPr/>
    </dgm:pt>
    <dgm:pt modelId="{8E33D9F7-CDC6-4505-8FA4-4C6713583C2A}" type="pres">
      <dgm:prSet presAssocID="{C4B13386-F99D-4442-94E8-7AF257463B9A}" presName="bgRect" presStyleLbl="bgShp" presStyleIdx="3" presStyleCnt="4"/>
      <dgm:spPr/>
    </dgm:pt>
    <dgm:pt modelId="{FB221A95-4662-4218-96E3-D1A9A1D6C1FF}" type="pres">
      <dgm:prSet presAssocID="{C4B13386-F99D-4442-94E8-7AF257463B9A}" presName="iconRect" presStyleLbl="node1" presStyleIdx="3" presStyleCnt="4"/>
      <dgm:spPr/>
    </dgm:pt>
    <dgm:pt modelId="{518BBE99-F31F-47B4-ACFC-CBE403CBA1F6}" type="pres">
      <dgm:prSet presAssocID="{C4B13386-F99D-4442-94E8-7AF257463B9A}" presName="spaceRect" presStyleCnt="0"/>
      <dgm:spPr/>
    </dgm:pt>
    <dgm:pt modelId="{A5F71C91-C40D-46F8-87E2-4450A7DBB40E}" type="pres">
      <dgm:prSet presAssocID="{C4B13386-F99D-4442-94E8-7AF257463B9A}" presName="parTx" presStyleLbl="revTx" presStyleIdx="5" presStyleCnt="6">
        <dgm:presLayoutVars>
          <dgm:chMax val="0"/>
          <dgm:chPref val="0"/>
        </dgm:presLayoutVars>
      </dgm:prSet>
      <dgm:spPr/>
    </dgm:pt>
  </dgm:ptLst>
  <dgm:cxnLst>
    <dgm:cxn modelId="{B1E89010-6233-46F8-9B7F-5CF6D6C59058}" type="presOf" srcId="{36265B02-EDEB-4A1A-B013-CBEDF8B94CCD}" destId="{3CFC7180-673C-4C72-B3D8-0C73E3F49262}" srcOrd="0" destOrd="0" presId="urn:microsoft.com/office/officeart/2018/2/layout/IconVerticalSolidList"/>
    <dgm:cxn modelId="{AEA55F12-E760-489A-AAA6-3AAFD64AC9B0}" type="presOf" srcId="{244CD464-03B3-4045-862F-2DE0C5B14411}" destId="{566617B5-1F55-4663-8D94-CAF609E5F47F}" srcOrd="0" destOrd="0" presId="urn:microsoft.com/office/officeart/2018/2/layout/IconVerticalSolidList"/>
    <dgm:cxn modelId="{A8782E32-32D9-41AB-9338-CCBA65F5BE8C}" srcId="{99F8B7C7-A047-40BB-9A50-7E6F83426418}" destId="{90779B83-4042-4CAB-8630-A3916C42BA35}" srcOrd="1" destOrd="0" parTransId="{D25EBE89-B2A5-499C-8336-81E1E43E9A8D}" sibTransId="{79612C1E-CADB-4E81-B1BF-4BCD51ADC7D5}"/>
    <dgm:cxn modelId="{68161D5D-DF42-4E3C-BA7D-14B45AE9A393}" srcId="{99F8B7C7-A047-40BB-9A50-7E6F83426418}" destId="{C4B13386-F99D-4442-94E8-7AF257463B9A}" srcOrd="3" destOrd="0" parTransId="{1B74B23D-4BE8-4E79-ABF6-B2C0B6666E2F}" sibTransId="{42130AFB-7063-4F36-A386-CFAB908228E4}"/>
    <dgm:cxn modelId="{D2E7195E-C0F6-4EB3-A055-56CB2D62A262}" type="presOf" srcId="{C4B13386-F99D-4442-94E8-7AF257463B9A}" destId="{A5F71C91-C40D-46F8-87E2-4450A7DBB40E}" srcOrd="0" destOrd="0" presId="urn:microsoft.com/office/officeart/2018/2/layout/IconVerticalSolidList"/>
    <dgm:cxn modelId="{7FFE5C76-F0C1-43E8-911C-7A66557F9228}" type="presOf" srcId="{90779B83-4042-4CAB-8630-A3916C42BA35}" destId="{9ABFFC62-050C-465F-8EA2-CA9F1EB9846F}" srcOrd="0" destOrd="0" presId="urn:microsoft.com/office/officeart/2018/2/layout/IconVerticalSolidList"/>
    <dgm:cxn modelId="{B5022758-B600-41A1-B0BD-6FC7B996BDD4}" srcId="{99F8B7C7-A047-40BB-9A50-7E6F83426418}" destId="{244CD464-03B3-4045-862F-2DE0C5B14411}" srcOrd="0" destOrd="0" parTransId="{EC0A4C39-1411-497E-8DC2-171F6BCC086C}" sibTransId="{882BC418-D33D-4690-94CF-DCBB913CE747}"/>
    <dgm:cxn modelId="{8038A8A4-1319-4CC4-9DE6-D84DF3BAAF10}" srcId="{99F8B7C7-A047-40BB-9A50-7E6F83426418}" destId="{8DA88C60-BB22-4BD5-92CD-92BFC023A112}" srcOrd="2" destOrd="0" parTransId="{13C4F23C-D189-4525-8CD7-0E04ADED845D}" sibTransId="{76FD9319-90EC-4E0A-88F2-7B958B7EE08C}"/>
    <dgm:cxn modelId="{C6EE99B0-207F-44AE-9625-A93A075461E2}" type="presOf" srcId="{8DA88C60-BB22-4BD5-92CD-92BFC023A112}" destId="{43292D21-B4D0-4236-BFEA-7FBDE7EFF22B}" srcOrd="0" destOrd="0" presId="urn:microsoft.com/office/officeart/2018/2/layout/IconVerticalSolidList"/>
    <dgm:cxn modelId="{916D5EB6-2C36-4023-9AE5-7FAEB7A4CBFF}" type="presOf" srcId="{99F8B7C7-A047-40BB-9A50-7E6F83426418}" destId="{DDA5968D-F22B-4F91-BE6D-6577832D33E0}" srcOrd="0" destOrd="0" presId="urn:microsoft.com/office/officeart/2018/2/layout/IconVerticalSolidList"/>
    <dgm:cxn modelId="{568CFABD-212C-4076-80F7-51FB74F939C2}" type="presOf" srcId="{085551E4-60E7-40CE-844E-47DCDC8FCC59}" destId="{2E697D51-2E1F-44EE-80C1-F760A527095E}" srcOrd="0" destOrd="0" presId="urn:microsoft.com/office/officeart/2018/2/layout/IconVerticalSolidList"/>
    <dgm:cxn modelId="{F3302DC7-4E71-4211-813D-521A2EB7F9E1}" srcId="{90779B83-4042-4CAB-8630-A3916C42BA35}" destId="{085551E4-60E7-40CE-844E-47DCDC8FCC59}" srcOrd="0" destOrd="0" parTransId="{44AA2C6C-1E48-4859-9212-FA511352F544}" sibTransId="{26CCBB0F-497C-4ED9-9735-7E94B647E024}"/>
    <dgm:cxn modelId="{25CE32D5-163F-4E8F-B62C-4271255C08FF}" srcId="{244CD464-03B3-4045-862F-2DE0C5B14411}" destId="{36265B02-EDEB-4A1A-B013-CBEDF8B94CCD}" srcOrd="0" destOrd="0" parTransId="{83DA94D3-7E63-4E6A-9686-1BA97ABF9B7E}" sibTransId="{2DCC1838-0B2E-4E09-8E03-03A1916AC27D}"/>
    <dgm:cxn modelId="{CD11E079-0B9D-4188-81B7-5283CA164D0D}" type="presParOf" srcId="{DDA5968D-F22B-4F91-BE6D-6577832D33E0}" destId="{B0B53301-F3C0-4A20-95A6-59A37B41601E}" srcOrd="0" destOrd="0" presId="urn:microsoft.com/office/officeart/2018/2/layout/IconVerticalSolidList"/>
    <dgm:cxn modelId="{124D14C6-6EB8-464B-B480-AA0F9FE40F65}" type="presParOf" srcId="{B0B53301-F3C0-4A20-95A6-59A37B41601E}" destId="{E403D7D1-9579-409D-95F5-763AACEA94E2}" srcOrd="0" destOrd="0" presId="urn:microsoft.com/office/officeart/2018/2/layout/IconVerticalSolidList"/>
    <dgm:cxn modelId="{09B6FD7B-809F-4FAC-B61E-F97E220CF374}" type="presParOf" srcId="{B0B53301-F3C0-4A20-95A6-59A37B41601E}" destId="{6009584C-26CF-4461-ABCA-3298E3F3F085}" srcOrd="1" destOrd="0" presId="urn:microsoft.com/office/officeart/2018/2/layout/IconVerticalSolidList"/>
    <dgm:cxn modelId="{55D825DD-29C5-4877-AE22-C4C3238FFB17}" type="presParOf" srcId="{B0B53301-F3C0-4A20-95A6-59A37B41601E}" destId="{558FCEB6-1304-46D8-B462-C358328901C2}" srcOrd="2" destOrd="0" presId="urn:microsoft.com/office/officeart/2018/2/layout/IconVerticalSolidList"/>
    <dgm:cxn modelId="{AA0D0093-7543-4B11-8832-E8B958D74621}" type="presParOf" srcId="{B0B53301-F3C0-4A20-95A6-59A37B41601E}" destId="{566617B5-1F55-4663-8D94-CAF609E5F47F}" srcOrd="3" destOrd="0" presId="urn:microsoft.com/office/officeart/2018/2/layout/IconVerticalSolidList"/>
    <dgm:cxn modelId="{D0E07408-BDA6-48D8-8D1A-72DD378CCB3D}" type="presParOf" srcId="{B0B53301-F3C0-4A20-95A6-59A37B41601E}" destId="{3CFC7180-673C-4C72-B3D8-0C73E3F49262}" srcOrd="4" destOrd="0" presId="urn:microsoft.com/office/officeart/2018/2/layout/IconVerticalSolidList"/>
    <dgm:cxn modelId="{954273CF-99E0-42CB-A0D8-BC925DDA3735}" type="presParOf" srcId="{DDA5968D-F22B-4F91-BE6D-6577832D33E0}" destId="{DAF2F0D9-41A8-4476-A662-510DE775B9D6}" srcOrd="1" destOrd="0" presId="urn:microsoft.com/office/officeart/2018/2/layout/IconVerticalSolidList"/>
    <dgm:cxn modelId="{0626F270-2722-4F43-9AD7-A131F240A32E}" type="presParOf" srcId="{DDA5968D-F22B-4F91-BE6D-6577832D33E0}" destId="{8F94C7FF-B2AF-4C58-80D9-D40885E79CB7}" srcOrd="2" destOrd="0" presId="urn:microsoft.com/office/officeart/2018/2/layout/IconVerticalSolidList"/>
    <dgm:cxn modelId="{BF00E747-7B6C-4533-BBA7-BEA2DFE1D07C}" type="presParOf" srcId="{8F94C7FF-B2AF-4C58-80D9-D40885E79CB7}" destId="{B928BD63-7C6B-4731-AB52-71AA3478DA17}" srcOrd="0" destOrd="0" presId="urn:microsoft.com/office/officeart/2018/2/layout/IconVerticalSolidList"/>
    <dgm:cxn modelId="{30330014-01A1-40D0-BC70-A9E9256F5CE4}" type="presParOf" srcId="{8F94C7FF-B2AF-4C58-80D9-D40885E79CB7}" destId="{27B213B0-67F7-4154-9690-6472364A0957}" srcOrd="1" destOrd="0" presId="urn:microsoft.com/office/officeart/2018/2/layout/IconVerticalSolidList"/>
    <dgm:cxn modelId="{F639015A-3448-46BC-BB9E-80CA2E23DFAC}" type="presParOf" srcId="{8F94C7FF-B2AF-4C58-80D9-D40885E79CB7}" destId="{BF895435-F7C5-4135-A3BC-6D5D2D2CDE40}" srcOrd="2" destOrd="0" presId="urn:microsoft.com/office/officeart/2018/2/layout/IconVerticalSolidList"/>
    <dgm:cxn modelId="{BCA0B3AC-F31E-4895-9EDA-ABBBF5A18CFC}" type="presParOf" srcId="{8F94C7FF-B2AF-4C58-80D9-D40885E79CB7}" destId="{9ABFFC62-050C-465F-8EA2-CA9F1EB9846F}" srcOrd="3" destOrd="0" presId="urn:microsoft.com/office/officeart/2018/2/layout/IconVerticalSolidList"/>
    <dgm:cxn modelId="{DAC1E4F1-5092-4C6E-9F1A-6668F6FEF0CF}" type="presParOf" srcId="{8F94C7FF-B2AF-4C58-80D9-D40885E79CB7}" destId="{2E697D51-2E1F-44EE-80C1-F760A527095E}" srcOrd="4" destOrd="0" presId="urn:microsoft.com/office/officeart/2018/2/layout/IconVerticalSolidList"/>
    <dgm:cxn modelId="{1FDCCAB1-CDFD-4A04-BDD7-938FE080D43A}" type="presParOf" srcId="{DDA5968D-F22B-4F91-BE6D-6577832D33E0}" destId="{C497BE0B-9DE5-496F-9A77-079AD757EEA0}" srcOrd="3" destOrd="0" presId="urn:microsoft.com/office/officeart/2018/2/layout/IconVerticalSolidList"/>
    <dgm:cxn modelId="{5B2E50A4-2D44-4CA3-9CDA-6C6DA835D504}" type="presParOf" srcId="{DDA5968D-F22B-4F91-BE6D-6577832D33E0}" destId="{E64B5717-CB47-47D7-A22F-60AD73832F61}" srcOrd="4" destOrd="0" presId="urn:microsoft.com/office/officeart/2018/2/layout/IconVerticalSolidList"/>
    <dgm:cxn modelId="{4E96387F-D102-44E4-A8C3-300C664AA244}" type="presParOf" srcId="{E64B5717-CB47-47D7-A22F-60AD73832F61}" destId="{E82F2343-E451-412A-AFB1-1E71BD6545EC}" srcOrd="0" destOrd="0" presId="urn:microsoft.com/office/officeart/2018/2/layout/IconVerticalSolidList"/>
    <dgm:cxn modelId="{91A67981-5D10-42F5-B6E7-2210C46DED2F}" type="presParOf" srcId="{E64B5717-CB47-47D7-A22F-60AD73832F61}" destId="{FDCD2A80-F291-42B9-B286-B03820C2130B}" srcOrd="1" destOrd="0" presId="urn:microsoft.com/office/officeart/2018/2/layout/IconVerticalSolidList"/>
    <dgm:cxn modelId="{185E9CE3-90DF-4E28-9547-FA301E87FE07}" type="presParOf" srcId="{E64B5717-CB47-47D7-A22F-60AD73832F61}" destId="{AA77107F-0A4F-4EE4-8061-8C5E2CDAB677}" srcOrd="2" destOrd="0" presId="urn:microsoft.com/office/officeart/2018/2/layout/IconVerticalSolidList"/>
    <dgm:cxn modelId="{2F79C541-E98C-42E2-89FF-C72CCB92323D}" type="presParOf" srcId="{E64B5717-CB47-47D7-A22F-60AD73832F61}" destId="{43292D21-B4D0-4236-BFEA-7FBDE7EFF22B}" srcOrd="3" destOrd="0" presId="urn:microsoft.com/office/officeart/2018/2/layout/IconVerticalSolidList"/>
    <dgm:cxn modelId="{84C1CE20-FE18-4D21-B219-1A42E9DC02BE}" type="presParOf" srcId="{DDA5968D-F22B-4F91-BE6D-6577832D33E0}" destId="{4A7B165A-81CD-4979-A3D2-635B8158854D}" srcOrd="5" destOrd="0" presId="urn:microsoft.com/office/officeart/2018/2/layout/IconVerticalSolidList"/>
    <dgm:cxn modelId="{CE8799D8-2C20-4015-B7FD-76B015E3A0EB}" type="presParOf" srcId="{DDA5968D-F22B-4F91-BE6D-6577832D33E0}" destId="{1AD1B803-F4C8-4B8F-AE82-9ABAA8B12B11}" srcOrd="6" destOrd="0" presId="urn:microsoft.com/office/officeart/2018/2/layout/IconVerticalSolidList"/>
    <dgm:cxn modelId="{19AA740D-155D-4B48-AB1F-45398EE61CFB}" type="presParOf" srcId="{1AD1B803-F4C8-4B8F-AE82-9ABAA8B12B11}" destId="{8E33D9F7-CDC6-4505-8FA4-4C6713583C2A}" srcOrd="0" destOrd="0" presId="urn:microsoft.com/office/officeart/2018/2/layout/IconVerticalSolidList"/>
    <dgm:cxn modelId="{769C80FC-0525-4F84-A9B6-76DD0F9A0F9B}" type="presParOf" srcId="{1AD1B803-F4C8-4B8F-AE82-9ABAA8B12B11}" destId="{FB221A95-4662-4218-96E3-D1A9A1D6C1FF}" srcOrd="1" destOrd="0" presId="urn:microsoft.com/office/officeart/2018/2/layout/IconVerticalSolidList"/>
    <dgm:cxn modelId="{0106F484-34F7-418C-A3CA-63A5E8DED199}" type="presParOf" srcId="{1AD1B803-F4C8-4B8F-AE82-9ABAA8B12B11}" destId="{518BBE99-F31F-47B4-ACFC-CBE403CBA1F6}" srcOrd="2" destOrd="0" presId="urn:microsoft.com/office/officeart/2018/2/layout/IconVerticalSolidList"/>
    <dgm:cxn modelId="{E925B3E3-D7A3-443F-8773-4D42E9B61B77}" type="presParOf" srcId="{1AD1B803-F4C8-4B8F-AE82-9ABAA8B12B11}" destId="{A5F71C91-C40D-46F8-87E2-4450A7DBB40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A4309-C162-4FD4-A0FD-CDE03A267F28}">
      <dsp:nvSpPr>
        <dsp:cNvPr id="0" name=""/>
        <dsp:cNvSpPr/>
      </dsp:nvSpPr>
      <dsp:spPr>
        <a:xfrm>
          <a:off x="0" y="4018"/>
          <a:ext cx="6797675" cy="1199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kern="1200"/>
            <a:t>Post-Grad</a:t>
          </a:r>
          <a:endParaRPr lang="en-US" sz="5000" kern="1200"/>
        </a:p>
      </dsp:txBody>
      <dsp:txXfrm>
        <a:off x="58543" y="62561"/>
        <a:ext cx="6680589" cy="1082164"/>
      </dsp:txXfrm>
    </dsp:sp>
    <dsp:sp modelId="{08CE61AC-9309-4B15-99F3-ECC2A6B3DF70}">
      <dsp:nvSpPr>
        <dsp:cNvPr id="0" name=""/>
        <dsp:cNvSpPr/>
      </dsp:nvSpPr>
      <dsp:spPr>
        <a:xfrm>
          <a:off x="0" y="1203268"/>
          <a:ext cx="6797675"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63500" rIns="355600" bIns="63500" numCol="1" spcCol="1270" anchor="t" anchorCtr="0">
          <a:noAutofit/>
        </a:bodyPr>
        <a:lstStyle/>
        <a:p>
          <a:pPr marL="285750" lvl="1" indent="-285750" algn="l" defTabSz="1733550">
            <a:lnSpc>
              <a:spcPct val="90000"/>
            </a:lnSpc>
            <a:spcBef>
              <a:spcPct val="0"/>
            </a:spcBef>
            <a:spcAft>
              <a:spcPct val="20000"/>
            </a:spcAft>
            <a:buChar char="•"/>
          </a:pPr>
          <a:r>
            <a:rPr lang="en-US" sz="3900" kern="1200"/>
            <a:t>Ms. Boyd</a:t>
          </a:r>
        </a:p>
      </dsp:txBody>
      <dsp:txXfrm>
        <a:off x="0" y="1203268"/>
        <a:ext cx="6797675" cy="828000"/>
      </dsp:txXfrm>
    </dsp:sp>
    <dsp:sp modelId="{7F084BA2-1984-4727-8787-2437463F1CAD}">
      <dsp:nvSpPr>
        <dsp:cNvPr id="0" name=""/>
        <dsp:cNvSpPr/>
      </dsp:nvSpPr>
      <dsp:spPr>
        <a:xfrm>
          <a:off x="0" y="2031268"/>
          <a:ext cx="6797675" cy="1199250"/>
        </a:xfrm>
        <a:prstGeom prst="roundRect">
          <a:avLst/>
        </a:prstGeom>
        <a:solidFill>
          <a:schemeClr val="accent5">
            <a:hueOff val="1178392"/>
            <a:satOff val="-5635"/>
            <a:lumOff val="6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kern="1200"/>
            <a:t>Grad</a:t>
          </a:r>
          <a:endParaRPr lang="en-US" sz="5000" kern="1200"/>
        </a:p>
      </dsp:txBody>
      <dsp:txXfrm>
        <a:off x="58543" y="2089811"/>
        <a:ext cx="6680589" cy="1082164"/>
      </dsp:txXfrm>
    </dsp:sp>
    <dsp:sp modelId="{C36A37D1-91E0-4FCA-BEF2-9368B4762C05}">
      <dsp:nvSpPr>
        <dsp:cNvPr id="0" name=""/>
        <dsp:cNvSpPr/>
      </dsp:nvSpPr>
      <dsp:spPr>
        <a:xfrm>
          <a:off x="0" y="3230518"/>
          <a:ext cx="6797675" cy="121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63500" rIns="355600" bIns="63500" numCol="1" spcCol="1270" anchor="t" anchorCtr="0">
          <a:noAutofit/>
        </a:bodyPr>
        <a:lstStyle/>
        <a:p>
          <a:pPr marL="285750" lvl="1" indent="-285750" algn="l" defTabSz="1733550" rtl="0">
            <a:lnSpc>
              <a:spcPct val="90000"/>
            </a:lnSpc>
            <a:spcBef>
              <a:spcPct val="0"/>
            </a:spcBef>
            <a:spcAft>
              <a:spcPct val="20000"/>
            </a:spcAft>
            <a:buChar char="•"/>
          </a:pPr>
          <a:r>
            <a:rPr lang="en-GB" sz="3900" kern="1200"/>
            <a:t>Mr. MacInnes, Ms. Boyd</a:t>
          </a:r>
          <a:r>
            <a:rPr lang="en-GB" sz="3900" kern="1200">
              <a:latin typeface="Avenir Next LT Pro Light" panose="020F0302020204030204"/>
            </a:rPr>
            <a:t> + Grad Committee</a:t>
          </a:r>
          <a:endParaRPr lang="en-US" sz="3900" kern="1200">
            <a:latin typeface="Avenir Next LT Pro Light" panose="020F0302020204030204"/>
          </a:endParaRPr>
        </a:p>
      </dsp:txBody>
      <dsp:txXfrm>
        <a:off x="0" y="3230518"/>
        <a:ext cx="6797675" cy="1216125"/>
      </dsp:txXfrm>
    </dsp:sp>
    <dsp:sp modelId="{B50D0394-F1BD-4B7E-9BAC-260229354ED6}">
      <dsp:nvSpPr>
        <dsp:cNvPr id="0" name=""/>
        <dsp:cNvSpPr/>
      </dsp:nvSpPr>
      <dsp:spPr>
        <a:xfrm>
          <a:off x="0" y="4446643"/>
          <a:ext cx="6797675" cy="1199250"/>
        </a:xfrm>
        <a:prstGeom prst="roundRect">
          <a:avLst/>
        </a:prstGeom>
        <a:solidFill>
          <a:schemeClr val="accent5">
            <a:hueOff val="2356783"/>
            <a:satOff val="-11270"/>
            <a:lumOff val="1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endParaRPr lang="en-GB" sz="5000" kern="1200"/>
        </a:p>
      </dsp:txBody>
      <dsp:txXfrm>
        <a:off x="58543" y="4505186"/>
        <a:ext cx="6680589" cy="1082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3D7D1-9579-409D-95F5-763AACEA94E2}">
      <dsp:nvSpPr>
        <dsp:cNvPr id="0" name=""/>
        <dsp:cNvSpPr/>
      </dsp:nvSpPr>
      <dsp:spPr>
        <a:xfrm>
          <a:off x="0" y="1740"/>
          <a:ext cx="10927829" cy="8819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09584C-26CF-4461-ABCA-3298E3F3F085}">
      <dsp:nvSpPr>
        <dsp:cNvPr id="0" name=""/>
        <dsp:cNvSpPr/>
      </dsp:nvSpPr>
      <dsp:spPr>
        <a:xfrm>
          <a:off x="266793" y="200181"/>
          <a:ext cx="485079" cy="4850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6617B5-1F55-4663-8D94-CAF609E5F47F}">
      <dsp:nvSpPr>
        <dsp:cNvPr id="0" name=""/>
        <dsp:cNvSpPr/>
      </dsp:nvSpPr>
      <dsp:spPr>
        <a:xfrm>
          <a:off x="1018667" y="1740"/>
          <a:ext cx="4917523"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800100">
            <a:lnSpc>
              <a:spcPct val="100000"/>
            </a:lnSpc>
            <a:spcBef>
              <a:spcPct val="0"/>
            </a:spcBef>
            <a:spcAft>
              <a:spcPct val="35000"/>
            </a:spcAft>
            <a:buNone/>
          </a:pPr>
          <a:r>
            <a:rPr lang="en-US" sz="1800" kern="1200"/>
            <a:t>Make an </a:t>
          </a:r>
          <a:r>
            <a:rPr lang="en-US" sz="1800" kern="1200" err="1"/>
            <a:t>Eduplanner</a:t>
          </a:r>
          <a:r>
            <a:rPr lang="en-US" sz="1800" kern="1200"/>
            <a:t> BC </a:t>
          </a:r>
          <a:r>
            <a:rPr lang="en-US" sz="1800" kern="1200">
              <a:latin typeface="Avenir Next LT Pro Light" panose="020F0302020204030204"/>
            </a:rPr>
            <a:t>Account and Apply </a:t>
          </a:r>
          <a:r>
            <a:rPr lang="en-US" sz="1800" kern="1200">
              <a:latin typeface="Avenir Next LT Pro Light" panose="020F0302020204030204"/>
              <a:hlinkClick xmlns:r="http://schemas.openxmlformats.org/officeDocument/2006/relationships" r:id="rId3"/>
            </a:rPr>
            <a:t>https</a:t>
          </a:r>
          <a:r>
            <a:rPr lang="en-US" sz="1800" kern="1200">
              <a:hlinkClick xmlns:r="http://schemas.openxmlformats.org/officeDocument/2006/relationships" r:id="rId3"/>
            </a:rPr>
            <a:t>://apply.educationplannerbc.ca/</a:t>
          </a:r>
          <a:endParaRPr lang="en-US" sz="1800" kern="1200"/>
        </a:p>
      </dsp:txBody>
      <dsp:txXfrm>
        <a:off x="1018667" y="1740"/>
        <a:ext cx="4917523" cy="881963"/>
      </dsp:txXfrm>
    </dsp:sp>
    <dsp:sp modelId="{3CFC7180-673C-4C72-B3D8-0C73E3F49262}">
      <dsp:nvSpPr>
        <dsp:cNvPr id="0" name=""/>
        <dsp:cNvSpPr/>
      </dsp:nvSpPr>
      <dsp:spPr>
        <a:xfrm>
          <a:off x="5936190" y="1740"/>
          <a:ext cx="4991638"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622300" rtl="0">
            <a:lnSpc>
              <a:spcPct val="100000"/>
            </a:lnSpc>
            <a:spcBef>
              <a:spcPct val="0"/>
            </a:spcBef>
            <a:spcAft>
              <a:spcPct val="35000"/>
            </a:spcAft>
            <a:buNone/>
          </a:pPr>
          <a:r>
            <a:rPr lang="en-US" sz="1400" kern="1200">
              <a:latin typeface="Avenir Next LT Pro Light" panose="020F0302020204030204"/>
            </a:rPr>
            <a:t>Check you meet the Admission Criteria</a:t>
          </a:r>
        </a:p>
      </dsp:txBody>
      <dsp:txXfrm>
        <a:off x="5936190" y="1740"/>
        <a:ext cx="4991638" cy="881963"/>
      </dsp:txXfrm>
    </dsp:sp>
    <dsp:sp modelId="{B928BD63-7C6B-4731-AB52-71AA3478DA17}">
      <dsp:nvSpPr>
        <dsp:cNvPr id="0" name=""/>
        <dsp:cNvSpPr/>
      </dsp:nvSpPr>
      <dsp:spPr>
        <a:xfrm>
          <a:off x="0" y="1104194"/>
          <a:ext cx="10927829" cy="8819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213B0-67F7-4154-9690-6472364A0957}">
      <dsp:nvSpPr>
        <dsp:cNvPr id="0" name=""/>
        <dsp:cNvSpPr/>
      </dsp:nvSpPr>
      <dsp:spPr>
        <a:xfrm>
          <a:off x="266793" y="1302635"/>
          <a:ext cx="485079" cy="485079"/>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BFFC62-050C-465F-8EA2-CA9F1EB9846F}">
      <dsp:nvSpPr>
        <dsp:cNvPr id="0" name=""/>
        <dsp:cNvSpPr/>
      </dsp:nvSpPr>
      <dsp:spPr>
        <a:xfrm>
          <a:off x="1018667" y="1104194"/>
          <a:ext cx="4917523"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800100">
            <a:lnSpc>
              <a:spcPct val="100000"/>
            </a:lnSpc>
            <a:spcBef>
              <a:spcPct val="0"/>
            </a:spcBef>
            <a:spcAft>
              <a:spcPct val="35000"/>
            </a:spcAft>
            <a:buNone/>
          </a:pPr>
          <a:r>
            <a:rPr lang="en-US" sz="1800" kern="1200">
              <a:latin typeface="Avenir Next LT Pro Light" panose="020F0302020204030204"/>
            </a:rPr>
            <a:t>Make</a:t>
          </a:r>
          <a:r>
            <a:rPr lang="en-US" sz="1800" kern="1200"/>
            <a:t> your BCEID</a:t>
          </a:r>
          <a:r>
            <a:rPr lang="en-US" sz="1800" kern="1200">
              <a:latin typeface="Avenir Next LT Pro Light" panose="020F0302020204030204"/>
            </a:rPr>
            <a:t> account (ALL STUDENTS)</a:t>
          </a:r>
        </a:p>
      </dsp:txBody>
      <dsp:txXfrm>
        <a:off x="1018667" y="1104194"/>
        <a:ext cx="4917523" cy="881963"/>
      </dsp:txXfrm>
    </dsp:sp>
    <dsp:sp modelId="{2E697D51-2E1F-44EE-80C1-F760A527095E}">
      <dsp:nvSpPr>
        <dsp:cNvPr id="0" name=""/>
        <dsp:cNvSpPr/>
      </dsp:nvSpPr>
      <dsp:spPr>
        <a:xfrm>
          <a:off x="5936190" y="1104194"/>
          <a:ext cx="4991638"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622300">
            <a:lnSpc>
              <a:spcPct val="100000"/>
            </a:lnSpc>
            <a:spcBef>
              <a:spcPct val="0"/>
            </a:spcBef>
            <a:spcAft>
              <a:spcPct val="35000"/>
            </a:spcAft>
            <a:buNone/>
          </a:pPr>
          <a:r>
            <a:rPr lang="en-US" sz="1400" kern="1200">
              <a:latin typeface="Avenir Next LT Pro Light" panose="020F0302020204030204"/>
            </a:rPr>
            <a:t> To access your Transcripts, Dogwood Diploma, be considered for Awards/Bursaries</a:t>
          </a:r>
          <a:endParaRPr lang="en-US" sz="1400" kern="1200"/>
        </a:p>
      </dsp:txBody>
      <dsp:txXfrm>
        <a:off x="5936190" y="1104194"/>
        <a:ext cx="4991638" cy="881963"/>
      </dsp:txXfrm>
    </dsp:sp>
    <dsp:sp modelId="{E82F2343-E451-412A-AFB1-1E71BD6545EC}">
      <dsp:nvSpPr>
        <dsp:cNvPr id="0" name=""/>
        <dsp:cNvSpPr/>
      </dsp:nvSpPr>
      <dsp:spPr>
        <a:xfrm>
          <a:off x="0" y="2206647"/>
          <a:ext cx="10927829" cy="8819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CD2A80-F291-42B9-B286-B03820C2130B}">
      <dsp:nvSpPr>
        <dsp:cNvPr id="0" name=""/>
        <dsp:cNvSpPr/>
      </dsp:nvSpPr>
      <dsp:spPr>
        <a:xfrm>
          <a:off x="266793" y="2405089"/>
          <a:ext cx="485079" cy="485079"/>
        </a:xfrm>
        <a:prstGeom prst="rect">
          <a:avLst/>
        </a:prstGeom>
        <a:solidFill>
          <a:schemeClr val="accent2">
            <a:hueOff val="-887883"/>
            <a:satOff val="-391"/>
            <a:lumOff val="1046"/>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292D21-B4D0-4236-BFEA-7FBDE7EFF22B}">
      <dsp:nvSpPr>
        <dsp:cNvPr id="0" name=""/>
        <dsp:cNvSpPr/>
      </dsp:nvSpPr>
      <dsp:spPr>
        <a:xfrm>
          <a:off x="1018667" y="2206647"/>
          <a:ext cx="9909161"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6"/>
            </a:rPr>
            <a:t>Order a High School Transcript or Certificate as a Current Student - Province of British Columbia</a:t>
          </a:r>
          <a:r>
            <a:rPr lang="en-US" sz="1800" kern="1200">
              <a:latin typeface="Avenir Next LT Pro Light" panose="020F0302020204030204"/>
            </a:rPr>
            <a:t>  (Website)</a:t>
          </a:r>
          <a:endParaRPr lang="en-US" sz="1800" kern="1200">
            <a:hlinkClick xmlns:r="http://schemas.openxmlformats.org/officeDocument/2006/relationships" r:id="rId7"/>
          </a:endParaRPr>
        </a:p>
      </dsp:txBody>
      <dsp:txXfrm>
        <a:off x="1018667" y="2206647"/>
        <a:ext cx="9909161" cy="881963"/>
      </dsp:txXfrm>
    </dsp:sp>
    <dsp:sp modelId="{8E33D9F7-CDC6-4505-8FA4-4C6713583C2A}">
      <dsp:nvSpPr>
        <dsp:cNvPr id="0" name=""/>
        <dsp:cNvSpPr/>
      </dsp:nvSpPr>
      <dsp:spPr>
        <a:xfrm>
          <a:off x="0" y="3309101"/>
          <a:ext cx="10927829" cy="8819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221A95-4662-4218-96E3-D1A9A1D6C1FF}">
      <dsp:nvSpPr>
        <dsp:cNvPr id="0" name=""/>
        <dsp:cNvSpPr/>
      </dsp:nvSpPr>
      <dsp:spPr>
        <a:xfrm>
          <a:off x="266793" y="3507543"/>
          <a:ext cx="485079" cy="485079"/>
        </a:xfrm>
        <a:prstGeom prst="rect">
          <a:avLst/>
        </a:prstGeom>
        <a:solidFill>
          <a:schemeClr val="accent2">
            <a:hueOff val="-1331824"/>
            <a:satOff val="-586"/>
            <a:lumOff val="1569"/>
            <a:alphaOff val="0"/>
          </a:schemeClr>
        </a:solid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F71C91-C40D-46F8-87E2-4450A7DBB40E}">
      <dsp:nvSpPr>
        <dsp:cNvPr id="0" name=""/>
        <dsp:cNvSpPr/>
      </dsp:nvSpPr>
      <dsp:spPr>
        <a:xfrm>
          <a:off x="1018667" y="3309101"/>
          <a:ext cx="9909161" cy="881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41" tIns="93341" rIns="93341" bIns="93341" numCol="1" spcCol="1270" anchor="ctr" anchorCtr="0">
          <a:noAutofit/>
        </a:bodyPr>
        <a:lstStyle/>
        <a:p>
          <a:pPr marL="0" lvl="0" indent="0" algn="l" defTabSz="800100">
            <a:lnSpc>
              <a:spcPct val="100000"/>
            </a:lnSpc>
            <a:spcBef>
              <a:spcPct val="0"/>
            </a:spcBef>
            <a:spcAft>
              <a:spcPct val="35000"/>
            </a:spcAft>
            <a:buNone/>
          </a:pPr>
          <a:r>
            <a:rPr lang="en-US" sz="1800" kern="1200">
              <a:latin typeface="Calibri"/>
              <a:ea typeface="Calibri"/>
              <a:cs typeface="Calibri"/>
              <a:hlinkClick xmlns:r="http://schemas.openxmlformats.org/officeDocument/2006/relationships" r:id="rId7"/>
            </a:rPr>
            <a:t>How to order and or send a transcript to a Post –Secondary Institution</a:t>
          </a:r>
          <a:r>
            <a:rPr lang="en-US" sz="1800" kern="1200">
              <a:latin typeface="Avenir Next LT Pro Light" panose="020F0302020204030204"/>
            </a:rPr>
            <a:t> (Video)</a:t>
          </a:r>
        </a:p>
      </dsp:txBody>
      <dsp:txXfrm>
        <a:off x="1018667" y="3309101"/>
        <a:ext cx="9909161" cy="8819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7EE43-DCC3-4064-B44B-05D38D7FFCD1}" type="datetimeFigureOut">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4230E-21EB-4BD2-8966-2E4E80ED1F8E}" type="slidenum">
              <a:t>‹#›</a:t>
            </a:fld>
            <a:endParaRPr lang="en-US"/>
          </a:p>
        </p:txBody>
      </p:sp>
    </p:spTree>
    <p:extLst>
      <p:ext uri="{BB962C8B-B14F-4D97-AF65-F5344CB8AC3E}">
        <p14:creationId xmlns:p14="http://schemas.microsoft.com/office/powerpoint/2010/main" val="5728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a:t>
            </a:fld>
            <a:endParaRPr lang="en-US"/>
          </a:p>
        </p:txBody>
      </p:sp>
    </p:spTree>
    <p:extLst>
      <p:ext uri="{BB962C8B-B14F-4D97-AF65-F5344CB8AC3E}">
        <p14:creationId xmlns:p14="http://schemas.microsoft.com/office/powerpoint/2010/main" val="330469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896AC-FCCE-2A4B-1C96-6EF271363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924AC-FDE6-A23B-8BAF-26E958EB8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F8251-4DEA-4DD6-05E7-36A77EC8B7FC}"/>
              </a:ext>
            </a:extLst>
          </p:cNvPr>
          <p:cNvSpPr>
            <a:spLocks noGrp="1"/>
          </p:cNvSpPr>
          <p:nvPr>
            <p:ph type="body" idx="1"/>
          </p:nvPr>
        </p:nvSpPr>
        <p:spPr/>
        <p:txBody>
          <a:bodyPr/>
          <a:lstStyle/>
          <a:p>
            <a:r>
              <a:rPr lang="en-US">
                <a:ea typeface="Calibri"/>
                <a:cs typeface="Calibri"/>
              </a:rPr>
              <a:t>**Mention that if they are taking a course through a provider other than VLN they need to be in communication with this online provider and take responsibility for their marks being uploaded onto their Ministry transcripts. **I have seen situations where students had a high-grade point average and were waiting and waiting for a response from a PSI and they never got a spot due to an online class being added late to their ministry transcript</a:t>
            </a:r>
          </a:p>
          <a:p>
            <a:endParaRPr lang="en-US">
              <a:ea typeface="Calibri"/>
              <a:cs typeface="Calibri"/>
            </a:endParaRPr>
          </a:p>
          <a:p>
            <a:r>
              <a:rPr lang="en-US">
                <a:ea typeface="Calibri"/>
                <a:cs typeface="Calibri"/>
              </a:rPr>
              <a:t>*My understanding too is that VLN is one of the only online schools that runs all 12 months through the summer, so for other online providers you may only have till the end of June, check with them. </a:t>
            </a:r>
          </a:p>
        </p:txBody>
      </p:sp>
      <p:sp>
        <p:nvSpPr>
          <p:cNvPr id="4" name="Slide Number Placeholder 3">
            <a:extLst>
              <a:ext uri="{FF2B5EF4-FFF2-40B4-BE49-F238E27FC236}">
                <a16:creationId xmlns:a16="http://schemas.microsoft.com/office/drawing/2014/main" id="{BA962E4A-51FE-C722-A122-E326BE42EB40}"/>
              </a:ext>
            </a:extLst>
          </p:cNvPr>
          <p:cNvSpPr>
            <a:spLocks noGrp="1"/>
          </p:cNvSpPr>
          <p:nvPr>
            <p:ph type="sldNum" sz="quarter" idx="5"/>
          </p:nvPr>
        </p:nvSpPr>
        <p:spPr/>
        <p:txBody>
          <a:bodyPr/>
          <a:lstStyle/>
          <a:p>
            <a:fld id="{28A4230E-21EB-4BD2-8966-2E4E80ED1F8E}" type="slidenum">
              <a:rPr lang="en-US"/>
              <a:t>10</a:t>
            </a:fld>
            <a:endParaRPr lang="en-US"/>
          </a:p>
        </p:txBody>
      </p:sp>
    </p:spTree>
    <p:extLst>
      <p:ext uri="{BB962C8B-B14F-4D97-AF65-F5344CB8AC3E}">
        <p14:creationId xmlns:p14="http://schemas.microsoft.com/office/powerpoint/2010/main" val="427447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11</a:t>
            </a:fld>
            <a:endParaRPr lang="en-US"/>
          </a:p>
        </p:txBody>
      </p:sp>
    </p:spTree>
    <p:extLst>
      <p:ext uri="{BB962C8B-B14F-4D97-AF65-F5344CB8AC3E}">
        <p14:creationId xmlns:p14="http://schemas.microsoft.com/office/powerpoint/2010/main" val="2676864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12</a:t>
            </a:fld>
            <a:endParaRPr lang="en-US"/>
          </a:p>
        </p:txBody>
      </p:sp>
    </p:spTree>
    <p:extLst>
      <p:ext uri="{BB962C8B-B14F-4D97-AF65-F5344CB8AC3E}">
        <p14:creationId xmlns:p14="http://schemas.microsoft.com/office/powerpoint/2010/main" val="2885404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13</a:t>
            </a:fld>
            <a:endParaRPr lang="en-US"/>
          </a:p>
        </p:txBody>
      </p:sp>
    </p:spTree>
    <p:extLst>
      <p:ext uri="{BB962C8B-B14F-4D97-AF65-F5344CB8AC3E}">
        <p14:creationId xmlns:p14="http://schemas.microsoft.com/office/powerpoint/2010/main" val="1729506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**Remember to mention that there are 50 + scholarships through one application, not all are grade related, every year one of their teaching team puts a student's name forward for an award and then discover that that student never filled in the application and cannot get the award</a:t>
            </a:r>
          </a:p>
        </p:txBody>
      </p:sp>
      <p:sp>
        <p:nvSpPr>
          <p:cNvPr id="4" name="Slide Number Placeholder 3"/>
          <p:cNvSpPr>
            <a:spLocks noGrp="1"/>
          </p:cNvSpPr>
          <p:nvPr>
            <p:ph type="sldNum" sz="quarter" idx="5"/>
          </p:nvPr>
        </p:nvSpPr>
        <p:spPr/>
        <p:txBody>
          <a:bodyPr/>
          <a:lstStyle/>
          <a:p>
            <a:fld id="{28A4230E-21EB-4BD2-8966-2E4E80ED1F8E}" type="slidenum">
              <a:t>14</a:t>
            </a:fld>
            <a:endParaRPr lang="en-US"/>
          </a:p>
        </p:txBody>
      </p:sp>
    </p:spTree>
    <p:extLst>
      <p:ext uri="{BB962C8B-B14F-4D97-AF65-F5344CB8AC3E}">
        <p14:creationId xmlns:p14="http://schemas.microsoft.com/office/powerpoint/2010/main" val="199450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15</a:t>
            </a:fld>
            <a:endParaRPr lang="en-US"/>
          </a:p>
        </p:txBody>
      </p:sp>
    </p:spTree>
    <p:extLst>
      <p:ext uri="{BB962C8B-B14F-4D97-AF65-F5344CB8AC3E}">
        <p14:creationId xmlns:p14="http://schemas.microsoft.com/office/powerpoint/2010/main" val="393563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16</a:t>
            </a:fld>
            <a:endParaRPr lang="en-US"/>
          </a:p>
        </p:txBody>
      </p:sp>
    </p:spTree>
    <p:extLst>
      <p:ext uri="{BB962C8B-B14F-4D97-AF65-F5344CB8AC3E}">
        <p14:creationId xmlns:p14="http://schemas.microsoft.com/office/powerpoint/2010/main" val="3105340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17</a:t>
            </a:fld>
            <a:endParaRPr lang="en-US"/>
          </a:p>
        </p:txBody>
      </p:sp>
    </p:spTree>
    <p:extLst>
      <p:ext uri="{BB962C8B-B14F-4D97-AF65-F5344CB8AC3E}">
        <p14:creationId xmlns:p14="http://schemas.microsoft.com/office/powerpoint/2010/main" val="2479944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18</a:t>
            </a:fld>
            <a:endParaRPr lang="en-US"/>
          </a:p>
        </p:txBody>
      </p:sp>
    </p:spTree>
    <p:extLst>
      <p:ext uri="{BB962C8B-B14F-4D97-AF65-F5344CB8AC3E}">
        <p14:creationId xmlns:p14="http://schemas.microsoft.com/office/powerpoint/2010/main" val="3483869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8A58B-223E-F00F-3BB4-FA05F84A7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FFB85-3EDE-9C41-6E50-5289EAF44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35394-580F-80D7-FD5D-8CC7C561FD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4F1822-FBAF-1F81-3D09-D218F820FD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4230E-21EB-4BD2-8966-2E4E80ED1F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01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2</a:t>
            </a:fld>
            <a:endParaRPr lang="en-US"/>
          </a:p>
        </p:txBody>
      </p:sp>
    </p:spTree>
    <p:extLst>
      <p:ext uri="{BB962C8B-B14F-4D97-AF65-F5344CB8AC3E}">
        <p14:creationId xmlns:p14="http://schemas.microsoft.com/office/powerpoint/2010/main" val="1462723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Mention that there is also a Scholarship attached</a:t>
            </a:r>
          </a:p>
        </p:txBody>
      </p:sp>
      <p:sp>
        <p:nvSpPr>
          <p:cNvPr id="4" name="Slide Number Placeholder 3"/>
          <p:cNvSpPr>
            <a:spLocks noGrp="1"/>
          </p:cNvSpPr>
          <p:nvPr>
            <p:ph type="sldNum" sz="quarter" idx="5"/>
          </p:nvPr>
        </p:nvSpPr>
        <p:spPr/>
        <p:txBody>
          <a:bodyPr/>
          <a:lstStyle/>
          <a:p>
            <a:fld id="{28A4230E-21EB-4BD2-8966-2E4E80ED1F8E}" type="slidenum">
              <a:t>20</a:t>
            </a:fld>
            <a:endParaRPr lang="en-US"/>
          </a:p>
        </p:txBody>
      </p:sp>
    </p:spTree>
    <p:extLst>
      <p:ext uri="{BB962C8B-B14F-4D97-AF65-F5344CB8AC3E}">
        <p14:creationId xmlns:p14="http://schemas.microsoft.com/office/powerpoint/2010/main" val="416384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21</a:t>
            </a:fld>
            <a:endParaRPr lang="en-US"/>
          </a:p>
        </p:txBody>
      </p:sp>
    </p:spTree>
    <p:extLst>
      <p:ext uri="{BB962C8B-B14F-4D97-AF65-F5344CB8AC3E}">
        <p14:creationId xmlns:p14="http://schemas.microsoft.com/office/powerpoint/2010/main" val="3805490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22</a:t>
            </a:fld>
            <a:endParaRPr lang="en-US"/>
          </a:p>
        </p:txBody>
      </p:sp>
    </p:spTree>
    <p:extLst>
      <p:ext uri="{BB962C8B-B14F-4D97-AF65-F5344CB8AC3E}">
        <p14:creationId xmlns:p14="http://schemas.microsoft.com/office/powerpoint/2010/main" val="2505466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23</a:t>
            </a:fld>
            <a:endParaRPr lang="en-US"/>
          </a:p>
        </p:txBody>
      </p:sp>
    </p:spTree>
    <p:extLst>
      <p:ext uri="{BB962C8B-B14F-4D97-AF65-F5344CB8AC3E}">
        <p14:creationId xmlns:p14="http://schemas.microsoft.com/office/powerpoint/2010/main" val="2217502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24</a:t>
            </a:fld>
            <a:endParaRPr lang="en-US"/>
          </a:p>
        </p:txBody>
      </p:sp>
    </p:spTree>
    <p:extLst>
      <p:ext uri="{BB962C8B-B14F-4D97-AF65-F5344CB8AC3E}">
        <p14:creationId xmlns:p14="http://schemas.microsoft.com/office/powerpoint/2010/main" val="417380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25</a:t>
            </a:fld>
            <a:endParaRPr lang="en-US"/>
          </a:p>
        </p:txBody>
      </p:sp>
    </p:spTree>
    <p:extLst>
      <p:ext uri="{BB962C8B-B14F-4D97-AF65-F5344CB8AC3E}">
        <p14:creationId xmlns:p14="http://schemas.microsoft.com/office/powerpoint/2010/main" val="3955731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Purchase or Rental of Gowns?</a:t>
            </a:r>
          </a:p>
          <a:p>
            <a:r>
              <a:rPr lang="en-US">
                <a:ea typeface="Calibri"/>
                <a:cs typeface="Calibri"/>
              </a:rPr>
              <a:t>Mention that if they plan to walk the stage on June 2nd, please go to </a:t>
            </a:r>
            <a:r>
              <a:rPr lang="en-US" err="1">
                <a:ea typeface="Calibri"/>
                <a:cs typeface="Calibri"/>
              </a:rPr>
              <a:t>Artona</a:t>
            </a:r>
            <a:r>
              <a:rPr lang="en-US">
                <a:ea typeface="Calibri"/>
                <a:cs typeface="Calibri"/>
              </a:rPr>
              <a:t> and get your Grad Photos done and Measurements for your gown done.</a:t>
            </a:r>
          </a:p>
        </p:txBody>
      </p:sp>
      <p:sp>
        <p:nvSpPr>
          <p:cNvPr id="4" name="Slide Number Placeholder 3"/>
          <p:cNvSpPr>
            <a:spLocks noGrp="1"/>
          </p:cNvSpPr>
          <p:nvPr>
            <p:ph type="sldNum" sz="quarter" idx="5"/>
          </p:nvPr>
        </p:nvSpPr>
        <p:spPr/>
        <p:txBody>
          <a:bodyPr/>
          <a:lstStyle/>
          <a:p>
            <a:fld id="{28A4230E-21EB-4BD2-8966-2E4E80ED1F8E}" type="slidenum">
              <a:t>28</a:t>
            </a:fld>
            <a:endParaRPr lang="en-US"/>
          </a:p>
        </p:txBody>
      </p:sp>
    </p:spTree>
    <p:extLst>
      <p:ext uri="{BB962C8B-B14F-4D97-AF65-F5344CB8AC3E}">
        <p14:creationId xmlns:p14="http://schemas.microsoft.com/office/powerpoint/2010/main" val="2885565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30</a:t>
            </a:fld>
            <a:endParaRPr lang="en-US"/>
          </a:p>
        </p:txBody>
      </p:sp>
    </p:spTree>
    <p:extLst>
      <p:ext uri="{BB962C8B-B14F-4D97-AF65-F5344CB8AC3E}">
        <p14:creationId xmlns:p14="http://schemas.microsoft.com/office/powerpoint/2010/main" val="2523285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31</a:t>
            </a:fld>
            <a:endParaRPr lang="en-US"/>
          </a:p>
        </p:txBody>
      </p:sp>
    </p:spTree>
    <p:extLst>
      <p:ext uri="{BB962C8B-B14F-4D97-AF65-F5344CB8AC3E}">
        <p14:creationId xmlns:p14="http://schemas.microsoft.com/office/powerpoint/2010/main" val="99513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1DCBE-C94D-1487-C568-A21629F69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FCF7B-4AC4-79F4-0063-7FB4CA46A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3B3EB-AEAD-6E12-F1A8-3CA5875F9C57}"/>
              </a:ext>
            </a:extLst>
          </p:cNvPr>
          <p:cNvSpPr>
            <a:spLocks noGrp="1"/>
          </p:cNvSpPr>
          <p:nvPr>
            <p:ph type="body" idx="1"/>
          </p:nvPr>
        </p:nvSpPr>
        <p:spPr/>
        <p:txBody>
          <a:bodyPr/>
          <a:lstStyle/>
          <a:p>
            <a:r>
              <a:rPr lang="en-US"/>
              <a:t>Winning Design</a:t>
            </a:r>
            <a:br>
              <a:rPr lang="en-US"/>
            </a:br>
            <a:r>
              <a:rPr lang="en-US"/>
              <a:t> -Heather grey hoodie</a:t>
            </a:r>
            <a:br>
              <a:rPr lang="en-US"/>
            </a:br>
            <a:r>
              <a:rPr lang="en-US"/>
              <a:t> -$45-$50</a:t>
            </a:r>
          </a:p>
        </p:txBody>
      </p:sp>
      <p:sp>
        <p:nvSpPr>
          <p:cNvPr id="4" name="Slide Number Placeholder 3">
            <a:extLst>
              <a:ext uri="{FF2B5EF4-FFF2-40B4-BE49-F238E27FC236}">
                <a16:creationId xmlns:a16="http://schemas.microsoft.com/office/drawing/2014/main" id="{C0A346BE-2149-DCE2-E020-12DFE7A64F4E}"/>
              </a:ext>
            </a:extLst>
          </p:cNvPr>
          <p:cNvSpPr>
            <a:spLocks noGrp="1"/>
          </p:cNvSpPr>
          <p:nvPr>
            <p:ph type="sldNum" sz="quarter" idx="5"/>
          </p:nvPr>
        </p:nvSpPr>
        <p:spPr/>
        <p:txBody>
          <a:bodyPr/>
          <a:lstStyle/>
          <a:p>
            <a:fld id="{28A4230E-21EB-4BD2-8966-2E4E80ED1F8E}" type="slidenum">
              <a:rPr lang="en-US"/>
              <a:t>33</a:t>
            </a:fld>
            <a:endParaRPr lang="en-US"/>
          </a:p>
        </p:txBody>
      </p:sp>
    </p:spTree>
    <p:extLst>
      <p:ext uri="{BB962C8B-B14F-4D97-AF65-F5344CB8AC3E}">
        <p14:creationId xmlns:p14="http://schemas.microsoft.com/office/powerpoint/2010/main" val="402778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3</a:t>
            </a:fld>
            <a:endParaRPr lang="en-US"/>
          </a:p>
        </p:txBody>
      </p:sp>
    </p:spTree>
    <p:extLst>
      <p:ext uri="{BB962C8B-B14F-4D97-AF65-F5344CB8AC3E}">
        <p14:creationId xmlns:p14="http://schemas.microsoft.com/office/powerpoint/2010/main" val="3342550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Winning Design</a:t>
            </a:r>
            <a:br>
              <a:rPr lang="en-US"/>
            </a:br>
            <a:r>
              <a:rPr lang="en-US"/>
              <a:t> -Heather grey hoodie</a:t>
            </a:r>
            <a:br>
              <a:rPr lang="en-US"/>
            </a:br>
            <a:r>
              <a:rPr lang="en-US"/>
              <a:t> -$45-$50</a:t>
            </a:r>
          </a:p>
        </p:txBody>
      </p:sp>
      <p:sp>
        <p:nvSpPr>
          <p:cNvPr id="4" name="Slide Number Placeholder 3"/>
          <p:cNvSpPr>
            <a:spLocks noGrp="1"/>
          </p:cNvSpPr>
          <p:nvPr>
            <p:ph type="sldNum" sz="quarter" idx="5"/>
          </p:nvPr>
        </p:nvSpPr>
        <p:spPr/>
        <p:txBody>
          <a:bodyPr/>
          <a:lstStyle/>
          <a:p>
            <a:fld id="{28A4230E-21EB-4BD2-8966-2E4E80ED1F8E}" type="slidenum">
              <a:rPr lang="en-US"/>
              <a:t>34</a:t>
            </a:fld>
            <a:endParaRPr lang="en-US"/>
          </a:p>
        </p:txBody>
      </p:sp>
    </p:spTree>
    <p:extLst>
      <p:ext uri="{BB962C8B-B14F-4D97-AF65-F5344CB8AC3E}">
        <p14:creationId xmlns:p14="http://schemas.microsoft.com/office/powerpoint/2010/main" val="268273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2C2F9-AA99-8857-1F4A-B9A21D571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B4665-7895-3ACA-889B-D61890909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06BBD-02B9-BB67-7402-9F9BCB2BA8FF}"/>
              </a:ext>
            </a:extLst>
          </p:cNvPr>
          <p:cNvSpPr>
            <a:spLocks noGrp="1"/>
          </p:cNvSpPr>
          <p:nvPr>
            <p:ph type="body" idx="1"/>
          </p:nvPr>
        </p:nvSpPr>
        <p:spPr/>
        <p:txBody>
          <a:bodyPr/>
          <a:lstStyle/>
          <a:p>
            <a:r>
              <a:rPr lang="en-US"/>
              <a:t>Winning Design</a:t>
            </a:r>
            <a:br>
              <a:rPr lang="en-US"/>
            </a:br>
            <a:r>
              <a:rPr lang="en-US"/>
              <a:t> -Heather grey hoodie</a:t>
            </a:r>
            <a:br>
              <a:rPr lang="en-US"/>
            </a:br>
            <a:r>
              <a:rPr lang="en-US"/>
              <a:t> -$45-$50</a:t>
            </a:r>
          </a:p>
        </p:txBody>
      </p:sp>
      <p:sp>
        <p:nvSpPr>
          <p:cNvPr id="4" name="Slide Number Placeholder 3">
            <a:extLst>
              <a:ext uri="{FF2B5EF4-FFF2-40B4-BE49-F238E27FC236}">
                <a16:creationId xmlns:a16="http://schemas.microsoft.com/office/drawing/2014/main" id="{ABEF6830-03A4-FDAD-7E0D-D7AEF60294FC}"/>
              </a:ext>
            </a:extLst>
          </p:cNvPr>
          <p:cNvSpPr>
            <a:spLocks noGrp="1"/>
          </p:cNvSpPr>
          <p:nvPr>
            <p:ph type="sldNum" sz="quarter" idx="5"/>
          </p:nvPr>
        </p:nvSpPr>
        <p:spPr/>
        <p:txBody>
          <a:bodyPr/>
          <a:lstStyle/>
          <a:p>
            <a:fld id="{28A4230E-21EB-4BD2-8966-2E4E80ED1F8E}" type="slidenum">
              <a:rPr lang="en-US"/>
              <a:t>35</a:t>
            </a:fld>
            <a:endParaRPr lang="en-US"/>
          </a:p>
        </p:txBody>
      </p:sp>
    </p:spTree>
    <p:extLst>
      <p:ext uri="{BB962C8B-B14F-4D97-AF65-F5344CB8AC3E}">
        <p14:creationId xmlns:p14="http://schemas.microsoft.com/office/powerpoint/2010/main" val="104593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36</a:t>
            </a:fld>
            <a:endParaRPr lang="en-US"/>
          </a:p>
        </p:txBody>
      </p:sp>
    </p:spTree>
    <p:extLst>
      <p:ext uri="{BB962C8B-B14F-4D97-AF65-F5344CB8AC3E}">
        <p14:creationId xmlns:p14="http://schemas.microsoft.com/office/powerpoint/2010/main" val="50326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0A45-F036-7521-C644-2626F0F22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C21F4-7A71-D534-EFF1-098DF1B83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2CCAB-6472-0FC2-8F40-551EC780FAB3}"/>
              </a:ext>
            </a:extLst>
          </p:cNvPr>
          <p:cNvSpPr>
            <a:spLocks noGrp="1"/>
          </p:cNvSpPr>
          <p:nvPr>
            <p:ph type="body" idx="1"/>
          </p:nvPr>
        </p:nvSpPr>
        <p:spPr/>
        <p:txBody>
          <a:bodyPr/>
          <a:lstStyle/>
          <a:p>
            <a:r>
              <a:rPr lang="en-US"/>
              <a:t>Winning Design</a:t>
            </a:r>
            <a:br>
              <a:rPr lang="en-US"/>
            </a:br>
            <a:r>
              <a:rPr lang="en-US"/>
              <a:t> -Heather grey hoodie</a:t>
            </a:r>
            <a:br>
              <a:rPr lang="en-US"/>
            </a:br>
            <a:r>
              <a:rPr lang="en-US"/>
              <a:t> -$45-$50</a:t>
            </a:r>
          </a:p>
        </p:txBody>
      </p:sp>
      <p:sp>
        <p:nvSpPr>
          <p:cNvPr id="4" name="Slide Number Placeholder 3">
            <a:extLst>
              <a:ext uri="{FF2B5EF4-FFF2-40B4-BE49-F238E27FC236}">
                <a16:creationId xmlns:a16="http://schemas.microsoft.com/office/drawing/2014/main" id="{7AE80EDB-40C7-04B8-470C-7D0DF7209307}"/>
              </a:ext>
            </a:extLst>
          </p:cNvPr>
          <p:cNvSpPr>
            <a:spLocks noGrp="1"/>
          </p:cNvSpPr>
          <p:nvPr>
            <p:ph type="sldNum" sz="quarter" idx="5"/>
          </p:nvPr>
        </p:nvSpPr>
        <p:spPr/>
        <p:txBody>
          <a:bodyPr/>
          <a:lstStyle/>
          <a:p>
            <a:fld id="{28A4230E-21EB-4BD2-8966-2E4E80ED1F8E}" type="slidenum">
              <a:rPr lang="en-US"/>
              <a:t>37</a:t>
            </a:fld>
            <a:endParaRPr lang="en-US"/>
          </a:p>
        </p:txBody>
      </p:sp>
    </p:spTree>
    <p:extLst>
      <p:ext uri="{BB962C8B-B14F-4D97-AF65-F5344CB8AC3E}">
        <p14:creationId xmlns:p14="http://schemas.microsoft.com/office/powerpoint/2010/main" val="2514795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38</a:t>
            </a:fld>
            <a:endParaRPr lang="en-US"/>
          </a:p>
        </p:txBody>
      </p:sp>
    </p:spTree>
    <p:extLst>
      <p:ext uri="{BB962C8B-B14F-4D97-AF65-F5344CB8AC3E}">
        <p14:creationId xmlns:p14="http://schemas.microsoft.com/office/powerpoint/2010/main" val="138283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4230E-21EB-4BD2-8966-2E4E80ED1F8E}" type="slidenum">
              <a:rPr lang="en-US"/>
              <a:t>39</a:t>
            </a:fld>
            <a:endParaRPr lang="en-US"/>
          </a:p>
        </p:txBody>
      </p:sp>
    </p:spTree>
    <p:extLst>
      <p:ext uri="{BB962C8B-B14F-4D97-AF65-F5344CB8AC3E}">
        <p14:creationId xmlns:p14="http://schemas.microsoft.com/office/powerpoint/2010/main" val="240517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information in BCEID, </a:t>
            </a:r>
            <a:r>
              <a:rPr lang="en-US" err="1">
                <a:ea typeface="Calibri"/>
                <a:cs typeface="Calibri"/>
              </a:rPr>
              <a:t>MyeducationBC</a:t>
            </a:r>
            <a:r>
              <a:rPr lang="en-US">
                <a:ea typeface="Calibri"/>
                <a:cs typeface="Calibri"/>
              </a:rPr>
              <a:t> and your legal documents should all match</a:t>
            </a:r>
          </a:p>
          <a:p>
            <a:endParaRPr lang="en-US"/>
          </a:p>
          <a:p>
            <a:r>
              <a:rPr lang="en-US"/>
              <a:t>Explain why all students should make and account for access to their high school information, like transcripts or their high school diplomas later on 3,5, 10 years from now. </a:t>
            </a:r>
            <a:endParaRPr lang="en-US">
              <a:ea typeface="Calibri"/>
              <a:cs typeface="Calibri"/>
            </a:endParaRPr>
          </a:p>
          <a:p>
            <a:endParaRPr lang="en-US">
              <a:ea typeface="Calibri"/>
              <a:cs typeface="Calibri"/>
            </a:endParaRPr>
          </a:p>
          <a:p>
            <a:r>
              <a:rPr lang="en-US">
                <a:ea typeface="Calibri"/>
                <a:cs typeface="Calibri"/>
              </a:rPr>
              <a:t>It is YOUR / The student's responsibility that they meet the admission Criteria fully by June 30th---Post-Secondary institutions trust that you have checked that you meet the criteria for the programs you have or will meet the criteria of the programs you have applied to by June 30th---you may still receive a conditional offer calculated off Grade 11 marks, percentages already available to them, but if a program states a certain number of Grade 12 academics needed for entrance they expect you to have this complete by June 30th no matter whether you received a conditional offer or not. If you do not meet the admission requirement your conditional offer will be taken away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8BA4974-54FA-4972-81A3-6686ED2996B1}" type="slidenum">
              <a:rPr lang="en-US"/>
              <a:t>4</a:t>
            </a:fld>
            <a:endParaRPr lang="en-US"/>
          </a:p>
        </p:txBody>
      </p:sp>
    </p:spTree>
    <p:extLst>
      <p:ext uri="{BB962C8B-B14F-4D97-AF65-F5344CB8AC3E}">
        <p14:creationId xmlns:p14="http://schemas.microsoft.com/office/powerpoint/2010/main" val="130703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0000"/>
              </a:lnSpc>
              <a:spcBef>
                <a:spcPts val="1200"/>
              </a:spcBef>
              <a:spcAft>
                <a:spcPts val="200"/>
              </a:spcAft>
              <a:buFont typeface="Arial"/>
              <a:buChar char="•"/>
            </a:pPr>
            <a:r>
              <a:rPr lang="en-US">
                <a:solidFill>
                  <a:srgbClr val="404040"/>
                </a:solidFill>
              </a:rPr>
              <a:t>because once you have received a conditional acceptance it is important to know the conditions that you need to maintain for the rest of the school year, to keep your offer. This can change per Post-Secondary Institution. </a:t>
            </a:r>
            <a:endParaRPr lang="en-US"/>
          </a:p>
          <a:p>
            <a:pPr marL="285750" indent="-285750">
              <a:lnSpc>
                <a:spcPct val="110000"/>
              </a:lnSpc>
              <a:spcBef>
                <a:spcPts val="1200"/>
              </a:spcBef>
              <a:spcAft>
                <a:spcPts val="200"/>
              </a:spcAft>
              <a:buFont typeface="Arial"/>
              <a:buChar char="•"/>
            </a:pPr>
            <a:r>
              <a:rPr lang="en-US">
                <a:solidFill>
                  <a:srgbClr val="404040"/>
                </a:solidFill>
              </a:rPr>
              <a:t>For example, some programs/schools the condition may be that you: </a:t>
            </a:r>
            <a:endParaRPr lang="en-US"/>
          </a:p>
          <a:p>
            <a:pPr marL="285750" indent="-285750">
              <a:lnSpc>
                <a:spcPct val="110000"/>
              </a:lnSpc>
              <a:spcBef>
                <a:spcPts val="1200"/>
              </a:spcBef>
              <a:spcAft>
                <a:spcPts val="200"/>
              </a:spcAft>
              <a:buFont typeface="Arial"/>
              <a:buChar char="•"/>
            </a:pPr>
            <a:r>
              <a:rPr lang="en-US">
                <a:solidFill>
                  <a:srgbClr val="404040"/>
                </a:solidFill>
              </a:rPr>
              <a:t>Graduate High School or</a:t>
            </a:r>
            <a:endParaRPr lang="en-US"/>
          </a:p>
          <a:p>
            <a:pPr marL="285750" indent="-285750">
              <a:lnSpc>
                <a:spcPct val="110000"/>
              </a:lnSpc>
              <a:spcBef>
                <a:spcPts val="1200"/>
              </a:spcBef>
              <a:spcAft>
                <a:spcPts val="200"/>
              </a:spcAft>
              <a:buFont typeface="Arial"/>
              <a:buChar char="•"/>
            </a:pPr>
            <a:r>
              <a:rPr lang="en-US">
                <a:solidFill>
                  <a:srgbClr val="404040"/>
                </a:solidFill>
              </a:rPr>
              <a:t>Maintain the average with which you were accepted give or take 2-3%</a:t>
            </a:r>
            <a:endParaRPr lang="en-US"/>
          </a:p>
          <a:p>
            <a:pPr marL="285750" indent="-285750">
              <a:lnSpc>
                <a:spcPct val="110000"/>
              </a:lnSpc>
              <a:spcBef>
                <a:spcPts val="1200"/>
              </a:spcBef>
              <a:spcAft>
                <a:spcPts val="200"/>
              </a:spcAft>
              <a:buFont typeface="Arial"/>
              <a:buChar char="•"/>
            </a:pPr>
            <a:r>
              <a:rPr lang="en-US">
                <a:solidFill>
                  <a:srgbClr val="404040"/>
                </a:solidFill>
              </a:rPr>
              <a:t>Maintain a similar percentage in your English 12 class as your English 11 mark last year</a:t>
            </a:r>
            <a:endParaRPr lang="en-US"/>
          </a:p>
          <a:p>
            <a:pPr marL="285750" indent="-285750">
              <a:lnSpc>
                <a:spcPct val="110000"/>
              </a:lnSpc>
              <a:spcBef>
                <a:spcPts val="1200"/>
              </a:spcBef>
              <a:spcAft>
                <a:spcPts val="200"/>
              </a:spcAft>
              <a:buFont typeface="Arial"/>
              <a:buChar char="•"/>
            </a:pPr>
            <a:r>
              <a:rPr lang="en-US">
                <a:solidFill>
                  <a:srgbClr val="404040"/>
                </a:solidFill>
              </a:rPr>
              <a:t>Make sure you know YOUR POST-SECONDARY INSTITUTION's conditions to keep your offer, as we move into Sem 2</a:t>
            </a:r>
            <a:endParaRPr lang="en-US"/>
          </a:p>
          <a:p>
            <a:pPr marL="285750" indent="-285750">
              <a:lnSpc>
                <a:spcPct val="110000"/>
              </a:lnSpc>
              <a:spcBef>
                <a:spcPts val="1200"/>
              </a:spcBef>
              <a:spcAft>
                <a:spcPts val="200"/>
              </a:spcAft>
              <a:buFont typeface="Arial"/>
              <a:buChar char="•"/>
            </a:pPr>
            <a:endParaRPr lang="en-US">
              <a:solidFill>
                <a:srgbClr val="404040"/>
              </a:solidFill>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8A4230E-21EB-4BD2-8966-2E4E80ED1F8E}" type="slidenum">
              <a:rPr lang="en-US"/>
              <a:t>5</a:t>
            </a:fld>
            <a:endParaRPr lang="en-US"/>
          </a:p>
        </p:txBody>
      </p:sp>
    </p:spTree>
    <p:extLst>
      <p:ext uri="{BB962C8B-B14F-4D97-AF65-F5344CB8AC3E}">
        <p14:creationId xmlns:p14="http://schemas.microsoft.com/office/powerpoint/2010/main" val="3925034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do not complete these follow up steps by the dates specified your application will be revoked  </a:t>
            </a:r>
          </a:p>
        </p:txBody>
      </p:sp>
      <p:sp>
        <p:nvSpPr>
          <p:cNvPr id="4" name="Slide Number Placeholder 3"/>
          <p:cNvSpPr>
            <a:spLocks noGrp="1"/>
          </p:cNvSpPr>
          <p:nvPr>
            <p:ph type="sldNum" sz="quarter" idx="5"/>
          </p:nvPr>
        </p:nvSpPr>
        <p:spPr/>
        <p:txBody>
          <a:bodyPr/>
          <a:lstStyle/>
          <a:p>
            <a:fld id="{C8BA4974-54FA-4972-81A3-6686ED2996B1}" type="slidenum">
              <a:rPr lang="en-US"/>
              <a:t>6</a:t>
            </a:fld>
            <a:endParaRPr lang="en-US"/>
          </a:p>
        </p:txBody>
      </p:sp>
    </p:spTree>
    <p:extLst>
      <p:ext uri="{BB962C8B-B14F-4D97-AF65-F5344CB8AC3E}">
        <p14:creationId xmlns:p14="http://schemas.microsoft.com/office/powerpoint/2010/main" val="172135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Explain why all students should make and account for access to their high school information and update their addresses, like transcripts or their high school diplomas later on 3,5, 10 years from now. </a:t>
            </a:r>
          </a:p>
          <a:p>
            <a:endParaRPr lang="en-US">
              <a:ea typeface="Calibri"/>
              <a:cs typeface="Calibri"/>
            </a:endParaRPr>
          </a:p>
          <a:p>
            <a:r>
              <a:rPr lang="en-US">
                <a:ea typeface="Calibri"/>
                <a:cs typeface="Calibri"/>
              </a:rPr>
              <a:t>Also due to automatic Scholarships---Such as the BC Achievement Scholarship</a:t>
            </a:r>
          </a:p>
          <a:p>
            <a:endParaRPr lang="en-US">
              <a:ea typeface="Calibri"/>
              <a:cs typeface="Calibri"/>
            </a:endParaRPr>
          </a:p>
          <a:p>
            <a:r>
              <a:rPr lang="en-US">
                <a:ea typeface="Calibri"/>
                <a:cs typeface="Calibri"/>
              </a:rPr>
              <a:t>*** Remind them that some schools have set deadlines for them to make their marks available through STS (I believe UBCs as already passed), SFU end of March and </a:t>
            </a:r>
            <a:r>
              <a:rPr lang="en-US" err="1">
                <a:ea typeface="Calibri"/>
                <a:cs typeface="Calibri"/>
              </a:rPr>
              <a:t>interi</a:t>
            </a:r>
            <a:r>
              <a:rPr lang="en-US">
                <a:ea typeface="Calibri"/>
                <a:cs typeface="Calibri"/>
              </a:rPr>
              <a:t>m grades they'd like to use for SFU need to be in by the end of March this includes any online classes they to count for Post-Secondary</a:t>
            </a:r>
          </a:p>
        </p:txBody>
      </p:sp>
      <p:sp>
        <p:nvSpPr>
          <p:cNvPr id="4" name="Slide Number Placeholder 3"/>
          <p:cNvSpPr>
            <a:spLocks noGrp="1"/>
          </p:cNvSpPr>
          <p:nvPr>
            <p:ph type="sldNum" sz="quarter" idx="5"/>
          </p:nvPr>
        </p:nvSpPr>
        <p:spPr/>
        <p:txBody>
          <a:bodyPr/>
          <a:lstStyle/>
          <a:p>
            <a:fld id="{C8BA4974-54FA-4972-81A3-6686ED2996B1}" type="slidenum">
              <a:rPr lang="en-US"/>
              <a:t>7</a:t>
            </a:fld>
            <a:endParaRPr lang="en-US"/>
          </a:p>
        </p:txBody>
      </p:sp>
    </p:spTree>
    <p:extLst>
      <p:ext uri="{BB962C8B-B14F-4D97-AF65-F5344CB8AC3E}">
        <p14:creationId xmlns:p14="http://schemas.microsoft.com/office/powerpoint/2010/main" val="98197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Explain why all students should make and account for access to their high school information, like transcripts or their high school diplomas later on 3,5, 10 years from now. </a:t>
            </a:r>
          </a:p>
        </p:txBody>
      </p:sp>
      <p:sp>
        <p:nvSpPr>
          <p:cNvPr id="4" name="Slide Number Placeholder 3"/>
          <p:cNvSpPr>
            <a:spLocks noGrp="1"/>
          </p:cNvSpPr>
          <p:nvPr>
            <p:ph type="sldNum" sz="quarter" idx="5"/>
          </p:nvPr>
        </p:nvSpPr>
        <p:spPr/>
        <p:txBody>
          <a:bodyPr/>
          <a:lstStyle/>
          <a:p>
            <a:fld id="{C8BA4974-54FA-4972-81A3-6686ED2996B1}" type="slidenum">
              <a:rPr lang="en-US"/>
              <a:t>8</a:t>
            </a:fld>
            <a:endParaRPr lang="en-US"/>
          </a:p>
        </p:txBody>
      </p:sp>
    </p:spTree>
    <p:extLst>
      <p:ext uri="{BB962C8B-B14F-4D97-AF65-F5344CB8AC3E}">
        <p14:creationId xmlns:p14="http://schemas.microsoft.com/office/powerpoint/2010/main" val="98197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B4B3-205B-6E3A-BC15-F35B67D55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45433-D759-F43A-877E-147EF2D24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3038CF-2D8F-A7AC-534D-E46FAC61DF76}"/>
              </a:ext>
            </a:extLst>
          </p:cNvPr>
          <p:cNvSpPr>
            <a:spLocks noGrp="1"/>
          </p:cNvSpPr>
          <p:nvPr>
            <p:ph type="body" idx="1"/>
          </p:nvPr>
        </p:nvSpPr>
        <p:spPr/>
        <p:txBody>
          <a:bodyPr/>
          <a:lstStyle/>
          <a:p>
            <a:r>
              <a:rPr lang="en-US">
                <a:ea typeface="Calibri"/>
                <a:cs typeface="Calibri"/>
              </a:rPr>
              <a:t>I will be trying to contact parents of any student who is enrolled in a necessary Grad Requirement Course online and less than 50% complete between now and Spring Break</a:t>
            </a:r>
          </a:p>
        </p:txBody>
      </p:sp>
      <p:sp>
        <p:nvSpPr>
          <p:cNvPr id="4" name="Slide Number Placeholder 3">
            <a:extLst>
              <a:ext uri="{FF2B5EF4-FFF2-40B4-BE49-F238E27FC236}">
                <a16:creationId xmlns:a16="http://schemas.microsoft.com/office/drawing/2014/main" id="{8FAF47F3-F179-D72B-085F-C0C5D47D7CD0}"/>
              </a:ext>
            </a:extLst>
          </p:cNvPr>
          <p:cNvSpPr>
            <a:spLocks noGrp="1"/>
          </p:cNvSpPr>
          <p:nvPr>
            <p:ph type="sldNum" sz="quarter" idx="5"/>
          </p:nvPr>
        </p:nvSpPr>
        <p:spPr/>
        <p:txBody>
          <a:bodyPr/>
          <a:lstStyle/>
          <a:p>
            <a:fld id="{28A4230E-21EB-4BD2-8966-2E4E80ED1F8E}" type="slidenum">
              <a:rPr lang="en-US"/>
              <a:t>9</a:t>
            </a:fld>
            <a:endParaRPr lang="en-US"/>
          </a:p>
        </p:txBody>
      </p:sp>
    </p:spTree>
    <p:extLst>
      <p:ext uri="{BB962C8B-B14F-4D97-AF65-F5344CB8AC3E}">
        <p14:creationId xmlns:p14="http://schemas.microsoft.com/office/powerpoint/2010/main" val="14394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3/9/2026</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5682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3/9/2026</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4055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3/9/2026</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9006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 big image">
  <p:cSld name="Title + 1 column + big image">
    <p:spTree>
      <p:nvGrpSpPr>
        <p:cNvPr id="1" name="Shape 94"/>
        <p:cNvGrpSpPr/>
        <p:nvPr/>
      </p:nvGrpSpPr>
      <p:grpSpPr>
        <a:xfrm>
          <a:off x="0" y="0"/>
          <a:ext cx="0" cy="0"/>
          <a:chOff x="0" y="0"/>
          <a:chExt cx="0" cy="0"/>
        </a:xfrm>
      </p:grpSpPr>
      <p:sp>
        <p:nvSpPr>
          <p:cNvPr id="95" name="Google Shape;95;p49"/>
          <p:cNvSpPr/>
          <p:nvPr/>
        </p:nvSpPr>
        <p:spPr>
          <a:xfrm>
            <a:off x="6856900" y="477833"/>
            <a:ext cx="5902400" cy="59024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49"/>
          <p:cNvSpPr/>
          <p:nvPr/>
        </p:nvSpPr>
        <p:spPr>
          <a:xfrm>
            <a:off x="7169033" y="789967"/>
            <a:ext cx="5278000" cy="5278000"/>
          </a:xfrm>
          <a:prstGeom prst="ellipse">
            <a:avLst/>
          </a:prstGeom>
          <a:solidFill>
            <a:srgbClr val="000000">
              <a:alpha val="6274"/>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97" name="Google Shape;97;p49"/>
          <p:cNvGrpSpPr/>
          <p:nvPr/>
        </p:nvGrpSpPr>
        <p:grpSpPr>
          <a:xfrm>
            <a:off x="-590308" y="449712"/>
            <a:ext cx="3099600" cy="3099600"/>
            <a:chOff x="-474900" y="321200"/>
            <a:chExt cx="2324700" cy="2324700"/>
          </a:xfrm>
        </p:grpSpPr>
        <p:sp>
          <p:nvSpPr>
            <p:cNvPr id="98" name="Google Shape;98;p4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4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4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4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02" name="Google Shape;102;p4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49"/>
          <p:cNvSpPr txBox="1">
            <a:spLocks noGrp="1"/>
          </p:cNvSpPr>
          <p:nvPr>
            <p:ph type="title"/>
          </p:nvPr>
        </p:nvSpPr>
        <p:spPr>
          <a:xfrm>
            <a:off x="609600" y="1554833"/>
            <a:ext cx="6006400" cy="910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104" name="Google Shape;104;p49"/>
          <p:cNvSpPr txBox="1">
            <a:spLocks noGrp="1"/>
          </p:cNvSpPr>
          <p:nvPr>
            <p:ph type="body" idx="1"/>
          </p:nvPr>
        </p:nvSpPr>
        <p:spPr>
          <a:xfrm>
            <a:off x="1314239" y="2610733"/>
            <a:ext cx="5302000" cy="3491200"/>
          </a:xfrm>
          <a:prstGeom prst="rect">
            <a:avLst/>
          </a:prstGeom>
          <a:noFill/>
          <a:ln>
            <a:noFill/>
          </a:ln>
        </p:spPr>
        <p:txBody>
          <a:bodyPr spcFirstLastPara="1" wrap="square" lIns="91425" tIns="91425" rIns="91425" bIns="91425" anchor="t" anchorCtr="0">
            <a:noAutofit/>
          </a:bodyPr>
          <a:lstStyle>
            <a:lvl1pPr marL="609585" lvl="0" indent="-440256" algn="l">
              <a:lnSpc>
                <a:spcPct val="100000"/>
              </a:lnSpc>
              <a:spcBef>
                <a:spcPts val="800"/>
              </a:spcBef>
              <a:spcAft>
                <a:spcPts val="0"/>
              </a:spcAft>
              <a:buSzPts val="1600"/>
              <a:buChar char="￮"/>
              <a:defRPr/>
            </a:lvl1pPr>
            <a:lvl2pPr marL="1219170" lvl="1" indent="-440256" algn="l">
              <a:lnSpc>
                <a:spcPct val="100000"/>
              </a:lnSpc>
              <a:spcBef>
                <a:spcPts val="0"/>
              </a:spcBef>
              <a:spcAft>
                <a:spcPts val="0"/>
              </a:spcAft>
              <a:buSzPts val="1600"/>
              <a:buChar char="￮"/>
              <a:defRPr/>
            </a:lvl2pPr>
            <a:lvl3pPr marL="1828754" lvl="2" indent="-440256" algn="l">
              <a:lnSpc>
                <a:spcPct val="100000"/>
              </a:lnSpc>
              <a:spcBef>
                <a:spcPts val="0"/>
              </a:spcBef>
              <a:spcAft>
                <a:spcPts val="0"/>
              </a:spcAft>
              <a:buSzPts val="1600"/>
              <a:buChar char="￮"/>
              <a:defRPr/>
            </a:lvl3pPr>
            <a:lvl4pPr marL="2438339" lvl="3" indent="-440256" algn="l">
              <a:lnSpc>
                <a:spcPct val="100000"/>
              </a:lnSpc>
              <a:spcBef>
                <a:spcPts val="0"/>
              </a:spcBef>
              <a:spcAft>
                <a:spcPts val="0"/>
              </a:spcAft>
              <a:buSzPts val="1600"/>
              <a:buChar char="●"/>
              <a:defRPr/>
            </a:lvl4pPr>
            <a:lvl5pPr marL="3047924" lvl="4" indent="-440256" algn="l">
              <a:lnSpc>
                <a:spcPct val="100000"/>
              </a:lnSpc>
              <a:spcBef>
                <a:spcPts val="0"/>
              </a:spcBef>
              <a:spcAft>
                <a:spcPts val="0"/>
              </a:spcAft>
              <a:buSzPts val="1600"/>
              <a:buChar char="○"/>
              <a:defRPr/>
            </a:lvl5pPr>
            <a:lvl6pPr marL="3657509" lvl="5" indent="-440256" algn="l">
              <a:lnSpc>
                <a:spcPct val="100000"/>
              </a:lnSpc>
              <a:spcBef>
                <a:spcPts val="0"/>
              </a:spcBef>
              <a:spcAft>
                <a:spcPts val="0"/>
              </a:spcAft>
              <a:buSzPts val="1600"/>
              <a:buChar char="■"/>
              <a:defRPr/>
            </a:lvl6pPr>
            <a:lvl7pPr marL="4267093" lvl="6" indent="-440256" algn="l">
              <a:lnSpc>
                <a:spcPct val="100000"/>
              </a:lnSpc>
              <a:spcBef>
                <a:spcPts val="0"/>
              </a:spcBef>
              <a:spcAft>
                <a:spcPts val="0"/>
              </a:spcAft>
              <a:buSzPts val="1600"/>
              <a:buChar char="●"/>
              <a:defRPr/>
            </a:lvl7pPr>
            <a:lvl8pPr marL="4876678" lvl="7" indent="-440256" algn="l">
              <a:lnSpc>
                <a:spcPct val="100000"/>
              </a:lnSpc>
              <a:spcBef>
                <a:spcPts val="0"/>
              </a:spcBef>
              <a:spcAft>
                <a:spcPts val="0"/>
              </a:spcAft>
              <a:buSzPts val="1600"/>
              <a:buChar char="○"/>
              <a:defRPr/>
            </a:lvl8pPr>
            <a:lvl9pPr marL="5486263" lvl="8" indent="-440256" algn="l">
              <a:lnSpc>
                <a:spcPct val="100000"/>
              </a:lnSpc>
              <a:spcBef>
                <a:spcPts val="0"/>
              </a:spcBef>
              <a:spcAft>
                <a:spcPts val="0"/>
              </a:spcAft>
              <a:buSzPts val="1600"/>
              <a:buChar char="■"/>
              <a:defRPr/>
            </a:lvl9pPr>
          </a:lstStyle>
          <a:p>
            <a:endParaRPr/>
          </a:p>
        </p:txBody>
      </p:sp>
      <p:sp>
        <p:nvSpPr>
          <p:cNvPr id="105" name="Google Shape;105;p49"/>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333" b="1" i="0" u="none" strike="noStrike" cap="none">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552430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09/03/2026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09/03/2026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09/03/2026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3/9/2026</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85133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09/03/2026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09/03/2026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C69D2C-2D22-49DA-9DEA-892710D97184}"/>
              </a:ext>
            </a:extLst>
          </p:cNvPr>
          <p:cNvSpPr>
            <a:spLocks noGrp="1"/>
          </p:cNvSpPr>
          <p:nvPr>
            <p:ph type="pic" sz="quarter" idx="10"/>
          </p:nvPr>
        </p:nvSpPr>
        <p:spPr>
          <a:xfrm>
            <a:off x="0" y="0"/>
            <a:ext cx="12192000" cy="6858000"/>
          </a:xfrm>
          <a:prstGeom prst="rect">
            <a:avLst/>
          </a:pr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493314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3/9/2026</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4684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3/9/2026</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3376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3/9/2026</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9090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3/9/2026</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4887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3/9/2026</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38226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3/9/2026</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1791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3/9/2026</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03803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3/9/2026</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0792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1" r:id="rId6"/>
    <p:sldLayoutId id="2147483687" r:id="rId7"/>
    <p:sldLayoutId id="2147483688" r:id="rId8"/>
    <p:sldLayoutId id="2147483689" r:id="rId9"/>
    <p:sldLayoutId id="2147483690" r:id="rId10"/>
    <p:sldLayoutId id="2147483692" r:id="rId11"/>
    <p:sldLayoutId id="2147483699" r:id="rId12"/>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09/03/2026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vsb.bc.ca/summer-learn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sbworld-my.sharepoint.com/:w:/g/personal/aboyd_vsb_bc_ca/IQABP9KDSXcASr7F9gOQ10UEAXmcrV5cBgLV8-wDOOqHvAo?e=oif3o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forms.office.com/Pages/ResponsePage.aspx?id=WC6KCzB7CEq6t9dVWeDjpSkpB1fqstRLiTxH2l1OuHFUQ0g5MFgyUzg1SjVTRjYwTjNDNUVJOTNJUS4u"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in-nas.canada.ca/en/Sin/"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www.educationplannerbc.ca/go/plan/financial-resources" TargetMode="External"/><Relationship Id="rId4" Type="http://schemas.openxmlformats.org/officeDocument/2006/relationships/hyperlink" Target="https://studentaidbc.ca/apply/how-to-appl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ww.flickr.com/photos/14922165@N00/977927324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s://www.graduationworld.com/shop-now/more-graduation-accessories/stoles/gold-valedictorian-graduation-stol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hyperlink" Target="https://www.graduationworld.com/shop-now/more-graduation-accessories/stoles/gold-valedictorian-graduation-stol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chancentre.com/ticke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artona.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schoolcashonline.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rtona.com/"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hyperlink" Target="https://www.schoolcashonline.com/" TargetMode="External"/><Relationship Id="rId4" Type="http://schemas.openxmlformats.org/officeDocument/2006/relationships/image" Target="../media/image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ubc.ca/applying-ubc/admitted/keep-off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2.gov.bc.ca/gov/content/education-training/k-12/support/transcripts-and-certificates/order-a-high-school-transcript-or-certificat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studentaidbc.ca/apply/designate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studenttranscripts.gov.bc.ca/" TargetMode="External"/><Relationship Id="rId4" Type="http://schemas.openxmlformats.org/officeDocument/2006/relationships/hyperlink" Target="https://www.itabc.ca/training-providers/overview"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Graduation cap with tassel on wood table">
            <a:extLst>
              <a:ext uri="{FF2B5EF4-FFF2-40B4-BE49-F238E27FC236}">
                <a16:creationId xmlns:a16="http://schemas.microsoft.com/office/drawing/2014/main" id="{00AD3BD1-CDDB-51C2-15FD-2883A13054B0}"/>
              </a:ext>
            </a:extLst>
          </p:cNvPr>
          <p:cNvPicPr>
            <a:picLocks noChangeAspect="1"/>
          </p:cNvPicPr>
          <p:nvPr/>
        </p:nvPicPr>
        <p:blipFill rotWithShape="1">
          <a:blip r:embed="rId3"/>
          <a:srcRect t="15413"/>
          <a:stretch/>
        </p:blipFill>
        <p:spPr>
          <a:xfrm>
            <a:off x="20" y="975"/>
            <a:ext cx="12191980" cy="6858000"/>
          </a:xfrm>
          <a:prstGeom prst="rect">
            <a:avLst/>
          </a:prstGeom>
        </p:spPr>
      </p:pic>
      <p:sp>
        <p:nvSpPr>
          <p:cNvPr id="11"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123416" y="1475234"/>
            <a:ext cx="3214307" cy="2901694"/>
          </a:xfrm>
        </p:spPr>
        <p:txBody>
          <a:bodyPr anchor="b">
            <a:normAutofit/>
          </a:bodyPr>
          <a:lstStyle/>
          <a:p>
            <a:r>
              <a:rPr lang="en-GB" sz="4400">
                <a:solidFill>
                  <a:schemeClr val="tx1"/>
                </a:solidFill>
                <a:cs typeface="Calibri Light"/>
              </a:rPr>
              <a:t>Grade 12 Assembly</a:t>
            </a:r>
            <a:endParaRPr lang="en-GB" sz="4400">
              <a:solidFill>
                <a:schemeClr val="tx1"/>
              </a:solidFill>
            </a:endParaRPr>
          </a:p>
        </p:txBody>
      </p:sp>
      <p:sp>
        <p:nvSpPr>
          <p:cNvPr id="3" name="Subtitle 2"/>
          <p:cNvSpPr>
            <a:spLocks noGrp="1"/>
          </p:cNvSpPr>
          <p:nvPr>
            <p:ph type="subTitle" idx="1"/>
          </p:nvPr>
        </p:nvSpPr>
        <p:spPr>
          <a:xfrm>
            <a:off x="8127750" y="4608576"/>
            <a:ext cx="3205640" cy="774186"/>
          </a:xfrm>
        </p:spPr>
        <p:txBody>
          <a:bodyPr vert="horz" lIns="91440" tIns="45720" rIns="91440" bIns="45720" rtlCol="0" anchor="t">
            <a:normAutofit/>
          </a:bodyPr>
          <a:lstStyle/>
          <a:p>
            <a:r>
              <a:rPr lang="en-GB" sz="2000">
                <a:cs typeface="Calibri"/>
              </a:rPr>
              <a:t>March 2</a:t>
            </a:r>
            <a:r>
              <a:rPr lang="en-GB" sz="2000" baseline="30000">
                <a:cs typeface="Calibri"/>
              </a:rPr>
              <a:t>nd</a:t>
            </a:r>
            <a:r>
              <a:rPr lang="en-GB" sz="2000">
                <a:cs typeface="Calibri"/>
              </a:rPr>
              <a:t> @ FIT</a:t>
            </a:r>
            <a:endParaRPr lang="en-GB" sz="2000"/>
          </a:p>
        </p:txBody>
      </p:sp>
      <p:cxnSp>
        <p:nvCxnSpPr>
          <p:cNvPr id="13" name="Straight Connector 1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rectangle">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DC682-7506-36F1-EC4D-B2CEF22C4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407B5-81AE-891D-E241-DF1DD78B0BD9}"/>
              </a:ext>
            </a:extLst>
          </p:cNvPr>
          <p:cNvSpPr>
            <a:spLocks noGrp="1"/>
          </p:cNvSpPr>
          <p:nvPr>
            <p:ph type="title"/>
          </p:nvPr>
        </p:nvSpPr>
        <p:spPr/>
        <p:txBody>
          <a:bodyPr/>
          <a:lstStyle/>
          <a:p>
            <a:r>
              <a:rPr lang="en-US"/>
              <a:t>Online Learning (info from VLN)</a:t>
            </a:r>
          </a:p>
        </p:txBody>
      </p:sp>
      <p:sp>
        <p:nvSpPr>
          <p:cNvPr id="3" name="Content Placeholder 2">
            <a:extLst>
              <a:ext uri="{FF2B5EF4-FFF2-40B4-BE49-F238E27FC236}">
                <a16:creationId xmlns:a16="http://schemas.microsoft.com/office/drawing/2014/main" id="{F0E6C3F7-7AD5-D429-7673-F2E6017DF970}"/>
              </a:ext>
            </a:extLst>
          </p:cNvPr>
          <p:cNvSpPr>
            <a:spLocks noGrp="1"/>
          </p:cNvSpPr>
          <p:nvPr>
            <p:ph idx="1"/>
          </p:nvPr>
        </p:nvSpPr>
        <p:spPr>
          <a:xfrm>
            <a:off x="721967" y="2108201"/>
            <a:ext cx="10433713" cy="4067965"/>
          </a:xfrm>
        </p:spPr>
        <p:txBody>
          <a:bodyPr vert="horz" lIns="0" tIns="45720" rIns="0" bIns="45720" rtlCol="0" anchor="t">
            <a:noAutofit/>
          </a:bodyPr>
          <a:lstStyle/>
          <a:p>
            <a:r>
              <a:rPr lang="en-US" b="1" u="sng">
                <a:solidFill>
                  <a:srgbClr val="242424"/>
                </a:solidFill>
                <a:highlight>
                  <a:srgbClr val="FFFFFF"/>
                </a:highlight>
                <a:latin typeface="Aptos"/>
              </a:rPr>
              <a:t>Regarding interim marks:</a:t>
            </a:r>
            <a:endParaRPr lang="en-US" b="1" u="sng"/>
          </a:p>
          <a:p>
            <a:r>
              <a:rPr lang="en-US" sz="1800">
                <a:solidFill>
                  <a:srgbClr val="242424"/>
                </a:solidFill>
                <a:highlight>
                  <a:srgbClr val="FFFFFF"/>
                </a:highlight>
                <a:latin typeface="Aptos"/>
              </a:rPr>
              <a:t>Students must meet the </a:t>
            </a:r>
            <a:r>
              <a:rPr lang="en-US" sz="1800" b="1">
                <a:solidFill>
                  <a:srgbClr val="242424"/>
                </a:solidFill>
                <a:highlight>
                  <a:srgbClr val="FFFFFF"/>
                </a:highlight>
                <a:latin typeface="Aptos"/>
              </a:rPr>
              <a:t>50% course completion threshold</a:t>
            </a:r>
            <a:r>
              <a:rPr lang="en-US" sz="1800">
                <a:solidFill>
                  <a:srgbClr val="242424"/>
                </a:solidFill>
                <a:highlight>
                  <a:srgbClr val="FFFFFF"/>
                </a:highlight>
                <a:latin typeface="Aptos"/>
              </a:rPr>
              <a:t> (which may include writing a midterm, if applicable).</a:t>
            </a:r>
            <a:endParaRPr lang="en-US" sz="1800"/>
          </a:p>
          <a:p>
            <a:r>
              <a:rPr lang="en-US" sz="1800">
                <a:solidFill>
                  <a:srgbClr val="242424"/>
                </a:solidFill>
                <a:highlight>
                  <a:srgbClr val="FFFFFF"/>
                </a:highlight>
                <a:latin typeface="Aptos"/>
              </a:rPr>
              <a:t>Once they reach 50%, students must </a:t>
            </a:r>
            <a:r>
              <a:rPr lang="en-US" sz="1800" b="1" u="sng">
                <a:solidFill>
                  <a:srgbClr val="242424"/>
                </a:solidFill>
                <a:highlight>
                  <a:srgbClr val="FFFFFF"/>
                </a:highlight>
                <a:latin typeface="Aptos"/>
              </a:rPr>
              <a:t>contact their teachers directly</a:t>
            </a:r>
            <a:r>
              <a:rPr lang="en-US" sz="1800">
                <a:solidFill>
                  <a:srgbClr val="242424"/>
                </a:solidFill>
                <a:highlight>
                  <a:srgbClr val="FFFFFF"/>
                </a:highlight>
                <a:latin typeface="Aptos"/>
              </a:rPr>
              <a:t> to request an interim mark.</a:t>
            </a:r>
            <a:endParaRPr lang="en-US" sz="1800"/>
          </a:p>
          <a:p>
            <a:r>
              <a:rPr lang="en-US" sz="1800">
                <a:solidFill>
                  <a:srgbClr val="242424"/>
                </a:solidFill>
                <a:highlight>
                  <a:srgbClr val="FFFF00"/>
                </a:highlight>
                <a:latin typeface="Aptos"/>
              </a:rPr>
              <a:t>If students want to </a:t>
            </a:r>
            <a:r>
              <a:rPr lang="en-US" sz="1800" b="1">
                <a:solidFill>
                  <a:srgbClr val="242424"/>
                </a:solidFill>
                <a:highlight>
                  <a:srgbClr val="FFFF00"/>
                </a:highlight>
                <a:latin typeface="Aptos"/>
              </a:rPr>
              <a:t>use interim marks (excluding CLE and CLC) for admission purposes</a:t>
            </a:r>
            <a:r>
              <a:rPr lang="en-US" sz="1800">
                <a:solidFill>
                  <a:srgbClr val="242424"/>
                </a:solidFill>
                <a:highlight>
                  <a:srgbClr val="FFFF00"/>
                </a:highlight>
                <a:latin typeface="Aptos"/>
              </a:rPr>
              <a:t>, then they should request those interim marks once they meet the requirements.</a:t>
            </a:r>
            <a:endParaRPr lang="en-US" sz="1800">
              <a:highlight>
                <a:srgbClr val="FFFF00"/>
              </a:highlight>
            </a:endParaRPr>
          </a:p>
          <a:p>
            <a:r>
              <a:rPr lang="en-US" sz="1800" b="1">
                <a:solidFill>
                  <a:srgbClr val="242424"/>
                </a:solidFill>
                <a:highlight>
                  <a:srgbClr val="FFFFFF"/>
                </a:highlight>
                <a:latin typeface="Aptos"/>
              </a:rPr>
              <a:t>VLN posts interim mark deadlines</a:t>
            </a:r>
            <a:r>
              <a:rPr lang="en-US" sz="1800">
                <a:solidFill>
                  <a:srgbClr val="242424"/>
                </a:solidFill>
                <a:highlight>
                  <a:srgbClr val="FFFFFF"/>
                </a:highlight>
                <a:latin typeface="Aptos"/>
              </a:rPr>
              <a:t> to help students stay on track, but teachers can submit interim marks at any time once requirements are met.  </a:t>
            </a:r>
            <a:endParaRPr lang="en-US" sz="1800">
              <a:solidFill>
                <a:srgbClr val="404040"/>
              </a:solidFill>
              <a:latin typeface="Avenir Next LT Pro" panose="020F0502020204030204"/>
            </a:endParaRPr>
          </a:p>
          <a:p>
            <a:r>
              <a:rPr lang="en-US" sz="1800" b="1">
                <a:solidFill>
                  <a:srgbClr val="242424"/>
                </a:solidFill>
                <a:highlight>
                  <a:srgbClr val="FFFFFF"/>
                </a:highlight>
                <a:latin typeface="Aptos"/>
              </a:rPr>
              <a:t>These deadlines mainly ensure that post‑secondary institutions can view marks during their admissions review period, </a:t>
            </a:r>
            <a:r>
              <a:rPr lang="en-US" sz="1800" b="1" u="sng">
                <a:solidFill>
                  <a:srgbClr val="242424"/>
                </a:solidFill>
                <a:highlight>
                  <a:srgbClr val="FFFFFF"/>
                </a:highlight>
                <a:latin typeface="Aptos"/>
              </a:rPr>
              <a:t>which typically begins in late March through May</a:t>
            </a:r>
            <a:r>
              <a:rPr lang="en-US" sz="1800" b="1">
                <a:solidFill>
                  <a:srgbClr val="242424"/>
                </a:solidFill>
                <a:highlight>
                  <a:srgbClr val="FFFFFF"/>
                </a:highlight>
                <a:latin typeface="Aptos"/>
              </a:rPr>
              <a:t>.</a:t>
            </a:r>
            <a:endParaRPr lang="en-US" sz="1800" b="1"/>
          </a:p>
          <a:p>
            <a:endParaRPr lang="en-US"/>
          </a:p>
        </p:txBody>
      </p:sp>
    </p:spTree>
    <p:extLst>
      <p:ext uri="{BB962C8B-B14F-4D97-AF65-F5344CB8AC3E}">
        <p14:creationId xmlns:p14="http://schemas.microsoft.com/office/powerpoint/2010/main" val="1421383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FE95-1247-27AB-515D-DFB26CE6BB69}"/>
              </a:ext>
            </a:extLst>
          </p:cNvPr>
          <p:cNvSpPr>
            <a:spLocks noGrp="1"/>
          </p:cNvSpPr>
          <p:nvPr>
            <p:ph type="title"/>
          </p:nvPr>
        </p:nvSpPr>
        <p:spPr/>
        <p:txBody>
          <a:bodyPr/>
          <a:lstStyle/>
          <a:p>
            <a:r>
              <a:rPr lang="en-US"/>
              <a:t>VSB Summer Learning</a:t>
            </a:r>
          </a:p>
        </p:txBody>
      </p:sp>
      <p:sp>
        <p:nvSpPr>
          <p:cNvPr id="3" name="Content Placeholder 2">
            <a:extLst>
              <a:ext uri="{FF2B5EF4-FFF2-40B4-BE49-F238E27FC236}">
                <a16:creationId xmlns:a16="http://schemas.microsoft.com/office/drawing/2014/main" id="{02A1B1CE-7123-A1EE-FD16-47ABC9393C43}"/>
              </a:ext>
            </a:extLst>
          </p:cNvPr>
          <p:cNvSpPr>
            <a:spLocks noGrp="1"/>
          </p:cNvSpPr>
          <p:nvPr>
            <p:ph idx="1"/>
          </p:nvPr>
        </p:nvSpPr>
        <p:spPr>
          <a:xfrm>
            <a:off x="632937" y="2084389"/>
            <a:ext cx="11272836" cy="4082360"/>
          </a:xfrm>
        </p:spPr>
        <p:txBody>
          <a:bodyPr vert="horz" lIns="0" tIns="45720" rIns="0" bIns="45720" rtlCol="0" anchor="t">
            <a:normAutofit/>
          </a:bodyPr>
          <a:lstStyle/>
          <a:p>
            <a:r>
              <a:rPr lang="en-US"/>
              <a:t>It is still possible to complete up to 2 courses through VSB summer school the summer after Grade 12: </a:t>
            </a:r>
            <a:r>
              <a:rPr lang="en-US">
                <a:ea typeface="+mn-lt"/>
                <a:cs typeface="+mn-lt"/>
                <a:hlinkClick r:id="rId3"/>
              </a:rPr>
              <a:t>Summer Learning</a:t>
            </a:r>
            <a:endParaRPr lang="en-US"/>
          </a:p>
          <a:p>
            <a:r>
              <a:rPr lang="en-US"/>
              <a:t>This is primarily for students missing 1 or 2 Grad Requirement courses that they need to receive their Dogwood Diploma: </a:t>
            </a:r>
            <a:r>
              <a:rPr lang="en-US" b="1" u="sng"/>
              <a:t>Registration Opens April 29th 2026</a:t>
            </a:r>
          </a:p>
          <a:p>
            <a:r>
              <a:rPr lang="en-US"/>
              <a:t>Counsellor can put Grade 12s needing courses towards their Dogwood Diploma on a priority registration list</a:t>
            </a:r>
          </a:p>
          <a:p>
            <a:r>
              <a:rPr lang="en-US" sz="2400" i="1"/>
              <a:t>**Communicate with me, if you might need this option, just in case</a:t>
            </a:r>
          </a:p>
          <a:p>
            <a:r>
              <a:rPr lang="en-US" sz="2400"/>
              <a:t>Courses completed in Summer School 2026 will not count towards Post Sec applications for Sept 2026</a:t>
            </a:r>
            <a:endParaRPr lang="en-US" sz="2400" i="1"/>
          </a:p>
        </p:txBody>
      </p:sp>
    </p:spTree>
    <p:extLst>
      <p:ext uri="{BB962C8B-B14F-4D97-AF65-F5344CB8AC3E}">
        <p14:creationId xmlns:p14="http://schemas.microsoft.com/office/powerpoint/2010/main" val="108432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1BCB-ECD2-FC4B-829D-8C683183402F}"/>
              </a:ext>
            </a:extLst>
          </p:cNvPr>
          <p:cNvSpPr>
            <a:spLocks noGrp="1"/>
          </p:cNvSpPr>
          <p:nvPr>
            <p:ph type="title"/>
          </p:nvPr>
        </p:nvSpPr>
        <p:spPr/>
        <p:txBody>
          <a:bodyPr/>
          <a:lstStyle/>
          <a:p>
            <a:r>
              <a:rPr lang="en-US"/>
              <a:t>Scholarship Updates</a:t>
            </a:r>
          </a:p>
        </p:txBody>
      </p:sp>
      <p:sp>
        <p:nvSpPr>
          <p:cNvPr id="3" name="Content Placeholder 2">
            <a:extLst>
              <a:ext uri="{FF2B5EF4-FFF2-40B4-BE49-F238E27FC236}">
                <a16:creationId xmlns:a16="http://schemas.microsoft.com/office/drawing/2014/main" id="{20A8E3D6-D950-34FF-A7A0-83C2F01F0A2E}"/>
              </a:ext>
            </a:extLst>
          </p:cNvPr>
          <p:cNvSpPr>
            <a:spLocks noGrp="1"/>
          </p:cNvSpPr>
          <p:nvPr>
            <p:ph idx="1"/>
          </p:nvPr>
        </p:nvSpPr>
        <p:spPr>
          <a:xfrm>
            <a:off x="1097280" y="2151333"/>
            <a:ext cx="10403456" cy="3717759"/>
          </a:xfrm>
        </p:spPr>
        <p:txBody>
          <a:bodyPr vert="horz" lIns="0" tIns="45720" rIns="0" bIns="45720" rtlCol="0" anchor="t">
            <a:normAutofit fontScale="92500" lnSpcReduction="10000"/>
          </a:bodyPr>
          <a:lstStyle/>
          <a:p>
            <a:pPr>
              <a:buChar char="-"/>
            </a:pPr>
            <a:r>
              <a:rPr lang="en-US" b="1"/>
              <a:t>Reminder for UBC Applicants:</a:t>
            </a:r>
          </a:p>
          <a:p>
            <a:pPr>
              <a:buChar char="-"/>
            </a:pPr>
            <a:r>
              <a:rPr lang="en-US"/>
              <a:t>Submit </a:t>
            </a:r>
            <a:r>
              <a:rPr lang="en-US" b="1" u="sng"/>
              <a:t>Veazey Scholarship Applications by Friday March 6th</a:t>
            </a:r>
            <a:r>
              <a:rPr lang="en-US"/>
              <a:t> – Counselling Suite</a:t>
            </a:r>
          </a:p>
          <a:p>
            <a:pPr>
              <a:buChar char="-"/>
            </a:pPr>
            <a:r>
              <a:rPr lang="en-US" sz="2200" b="1"/>
              <a:t>Check Grade 12 Team---Scholarship Channel for Application information</a:t>
            </a:r>
            <a:endParaRPr lang="en-US"/>
          </a:p>
          <a:p>
            <a:pPr>
              <a:buChar char="-"/>
            </a:pPr>
            <a:r>
              <a:rPr lang="en-US"/>
              <a:t>-This scholarship can only be used at UBC campuses (Vancouver or Okanagan)</a:t>
            </a:r>
          </a:p>
          <a:p>
            <a:pPr>
              <a:buChar char="-"/>
            </a:pPr>
            <a:r>
              <a:rPr lang="en-US"/>
              <a:t>-2 nominees selected per school (</a:t>
            </a:r>
            <a:r>
              <a:rPr lang="en-US" b="1"/>
              <a:t>Each nominee receives $1000 dollars</a:t>
            </a:r>
            <a:r>
              <a:rPr lang="en-US"/>
              <a:t>)</a:t>
            </a:r>
          </a:p>
          <a:p>
            <a:pPr>
              <a:buChar char="-"/>
            </a:pPr>
            <a:r>
              <a:rPr lang="en-US"/>
              <a:t>--No references required, </a:t>
            </a:r>
          </a:p>
          <a:p>
            <a:pPr>
              <a:buChar char="-"/>
            </a:pPr>
            <a:r>
              <a:rPr lang="en-US"/>
              <a:t>Nominees will submit their </a:t>
            </a:r>
            <a:r>
              <a:rPr lang="en-US" b="1"/>
              <a:t>application to Veazey by April 15th</a:t>
            </a:r>
          </a:p>
          <a:p>
            <a:pPr>
              <a:buChar char="-"/>
            </a:pPr>
            <a:r>
              <a:rPr lang="en-US"/>
              <a:t>--Veazey will interview Nominees, before selecting overall winner from all school nominations</a:t>
            </a:r>
          </a:p>
        </p:txBody>
      </p:sp>
    </p:spTree>
    <p:extLst>
      <p:ext uri="{BB962C8B-B14F-4D97-AF65-F5344CB8AC3E}">
        <p14:creationId xmlns:p14="http://schemas.microsoft.com/office/powerpoint/2010/main" val="186636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25FB4-D7EC-BB5A-13EF-9766E3ACABE3}"/>
              </a:ext>
            </a:extLst>
          </p:cNvPr>
          <p:cNvSpPr>
            <a:spLocks noGrp="1"/>
          </p:cNvSpPr>
          <p:nvPr>
            <p:ph type="title"/>
          </p:nvPr>
        </p:nvSpPr>
        <p:spPr/>
        <p:txBody>
          <a:bodyPr/>
          <a:lstStyle/>
          <a:p>
            <a:r>
              <a:rPr lang="en-US"/>
              <a:t>Scholarship Updates</a:t>
            </a:r>
          </a:p>
        </p:txBody>
      </p:sp>
      <p:sp>
        <p:nvSpPr>
          <p:cNvPr id="3" name="Content Placeholder 2">
            <a:extLst>
              <a:ext uri="{FF2B5EF4-FFF2-40B4-BE49-F238E27FC236}">
                <a16:creationId xmlns:a16="http://schemas.microsoft.com/office/drawing/2014/main" id="{E7DCEAC3-76BC-FFC8-D6F3-6EA9ED1D25C1}"/>
              </a:ext>
            </a:extLst>
          </p:cNvPr>
          <p:cNvSpPr>
            <a:spLocks noGrp="1"/>
          </p:cNvSpPr>
          <p:nvPr>
            <p:ph idx="1"/>
          </p:nvPr>
        </p:nvSpPr>
        <p:spPr>
          <a:xfrm>
            <a:off x="1097280" y="2001045"/>
            <a:ext cx="10617993" cy="3868047"/>
          </a:xfrm>
        </p:spPr>
        <p:txBody>
          <a:bodyPr vert="horz" lIns="0" tIns="45720" rIns="0" bIns="45720" rtlCol="0" anchor="t">
            <a:normAutofit/>
          </a:bodyPr>
          <a:lstStyle/>
          <a:p>
            <a:r>
              <a:rPr lang="en-US"/>
              <a:t>There are a lot of smaller denomination Scholarship Applications</a:t>
            </a:r>
          </a:p>
          <a:p>
            <a:r>
              <a:rPr lang="en-US" sz="2800" b="1"/>
              <a:t>In March, April and May</a:t>
            </a:r>
          </a:p>
          <a:p>
            <a:endParaRPr lang="en-US" b="1"/>
          </a:p>
          <a:p>
            <a:r>
              <a:rPr lang="en-US" sz="2800" b="1"/>
              <a:t>See the newly finalized Gladstone Scholarship Document:</a:t>
            </a:r>
          </a:p>
          <a:p>
            <a:r>
              <a:rPr lang="en-US">
                <a:ea typeface="+mn-lt"/>
                <a:cs typeface="+mn-lt"/>
                <a:hlinkClick r:id="rId3"/>
              </a:rPr>
              <a:t>Gladstone Scholarship Document 2026 Students</a:t>
            </a:r>
            <a:endParaRPr lang="en-US" b="1"/>
          </a:p>
          <a:p>
            <a:r>
              <a:rPr lang="en-US"/>
              <a:t>***Stay especially aware of the Gladstone only Scholarship Application and all VSB only Applications (Competition Pool less)</a:t>
            </a:r>
          </a:p>
          <a:p>
            <a:endParaRPr lang="en-US" b="1"/>
          </a:p>
        </p:txBody>
      </p:sp>
    </p:spTree>
    <p:extLst>
      <p:ext uri="{BB962C8B-B14F-4D97-AF65-F5344CB8AC3E}">
        <p14:creationId xmlns:p14="http://schemas.microsoft.com/office/powerpoint/2010/main" val="124686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5A86E-87E4-0B63-63F8-6BC6ED2B7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674F8-9C72-CC75-E665-7E8E95FF9F50}"/>
              </a:ext>
            </a:extLst>
          </p:cNvPr>
          <p:cNvSpPr>
            <a:spLocks noGrp="1"/>
          </p:cNvSpPr>
          <p:nvPr>
            <p:ph type="title"/>
          </p:nvPr>
        </p:nvSpPr>
        <p:spPr>
          <a:xfrm>
            <a:off x="5172074" y="286603"/>
            <a:ext cx="5983605" cy="1450757"/>
          </a:xfrm>
        </p:spPr>
        <p:txBody>
          <a:bodyPr>
            <a:normAutofit/>
          </a:bodyPr>
          <a:lstStyle/>
          <a:p>
            <a:r>
              <a:rPr lang="en-GB"/>
              <a:t>Gladstone and District Scholarships</a:t>
            </a:r>
          </a:p>
        </p:txBody>
      </p:sp>
      <p:pic>
        <p:nvPicPr>
          <p:cNvPr id="5" name="Picture 4" descr="Graduates at a university graduation ceremony">
            <a:extLst>
              <a:ext uri="{FF2B5EF4-FFF2-40B4-BE49-F238E27FC236}">
                <a16:creationId xmlns:a16="http://schemas.microsoft.com/office/drawing/2014/main" id="{B24AB59B-3ECF-56E6-F826-80D2A4D2AEB7}"/>
              </a:ext>
            </a:extLst>
          </p:cNvPr>
          <p:cNvPicPr>
            <a:picLocks noChangeAspect="1"/>
          </p:cNvPicPr>
          <p:nvPr/>
        </p:nvPicPr>
        <p:blipFill rotWithShape="1">
          <a:blip r:embed="rId3"/>
          <a:srcRect l="27711" r="27711"/>
          <a:stretch/>
        </p:blipFill>
        <p:spPr>
          <a:xfrm>
            <a:off x="20" y="10"/>
            <a:ext cx="4580077" cy="6857990"/>
          </a:xfrm>
          <a:prstGeom prst="rect">
            <a:avLst/>
          </a:prstGeom>
        </p:spPr>
      </p:pic>
      <p:sp>
        <p:nvSpPr>
          <p:cNvPr id="3" name="Content Placeholder 2">
            <a:extLst>
              <a:ext uri="{FF2B5EF4-FFF2-40B4-BE49-F238E27FC236}">
                <a16:creationId xmlns:a16="http://schemas.microsoft.com/office/drawing/2014/main" id="{289287DA-503C-A1FD-E736-7D358D76109D}"/>
              </a:ext>
            </a:extLst>
          </p:cNvPr>
          <p:cNvSpPr>
            <a:spLocks noGrp="1"/>
          </p:cNvSpPr>
          <p:nvPr>
            <p:ph idx="1"/>
          </p:nvPr>
        </p:nvSpPr>
        <p:spPr>
          <a:xfrm>
            <a:off x="4587650" y="2108201"/>
            <a:ext cx="7481886" cy="4427638"/>
          </a:xfrm>
        </p:spPr>
        <p:txBody>
          <a:bodyPr vert="horz" lIns="0" tIns="45720" rIns="0" bIns="45720" rtlCol="0" anchor="t">
            <a:noAutofit/>
          </a:bodyPr>
          <a:lstStyle/>
          <a:p>
            <a:r>
              <a:rPr lang="en-CA" sz="4000" b="1"/>
              <a:t>Due Friday April 10 </a:t>
            </a:r>
            <a:r>
              <a:rPr lang="en-CA" sz="4000"/>
              <a:t>- </a:t>
            </a:r>
            <a:r>
              <a:rPr lang="en-CA" sz="3200" u="sng"/>
              <a:t>Gladstone</a:t>
            </a:r>
            <a:r>
              <a:rPr lang="en-CA" sz="3200"/>
              <a:t> and </a:t>
            </a:r>
            <a:r>
              <a:rPr lang="en-CA" sz="3200" u="sng"/>
              <a:t>District Scholarship</a:t>
            </a:r>
            <a:r>
              <a:rPr lang="en-CA" sz="3200"/>
              <a:t> applications</a:t>
            </a:r>
            <a:endParaRPr lang="en-CA" sz="3200">
              <a:ea typeface="+mn-lt"/>
              <a:cs typeface="+mn-lt"/>
            </a:endParaRPr>
          </a:p>
          <a:p>
            <a:r>
              <a:rPr lang="en-CA" sz="3200">
                <a:ea typeface="+mn-lt"/>
                <a:cs typeface="+mn-lt"/>
                <a:hlinkClick r:id="rId4"/>
              </a:rPr>
              <a:t>Gladstone Scholarships Application Form – Fill out form</a:t>
            </a:r>
            <a:endParaRPr lang="en-CA" sz="3200">
              <a:ea typeface="+mn-lt"/>
              <a:cs typeface="+mn-lt"/>
            </a:endParaRPr>
          </a:p>
          <a:p>
            <a:r>
              <a:rPr lang="en-CA" sz="3200" b="1"/>
              <a:t>District Scholarship Applications</a:t>
            </a:r>
            <a:r>
              <a:rPr lang="en-CA" sz="3200"/>
              <a:t> –</a:t>
            </a:r>
            <a:r>
              <a:rPr lang="en-CA" sz="2800"/>
              <a:t>COMING SOON!</a:t>
            </a:r>
            <a:r>
              <a:rPr lang="en-CA" sz="3200"/>
              <a:t> </a:t>
            </a:r>
            <a:r>
              <a:rPr lang="en-CA" sz="2400"/>
              <a:t>*watch the Scholarship Channel</a:t>
            </a:r>
          </a:p>
        </p:txBody>
      </p:sp>
    </p:spTree>
    <p:extLst>
      <p:ext uri="{BB962C8B-B14F-4D97-AF65-F5344CB8AC3E}">
        <p14:creationId xmlns:p14="http://schemas.microsoft.com/office/powerpoint/2010/main" val="184041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7C5000-7020-DD65-B947-5B99CB3F24B3}"/>
              </a:ext>
            </a:extLst>
          </p:cNvPr>
          <p:cNvSpPr>
            <a:spLocks noGrp="1"/>
          </p:cNvSpPr>
          <p:nvPr>
            <p:ph type="title"/>
          </p:nvPr>
        </p:nvSpPr>
        <p:spPr>
          <a:xfrm>
            <a:off x="492370" y="516836"/>
            <a:ext cx="3084844" cy="1961086"/>
          </a:xfrm>
        </p:spPr>
        <p:txBody>
          <a:bodyPr>
            <a:normAutofit/>
          </a:bodyPr>
          <a:lstStyle/>
          <a:p>
            <a:r>
              <a:rPr lang="en-US" sz="4000">
                <a:solidFill>
                  <a:srgbClr val="FFFFFF"/>
                </a:solidFill>
              </a:rPr>
              <a:t>District Scholarships</a:t>
            </a:r>
          </a:p>
        </p:txBody>
      </p:sp>
      <p:cxnSp>
        <p:nvCxnSpPr>
          <p:cNvPr id="23" name="Straight Connector 22">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A0244B-600F-DCA0-0AC7-97122D889075}"/>
              </a:ext>
            </a:extLst>
          </p:cNvPr>
          <p:cNvSpPr>
            <a:spLocks noGrp="1"/>
          </p:cNvSpPr>
          <p:nvPr>
            <p:ph idx="1"/>
          </p:nvPr>
        </p:nvSpPr>
        <p:spPr>
          <a:xfrm>
            <a:off x="571752" y="2799654"/>
            <a:ext cx="3005462" cy="3189665"/>
          </a:xfrm>
        </p:spPr>
        <p:txBody>
          <a:bodyPr vert="horz" lIns="0" tIns="45720" rIns="0" bIns="45720" rtlCol="0">
            <a:normAutofit/>
          </a:bodyPr>
          <a:lstStyle/>
          <a:p>
            <a:pPr>
              <a:buChar char="-"/>
            </a:pPr>
            <a:r>
              <a:rPr lang="en-US" sz="1800">
                <a:solidFill>
                  <a:srgbClr val="FFFFFF"/>
                </a:solidFill>
              </a:rPr>
              <a:t>$1250 dollars each</a:t>
            </a:r>
          </a:p>
          <a:p>
            <a:pPr>
              <a:buChar char="-"/>
            </a:pPr>
            <a:r>
              <a:rPr lang="en-US" sz="1800">
                <a:solidFill>
                  <a:srgbClr val="FFFFFF"/>
                </a:solidFill>
              </a:rPr>
              <a:t>Decided by School Staff and Awarded at Grad</a:t>
            </a:r>
          </a:p>
          <a:p>
            <a:pPr>
              <a:buChar char="-"/>
            </a:pPr>
            <a:r>
              <a:rPr lang="en-US" sz="1800">
                <a:solidFill>
                  <a:srgbClr val="FFFFFF"/>
                </a:solidFill>
              </a:rPr>
              <a:t>Awarded to students who show Excellence in a particular Area</a:t>
            </a:r>
          </a:p>
          <a:p>
            <a:pPr>
              <a:buChar char="-"/>
            </a:pPr>
            <a:r>
              <a:rPr lang="en-US" sz="1800">
                <a:solidFill>
                  <a:srgbClr val="FFFFFF"/>
                </a:solidFill>
              </a:rPr>
              <a:t>Students can apply to more than one category</a:t>
            </a:r>
          </a:p>
          <a:p>
            <a:pPr>
              <a:buChar char="-"/>
            </a:pPr>
            <a:endParaRPr lang="en-US" sz="1800">
              <a:solidFill>
                <a:srgbClr val="FFFFFF"/>
              </a:solidFill>
            </a:endParaRPr>
          </a:p>
        </p:txBody>
      </p:sp>
      <p:graphicFrame>
        <p:nvGraphicFramePr>
          <p:cNvPr id="7" name="Table 6">
            <a:extLst>
              <a:ext uri="{FF2B5EF4-FFF2-40B4-BE49-F238E27FC236}">
                <a16:creationId xmlns:a16="http://schemas.microsoft.com/office/drawing/2014/main" id="{1EE48D0E-F1D5-724D-4149-26BC623B5CB3}"/>
              </a:ext>
            </a:extLst>
          </p:cNvPr>
          <p:cNvGraphicFramePr>
            <a:graphicFrameLocks noGrp="1"/>
          </p:cNvGraphicFramePr>
          <p:nvPr/>
        </p:nvGraphicFramePr>
        <p:xfrm>
          <a:off x="4742017" y="922144"/>
          <a:ext cx="6798082" cy="5283988"/>
        </p:xfrm>
        <a:graphic>
          <a:graphicData uri="http://schemas.openxmlformats.org/drawingml/2006/table">
            <a:tbl>
              <a:tblPr firstRow="1" bandRow="1">
                <a:tableStyleId>{9D7B26C5-4107-4FEC-AEDC-1716B250A1EF}</a:tableStyleId>
              </a:tblPr>
              <a:tblGrid>
                <a:gridCol w="3494888">
                  <a:extLst>
                    <a:ext uri="{9D8B030D-6E8A-4147-A177-3AD203B41FA5}">
                      <a16:colId xmlns:a16="http://schemas.microsoft.com/office/drawing/2014/main" val="2841483631"/>
                    </a:ext>
                  </a:extLst>
                </a:gridCol>
                <a:gridCol w="3303194">
                  <a:extLst>
                    <a:ext uri="{9D8B030D-6E8A-4147-A177-3AD203B41FA5}">
                      <a16:colId xmlns:a16="http://schemas.microsoft.com/office/drawing/2014/main" val="1382164805"/>
                    </a:ext>
                  </a:extLst>
                </a:gridCol>
              </a:tblGrid>
              <a:tr h="494168">
                <a:tc>
                  <a:txBody>
                    <a:bodyPr/>
                    <a:lstStyle/>
                    <a:p>
                      <a:pPr algn="l" fontAlgn="auto">
                        <a:lnSpc>
                          <a:spcPts val="1575"/>
                        </a:lnSpc>
                        <a:buNone/>
                      </a:pPr>
                      <a:r>
                        <a:rPr lang="en-US" sz="1400">
                          <a:effectLst/>
                        </a:rPr>
                        <a:t>Area of interest</a:t>
                      </a:r>
                    </a:p>
                  </a:txBody>
                  <a:tcPr marL="121070" marR="121070" marT="151338" marB="151338" anchor="ctr"/>
                </a:tc>
                <a:tc>
                  <a:txBody>
                    <a:bodyPr/>
                    <a:lstStyle/>
                    <a:p>
                      <a:pPr algn="l" fontAlgn="auto">
                        <a:lnSpc>
                          <a:spcPts val="1575"/>
                        </a:lnSpc>
                        <a:buNone/>
                      </a:pPr>
                      <a:r>
                        <a:rPr lang="en-US" sz="1400" b="1">
                          <a:effectLst/>
                        </a:rPr>
                        <a:t>Examples</a:t>
                      </a:r>
                      <a:endParaRPr lang="en-US" sz="1400">
                        <a:effectLst/>
                      </a:endParaRPr>
                    </a:p>
                  </a:txBody>
                  <a:tcPr marL="121070" marR="121070" marT="151338" marB="151338" anchor="ctr"/>
                </a:tc>
                <a:extLst>
                  <a:ext uri="{0D108BD9-81ED-4DB2-BD59-A6C34878D82A}">
                    <a16:rowId xmlns:a16="http://schemas.microsoft.com/office/drawing/2014/main" val="3828808944"/>
                  </a:ext>
                </a:extLst>
              </a:tr>
              <a:tr h="668711">
                <a:tc>
                  <a:txBody>
                    <a:bodyPr/>
                    <a:lstStyle/>
                    <a:p>
                      <a:pPr algn="l" fontAlgn="ctr">
                        <a:lnSpc>
                          <a:spcPts val="1575"/>
                        </a:lnSpc>
                        <a:buNone/>
                      </a:pPr>
                      <a:r>
                        <a:rPr lang="en-US" sz="1400">
                          <a:effectLst/>
                        </a:rPr>
                        <a:t>Applied Design, Skills, and Technologies</a:t>
                      </a:r>
                    </a:p>
                  </a:txBody>
                  <a:tcPr marL="121070" marR="121070" marT="151338" marB="151338" anchor="ctr"/>
                </a:tc>
                <a:tc>
                  <a:txBody>
                    <a:bodyPr/>
                    <a:lstStyle/>
                    <a:p>
                      <a:pPr fontAlgn="ctr">
                        <a:lnSpc>
                          <a:spcPts val="1575"/>
                        </a:lnSpc>
                        <a:buNone/>
                      </a:pPr>
                      <a:r>
                        <a:rPr lang="en-US" sz="1400">
                          <a:effectLst/>
                        </a:rPr>
                        <a:t>Business, Home Economics, Media Arts, Technology, Tourism</a:t>
                      </a:r>
                    </a:p>
                  </a:txBody>
                  <a:tcPr marL="121070" marR="121070" marT="151338" marB="151338" anchor="ctr"/>
                </a:tc>
                <a:extLst>
                  <a:ext uri="{0D108BD9-81ED-4DB2-BD59-A6C34878D82A}">
                    <a16:rowId xmlns:a16="http://schemas.microsoft.com/office/drawing/2014/main" val="3437063072"/>
                  </a:ext>
                </a:extLst>
              </a:tr>
              <a:tr h="668711">
                <a:tc>
                  <a:txBody>
                    <a:bodyPr/>
                    <a:lstStyle/>
                    <a:p>
                      <a:pPr algn="l" fontAlgn="ctr">
                        <a:lnSpc>
                          <a:spcPts val="1575"/>
                        </a:lnSpc>
                        <a:buNone/>
                      </a:pPr>
                      <a:r>
                        <a:rPr lang="en-US" sz="1400">
                          <a:effectLst/>
                        </a:rPr>
                        <a:t>Community Service (Volunteer Activity)</a:t>
                      </a:r>
                    </a:p>
                  </a:txBody>
                  <a:tcPr marL="121070" marR="121070" marT="151338" marB="151338" anchor="ctr"/>
                </a:tc>
                <a:tc>
                  <a:txBody>
                    <a:bodyPr/>
                    <a:lstStyle/>
                    <a:p>
                      <a:pPr fontAlgn="ctr">
                        <a:lnSpc>
                          <a:spcPts val="1575"/>
                        </a:lnSpc>
                        <a:buNone/>
                      </a:pPr>
                      <a:r>
                        <a:rPr lang="en-US" sz="1400">
                          <a:effectLst/>
                        </a:rPr>
                        <a:t>Includes awareness of local, global, and cultural issues</a:t>
                      </a:r>
                    </a:p>
                  </a:txBody>
                  <a:tcPr marL="121070" marR="121070" marT="151338" marB="151338" anchor="ctr"/>
                </a:tc>
                <a:extLst>
                  <a:ext uri="{0D108BD9-81ED-4DB2-BD59-A6C34878D82A}">
                    <a16:rowId xmlns:a16="http://schemas.microsoft.com/office/drawing/2014/main" val="4158346601"/>
                  </a:ext>
                </a:extLst>
              </a:tr>
              <a:tr h="507284">
                <a:tc>
                  <a:txBody>
                    <a:bodyPr/>
                    <a:lstStyle/>
                    <a:p>
                      <a:pPr algn="l" fontAlgn="ctr">
                        <a:lnSpc>
                          <a:spcPts val="1575"/>
                        </a:lnSpc>
                        <a:buNone/>
                      </a:pPr>
                      <a:r>
                        <a:rPr lang="en-US" sz="1400">
                          <a:effectLst/>
                        </a:rPr>
                        <a:t>Fine Arts</a:t>
                      </a:r>
                    </a:p>
                  </a:txBody>
                  <a:tcPr marL="121070" marR="121070" marT="151338" marB="151338" anchor="ctr"/>
                </a:tc>
                <a:tc>
                  <a:txBody>
                    <a:bodyPr/>
                    <a:lstStyle/>
                    <a:p>
                      <a:pPr fontAlgn="ctr">
                        <a:lnSpc>
                          <a:spcPts val="1575"/>
                        </a:lnSpc>
                        <a:buNone/>
                      </a:pPr>
                      <a:r>
                        <a:rPr lang="en-US" sz="1400">
                          <a:effectLst/>
                        </a:rPr>
                        <a:t>Dance, Drama, Music, Visual Arts</a:t>
                      </a:r>
                    </a:p>
                  </a:txBody>
                  <a:tcPr marL="121070" marR="121070" marT="151338" marB="151338" anchor="ctr"/>
                </a:tc>
                <a:extLst>
                  <a:ext uri="{0D108BD9-81ED-4DB2-BD59-A6C34878D82A}">
                    <a16:rowId xmlns:a16="http://schemas.microsoft.com/office/drawing/2014/main" val="2302303748"/>
                  </a:ext>
                </a:extLst>
              </a:tr>
              <a:tr h="668711">
                <a:tc>
                  <a:txBody>
                    <a:bodyPr/>
                    <a:lstStyle/>
                    <a:p>
                      <a:pPr algn="l" fontAlgn="ctr">
                        <a:lnSpc>
                          <a:spcPts val="1575"/>
                        </a:lnSpc>
                        <a:buNone/>
                      </a:pPr>
                      <a:r>
                        <a:rPr lang="en-US" sz="1400">
                          <a:effectLst/>
                        </a:rPr>
                        <a:t>Indigenous Languages and Culture</a:t>
                      </a:r>
                    </a:p>
                  </a:txBody>
                  <a:tcPr marL="121070" marR="121070" marT="151338" marB="151338" anchor="ctr"/>
                </a:tc>
                <a:tc>
                  <a:txBody>
                    <a:bodyPr/>
                    <a:lstStyle/>
                    <a:p>
                      <a:pPr fontAlgn="ctr">
                        <a:lnSpc>
                          <a:spcPts val="1575"/>
                        </a:lnSpc>
                        <a:buNone/>
                      </a:pPr>
                      <a:r>
                        <a:rPr lang="en-US" sz="1400">
                          <a:effectLst/>
                        </a:rPr>
                        <a:t>Demonstrated at school or in the community</a:t>
                      </a:r>
                    </a:p>
                  </a:txBody>
                  <a:tcPr marL="121070" marR="121070" marT="151338" marB="151338" anchor="ctr"/>
                </a:tc>
                <a:extLst>
                  <a:ext uri="{0D108BD9-81ED-4DB2-BD59-A6C34878D82A}">
                    <a16:rowId xmlns:a16="http://schemas.microsoft.com/office/drawing/2014/main" val="3513799782"/>
                  </a:ext>
                </a:extLst>
              </a:tr>
              <a:tr h="830137">
                <a:tc>
                  <a:txBody>
                    <a:bodyPr/>
                    <a:lstStyle/>
                    <a:p>
                      <a:pPr algn="l" fontAlgn="ctr">
                        <a:lnSpc>
                          <a:spcPts val="1575"/>
                        </a:lnSpc>
                        <a:buNone/>
                      </a:pPr>
                      <a:r>
                        <a:rPr lang="en-US" sz="1400">
                          <a:effectLst/>
                        </a:rPr>
                        <a:t>Languages</a:t>
                      </a:r>
                    </a:p>
                  </a:txBody>
                  <a:tcPr marL="121070" marR="121070" marT="151338" marB="151338" anchor="ctr"/>
                </a:tc>
                <a:tc>
                  <a:txBody>
                    <a:bodyPr/>
                    <a:lstStyle/>
                    <a:p>
                      <a:pPr fontAlgn="ctr">
                        <a:lnSpc>
                          <a:spcPts val="1575"/>
                        </a:lnSpc>
                        <a:buNone/>
                      </a:pPr>
                      <a:r>
                        <a:rPr lang="en-US" sz="1400">
                          <a:effectLst/>
                        </a:rPr>
                        <a:t>External Assessments or Languages Curriculum, including AP and IB courses </a:t>
                      </a:r>
                    </a:p>
                  </a:txBody>
                  <a:tcPr marL="121070" marR="121070" marT="151338" marB="151338" anchor="ctr"/>
                </a:tc>
                <a:extLst>
                  <a:ext uri="{0D108BD9-81ED-4DB2-BD59-A6C34878D82A}">
                    <a16:rowId xmlns:a16="http://schemas.microsoft.com/office/drawing/2014/main" val="2309871896"/>
                  </a:ext>
                </a:extLst>
              </a:tr>
              <a:tr h="507284">
                <a:tc>
                  <a:txBody>
                    <a:bodyPr/>
                    <a:lstStyle/>
                    <a:p>
                      <a:pPr algn="l" fontAlgn="ctr">
                        <a:lnSpc>
                          <a:spcPts val="1575"/>
                        </a:lnSpc>
                        <a:buNone/>
                      </a:pPr>
                      <a:r>
                        <a:rPr lang="en-US" sz="1400">
                          <a:effectLst/>
                        </a:rPr>
                        <a:t>Physical Activity (and Health)</a:t>
                      </a:r>
                    </a:p>
                  </a:txBody>
                  <a:tcPr marL="121070" marR="121070" marT="151338" marB="151338" anchor="ctr"/>
                </a:tc>
                <a:tc>
                  <a:txBody>
                    <a:bodyPr/>
                    <a:lstStyle/>
                    <a:p>
                      <a:pPr fontAlgn="ctr">
                        <a:lnSpc>
                          <a:spcPts val="1575"/>
                        </a:lnSpc>
                        <a:buNone/>
                      </a:pPr>
                      <a:r>
                        <a:rPr lang="en-US" sz="1400">
                          <a:effectLst/>
                        </a:rPr>
                        <a:t>Athletics, Dance, Gymnastics</a:t>
                      </a:r>
                    </a:p>
                  </a:txBody>
                  <a:tcPr marL="121070" marR="121070" marT="151338" marB="151338" anchor="ctr"/>
                </a:tc>
                <a:extLst>
                  <a:ext uri="{0D108BD9-81ED-4DB2-BD59-A6C34878D82A}">
                    <a16:rowId xmlns:a16="http://schemas.microsoft.com/office/drawing/2014/main" val="940185306"/>
                  </a:ext>
                </a:extLst>
              </a:tr>
              <a:tr h="668711">
                <a:tc>
                  <a:txBody>
                    <a:bodyPr/>
                    <a:lstStyle/>
                    <a:p>
                      <a:pPr algn="l" fontAlgn="ctr">
                        <a:lnSpc>
                          <a:spcPts val="1575"/>
                        </a:lnSpc>
                        <a:buNone/>
                      </a:pPr>
                      <a:r>
                        <a:rPr lang="en-US" sz="1400">
                          <a:effectLst/>
                        </a:rPr>
                        <a:t>Technical and Trades Training</a:t>
                      </a:r>
                    </a:p>
                  </a:txBody>
                  <a:tcPr marL="121070" marR="121070" marT="151338" marB="151338" anchor="ctr"/>
                </a:tc>
                <a:tc>
                  <a:txBody>
                    <a:bodyPr/>
                    <a:lstStyle/>
                    <a:p>
                      <a:pPr fontAlgn="ctr">
                        <a:lnSpc>
                          <a:spcPts val="1575"/>
                        </a:lnSpc>
                        <a:buNone/>
                      </a:pPr>
                      <a:r>
                        <a:rPr lang="en-US" sz="1400">
                          <a:effectLst/>
                        </a:rPr>
                        <a:t>Coding, Culinary Arts, Mechanics, Robotics, Woodwork</a:t>
                      </a:r>
                    </a:p>
                  </a:txBody>
                  <a:tcPr marL="121070" marR="121070" marT="151338" marB="151338" anchor="ctr"/>
                </a:tc>
                <a:extLst>
                  <a:ext uri="{0D108BD9-81ED-4DB2-BD59-A6C34878D82A}">
                    <a16:rowId xmlns:a16="http://schemas.microsoft.com/office/drawing/2014/main" val="554919887"/>
                  </a:ext>
                </a:extLst>
              </a:tr>
            </a:tbl>
          </a:graphicData>
        </a:graphic>
      </p:graphicFrame>
    </p:spTree>
    <p:extLst>
      <p:ext uri="{BB962C8B-B14F-4D97-AF65-F5344CB8AC3E}">
        <p14:creationId xmlns:p14="http://schemas.microsoft.com/office/powerpoint/2010/main" val="1514417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83CE-01D6-F44C-FE62-B2DF84215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85972-19C0-7EFB-48B9-D0DD4BEA8ABF}"/>
              </a:ext>
            </a:extLst>
          </p:cNvPr>
          <p:cNvSpPr>
            <a:spLocks noGrp="1"/>
          </p:cNvSpPr>
          <p:nvPr>
            <p:ph type="title"/>
          </p:nvPr>
        </p:nvSpPr>
        <p:spPr>
          <a:xfrm>
            <a:off x="1497679" y="685800"/>
            <a:ext cx="10005345" cy="1044073"/>
          </a:xfrm>
        </p:spPr>
        <p:txBody>
          <a:bodyPr>
            <a:normAutofit/>
          </a:bodyPr>
          <a:lstStyle/>
          <a:p>
            <a:r>
              <a:rPr lang="en-US" sz="3600"/>
              <a:t>If you plan to apply for Student Aid BC:</a:t>
            </a:r>
          </a:p>
        </p:txBody>
      </p:sp>
      <p:sp>
        <p:nvSpPr>
          <p:cNvPr id="3" name="Content Placeholder 2">
            <a:extLst>
              <a:ext uri="{FF2B5EF4-FFF2-40B4-BE49-F238E27FC236}">
                <a16:creationId xmlns:a16="http://schemas.microsoft.com/office/drawing/2014/main" id="{C2747B32-4A7B-1C35-81F6-C96ABF74358D}"/>
              </a:ext>
            </a:extLst>
          </p:cNvPr>
          <p:cNvSpPr>
            <a:spLocks noGrp="1"/>
          </p:cNvSpPr>
          <p:nvPr>
            <p:ph idx="1"/>
          </p:nvPr>
        </p:nvSpPr>
        <p:spPr>
          <a:xfrm>
            <a:off x="1497678" y="1985210"/>
            <a:ext cx="10005345" cy="4207042"/>
          </a:xfrm>
        </p:spPr>
        <p:txBody>
          <a:bodyPr vert="horz" lIns="0" tIns="45720" rIns="0" bIns="45720" rtlCol="0" anchor="t">
            <a:normAutofit lnSpcReduction="10000"/>
          </a:bodyPr>
          <a:lstStyle/>
          <a:p>
            <a:endParaRPr lang="en-US"/>
          </a:p>
          <a:p>
            <a:pPr marL="383540" lvl="1">
              <a:buClr>
                <a:srgbClr val="1287C3"/>
              </a:buClr>
              <a:buFont typeface="Courier New"/>
              <a:buChar char="o"/>
            </a:pPr>
            <a:r>
              <a:rPr lang="en-US"/>
              <a:t>Get a BC services card (or your Drivers license) + Make sure you have a SIN number: </a:t>
            </a:r>
            <a:r>
              <a:rPr lang="en-US">
                <a:ea typeface="+mn-lt"/>
                <a:cs typeface="+mn-lt"/>
                <a:hlinkClick r:id="rId3"/>
              </a:rPr>
              <a:t>https://sin-nas.canada.ca/en/Sin/</a:t>
            </a:r>
          </a:p>
          <a:p>
            <a:pPr marL="383540" lvl="1">
              <a:buClr>
                <a:srgbClr val="1287C3"/>
              </a:buClr>
              <a:buFont typeface="Courier New"/>
              <a:buChar char="o"/>
            </a:pPr>
            <a:r>
              <a:rPr lang="en-US"/>
              <a:t>Get the BC services App and Make your account (helps you apply for certain Grants too!)</a:t>
            </a:r>
          </a:p>
          <a:p>
            <a:pPr marL="383540" lvl="1">
              <a:buClr>
                <a:srgbClr val="1287C3"/>
              </a:buClr>
              <a:buFont typeface="Courier New"/>
              <a:buChar char="o"/>
            </a:pPr>
            <a:r>
              <a:rPr lang="en-US">
                <a:ea typeface="+mn-lt"/>
                <a:cs typeface="+mn-lt"/>
                <a:hlinkClick r:id="rId4"/>
              </a:rPr>
              <a:t>https://studentaidbc.ca/apply/how-to-apply</a:t>
            </a:r>
            <a:endParaRPr lang="en-US">
              <a:ea typeface="+mn-lt"/>
              <a:cs typeface="+mn-lt"/>
            </a:endParaRPr>
          </a:p>
          <a:p>
            <a:pPr marL="383540" lvl="1">
              <a:buClr>
                <a:srgbClr val="1287C3"/>
              </a:buClr>
              <a:buFont typeface="Courier New"/>
              <a:buChar char="o"/>
            </a:pPr>
            <a:r>
              <a:rPr lang="en-US"/>
              <a:t>Make sure your</a:t>
            </a:r>
            <a:r>
              <a:rPr lang="en-US" b="1"/>
              <a:t> family has done their income taxes from the previous year</a:t>
            </a:r>
            <a:r>
              <a:rPr lang="en-US"/>
              <a:t>, this information is </a:t>
            </a:r>
            <a:r>
              <a:rPr lang="en-US" b="1"/>
              <a:t>used to assess financial need</a:t>
            </a:r>
          </a:p>
          <a:p>
            <a:pPr marL="383540" lvl="1">
              <a:buClr>
                <a:srgbClr val="1287C3"/>
              </a:buClr>
              <a:buFont typeface="Courier New"/>
              <a:buChar char="o"/>
            </a:pPr>
            <a:r>
              <a:rPr lang="en-US"/>
              <a:t>You are considered a dependent (application based on your parents' income) until 48 months after graduating high school or after having been in the full-time work force for 24 consecutive months (information from the 2021/2022 guide)</a:t>
            </a:r>
          </a:p>
          <a:p>
            <a:pPr marL="383540" lvl="1">
              <a:buClr>
                <a:srgbClr val="1287C3"/>
              </a:buClr>
              <a:buFont typeface="Courier New"/>
              <a:buChar char="o"/>
            </a:pPr>
            <a:r>
              <a:rPr lang="en-US" b="1">
                <a:ea typeface="+mn-lt"/>
                <a:cs typeface="+mn-lt"/>
              </a:rPr>
              <a:t>Helpful </a:t>
            </a:r>
            <a:r>
              <a:rPr lang="en-US" b="1" err="1">
                <a:ea typeface="+mn-lt"/>
                <a:cs typeface="+mn-lt"/>
              </a:rPr>
              <a:t>Eduplanner</a:t>
            </a:r>
            <a:r>
              <a:rPr lang="en-US" b="1">
                <a:ea typeface="+mn-lt"/>
                <a:cs typeface="+mn-lt"/>
              </a:rPr>
              <a:t> Financial Resources: </a:t>
            </a:r>
            <a:endParaRPr lang="en-US">
              <a:ea typeface="+mn-lt"/>
              <a:cs typeface="+mn-lt"/>
            </a:endParaRPr>
          </a:p>
          <a:p>
            <a:pPr marL="200660" lvl="1" indent="0">
              <a:buNone/>
            </a:pPr>
            <a:r>
              <a:rPr lang="en-US">
                <a:ea typeface="+mn-lt"/>
                <a:cs typeface="+mn-lt"/>
                <a:hlinkClick r:id="rId5"/>
              </a:rPr>
              <a:t>Financial resources | </a:t>
            </a:r>
            <a:r>
              <a:rPr lang="en-US" err="1">
                <a:ea typeface="+mn-lt"/>
                <a:cs typeface="+mn-lt"/>
                <a:hlinkClick r:id="rId5"/>
              </a:rPr>
              <a:t>EducationPlannerBC</a:t>
            </a:r>
            <a:endParaRPr lang="en-US" err="1"/>
          </a:p>
          <a:p>
            <a:pPr lvl="1">
              <a:buClr>
                <a:srgbClr val="1287C3"/>
              </a:buClr>
              <a:buFont typeface="Courier New"/>
              <a:buChar char="o"/>
            </a:pPr>
            <a:endParaRPr lang="en-US">
              <a:ea typeface="+mn-lt"/>
              <a:cs typeface="+mn-lt"/>
            </a:endParaRPr>
          </a:p>
          <a:p>
            <a:pPr lvl="1">
              <a:buClr>
                <a:srgbClr val="1287C3"/>
              </a:buClr>
              <a:buFont typeface="Courier New"/>
              <a:buChar char="o"/>
            </a:pPr>
            <a:endParaRPr lang="en-US"/>
          </a:p>
        </p:txBody>
      </p:sp>
    </p:spTree>
    <p:extLst>
      <p:ext uri="{BB962C8B-B14F-4D97-AF65-F5344CB8AC3E}">
        <p14:creationId xmlns:p14="http://schemas.microsoft.com/office/powerpoint/2010/main" val="2683481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BA790B-7562-6939-2281-B0A623748637}"/>
              </a:ext>
            </a:extLst>
          </p:cNvPr>
          <p:cNvSpPr>
            <a:spLocks noGrp="1"/>
          </p:cNvSpPr>
          <p:nvPr>
            <p:ph type="title"/>
          </p:nvPr>
        </p:nvSpPr>
        <p:spPr>
          <a:xfrm>
            <a:off x="5172074" y="286603"/>
            <a:ext cx="5983605" cy="1450757"/>
          </a:xfrm>
        </p:spPr>
        <p:txBody>
          <a:bodyPr>
            <a:normAutofit/>
          </a:bodyPr>
          <a:lstStyle/>
          <a:p>
            <a:r>
              <a:rPr lang="en-GB"/>
              <a:t>Grad – Mr. MacInnes</a:t>
            </a:r>
          </a:p>
        </p:txBody>
      </p:sp>
      <p:pic>
        <p:nvPicPr>
          <p:cNvPr id="5" name="Picture 4" descr="Graduates at a university graduation ceremony">
            <a:extLst>
              <a:ext uri="{FF2B5EF4-FFF2-40B4-BE49-F238E27FC236}">
                <a16:creationId xmlns:a16="http://schemas.microsoft.com/office/drawing/2014/main" id="{ECA4C5BD-98F3-992D-B802-0E34E3845DA7}"/>
              </a:ext>
            </a:extLst>
          </p:cNvPr>
          <p:cNvPicPr>
            <a:picLocks noChangeAspect="1"/>
          </p:cNvPicPr>
          <p:nvPr/>
        </p:nvPicPr>
        <p:blipFill rotWithShape="1">
          <a:blip r:embed="rId3"/>
          <a:srcRect l="27711" r="27711"/>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E223F66-C139-72D5-9D39-D12E31F7B7ED}"/>
              </a:ext>
            </a:extLst>
          </p:cNvPr>
          <p:cNvSpPr>
            <a:spLocks noGrp="1"/>
          </p:cNvSpPr>
          <p:nvPr>
            <p:ph idx="1"/>
          </p:nvPr>
        </p:nvSpPr>
        <p:spPr>
          <a:xfrm>
            <a:off x="5157697" y="2065070"/>
            <a:ext cx="6414926" cy="4249720"/>
          </a:xfrm>
        </p:spPr>
        <p:txBody>
          <a:bodyPr vert="horz" lIns="0" tIns="45720" rIns="0" bIns="45720" rtlCol="0" anchor="t">
            <a:noAutofit/>
          </a:bodyPr>
          <a:lstStyle/>
          <a:p>
            <a:r>
              <a:rPr lang="en-GB" sz="3200"/>
              <a:t>Grad Citations + Valedictorian</a:t>
            </a:r>
          </a:p>
          <a:p>
            <a:r>
              <a:rPr lang="en-GB" sz="3200"/>
              <a:t>Grad Ceremony + Tickets</a:t>
            </a:r>
          </a:p>
          <a:p>
            <a:r>
              <a:rPr lang="en-GB" sz="3200"/>
              <a:t>Grad Rehearsal + Gowns</a:t>
            </a:r>
          </a:p>
          <a:p>
            <a:r>
              <a:rPr lang="en-GB" sz="3200"/>
              <a:t>Grad Photos + Yearbook</a:t>
            </a:r>
          </a:p>
          <a:p>
            <a:r>
              <a:rPr lang="en-GB" sz="3200"/>
              <a:t>Dinner &amp; Dance </a:t>
            </a:r>
          </a:p>
          <a:p>
            <a:pPr marL="0" indent="0">
              <a:buNone/>
            </a:pPr>
            <a:r>
              <a:rPr lang="en-GB" sz="3200"/>
              <a:t>Grad Committee  </a:t>
            </a:r>
          </a:p>
          <a:p>
            <a:endParaRPr lang="en-GB" sz="3200"/>
          </a:p>
        </p:txBody>
      </p:sp>
    </p:spTree>
    <p:extLst>
      <p:ext uri="{BB962C8B-B14F-4D97-AF65-F5344CB8AC3E}">
        <p14:creationId xmlns:p14="http://schemas.microsoft.com/office/powerpoint/2010/main" val="2246475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201714-217F-96EB-57CD-327A673C383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duate holding cap in hand in sunset">
            <a:extLst>
              <a:ext uri="{FF2B5EF4-FFF2-40B4-BE49-F238E27FC236}">
                <a16:creationId xmlns:a16="http://schemas.microsoft.com/office/drawing/2014/main" id="{B43C5E2E-06B4-EAE4-67C9-C66C3A189A53}"/>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9208" r="1457" b="-1"/>
          <a:stretch>
            <a:fillRect/>
          </a:stretch>
        </p:blipFill>
        <p:spPr>
          <a:xfrm>
            <a:off x="-1" y="-2"/>
            <a:ext cx="12191999" cy="6858000"/>
          </a:xfrm>
          <a:prstGeom prst="rect">
            <a:avLst/>
          </a:prstGeom>
        </p:spPr>
      </p:pic>
      <p:sp>
        <p:nvSpPr>
          <p:cNvPr id="2" name="Title 1">
            <a:extLst>
              <a:ext uri="{FF2B5EF4-FFF2-40B4-BE49-F238E27FC236}">
                <a16:creationId xmlns:a16="http://schemas.microsoft.com/office/drawing/2014/main" id="{FF6BFAA1-E20B-3ABC-1CE9-A773D5C06E35}"/>
              </a:ext>
            </a:extLst>
          </p:cNvPr>
          <p:cNvSpPr>
            <a:spLocks noGrp="1"/>
          </p:cNvSpPr>
          <p:nvPr>
            <p:ph type="title"/>
          </p:nvPr>
        </p:nvSpPr>
        <p:spPr>
          <a:xfrm>
            <a:off x="5445728" y="480032"/>
            <a:ext cx="5668385" cy="1761176"/>
          </a:xfrm>
        </p:spPr>
        <p:txBody>
          <a:bodyPr>
            <a:normAutofit/>
          </a:bodyPr>
          <a:lstStyle/>
          <a:p>
            <a:r>
              <a:rPr lang="en-GB" sz="5400"/>
              <a:t>Grad Citations</a:t>
            </a:r>
            <a:r>
              <a:rPr lang="en-GB"/>
              <a:t> </a:t>
            </a:r>
            <a:br>
              <a:rPr lang="en-GB"/>
            </a:br>
            <a:r>
              <a:rPr lang="en-GB" sz="2400" b="1"/>
              <a:t>Submit on Teams:  April 8th-24th</a:t>
            </a:r>
            <a:endParaRPr lang="en-GB" sz="2400"/>
          </a:p>
        </p:txBody>
      </p:sp>
      <p:sp>
        <p:nvSpPr>
          <p:cNvPr id="15" name="Rectangle 14">
            <a:extLst>
              <a:ext uri="{FF2B5EF4-FFF2-40B4-BE49-F238E27FC236}">
                <a16:creationId xmlns:a16="http://schemas.microsoft.com/office/drawing/2014/main" id="{5B3FFBAC-AB0F-448D-A038-E132C4CF5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rson holding graduation cap">
            <a:extLst>
              <a:ext uri="{FF2B5EF4-FFF2-40B4-BE49-F238E27FC236}">
                <a16:creationId xmlns:a16="http://schemas.microsoft.com/office/drawing/2014/main" id="{54C1FF4A-92F4-B9B0-D4DE-902DD663BEF2}"/>
              </a:ext>
            </a:extLst>
          </p:cNvPr>
          <p:cNvPicPr>
            <a:picLocks noChangeAspect="1"/>
          </p:cNvPicPr>
          <p:nvPr/>
        </p:nvPicPr>
        <p:blipFill>
          <a:blip r:embed="rId4">
            <a:extLst>
              <a:ext uri="{28A0092B-C50C-407E-A947-70E740481C1C}">
                <a14:useLocalDpi xmlns:a14="http://schemas.microsoft.com/office/drawing/2010/main" val="0"/>
              </a:ext>
            </a:extLst>
          </a:blip>
          <a:srcRect t="15894" r="-3" b="-3"/>
          <a:stretch>
            <a:fillRect/>
          </a:stretch>
        </p:blipFill>
        <p:spPr>
          <a:xfrm>
            <a:off x="1286934" y="1254281"/>
            <a:ext cx="3364187" cy="4254879"/>
          </a:xfrm>
          <a:prstGeom prst="rect">
            <a:avLst/>
          </a:prstGeom>
        </p:spPr>
      </p:pic>
      <p:cxnSp>
        <p:nvCxnSpPr>
          <p:cNvPr id="17" name="Straight Connector 16">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2992" y="2374385"/>
            <a:ext cx="5577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29B4FF-5B4E-7100-ED76-2CE7D7703DD4}"/>
              </a:ext>
            </a:extLst>
          </p:cNvPr>
          <p:cNvSpPr>
            <a:spLocks noGrp="1"/>
          </p:cNvSpPr>
          <p:nvPr>
            <p:ph idx="1"/>
          </p:nvPr>
        </p:nvSpPr>
        <p:spPr>
          <a:xfrm>
            <a:off x="5445728" y="2521380"/>
            <a:ext cx="5723806" cy="3818765"/>
          </a:xfrm>
        </p:spPr>
        <p:txBody>
          <a:bodyPr vert="horz" lIns="0" tIns="45720" rIns="0" bIns="45720" rtlCol="0" anchor="t">
            <a:normAutofit/>
          </a:bodyPr>
          <a:lstStyle/>
          <a:p>
            <a:endParaRPr lang="en-CA"/>
          </a:p>
          <a:p>
            <a:r>
              <a:rPr lang="en-CA"/>
              <a:t> </a:t>
            </a:r>
            <a:r>
              <a:rPr lang="en-CA" sz="3600"/>
              <a:t>Survey includes Grad Ceremony Confirmation.</a:t>
            </a:r>
            <a:endParaRPr lang="en-GB" sz="3600" b="1">
              <a:latin typeface="Avenir Next LT Pro Light"/>
            </a:endParaRPr>
          </a:p>
          <a:p>
            <a:pPr marL="566420" lvl="2"/>
            <a:endParaRPr lang="en-CA" sz="2000"/>
          </a:p>
        </p:txBody>
      </p:sp>
      <p:sp>
        <p:nvSpPr>
          <p:cNvPr id="19" name="Rectangle 18">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4787535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897391-7E72-8E04-BBF1-F0861E8BC2FD}"/>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1D13CCF-A886-889C-B056-37C35E28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pic>
        <p:nvPicPr>
          <p:cNvPr id="8" name="Picture 7" descr="Graduate holding cap in hand in sunset">
            <a:extLst>
              <a:ext uri="{FF2B5EF4-FFF2-40B4-BE49-F238E27FC236}">
                <a16:creationId xmlns:a16="http://schemas.microsoft.com/office/drawing/2014/main" id="{F0205173-0DF7-32BF-F08B-E33D1D573025}"/>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9208" r="1457" b="-1"/>
          <a:stretch>
            <a:fillRect/>
          </a:stretch>
        </p:blipFill>
        <p:spPr>
          <a:xfrm>
            <a:off x="-1" y="-2"/>
            <a:ext cx="12191999" cy="6858000"/>
          </a:xfrm>
          <a:prstGeom prst="rect">
            <a:avLst/>
          </a:prstGeom>
        </p:spPr>
      </p:pic>
      <p:sp>
        <p:nvSpPr>
          <p:cNvPr id="2" name="Title 1">
            <a:extLst>
              <a:ext uri="{FF2B5EF4-FFF2-40B4-BE49-F238E27FC236}">
                <a16:creationId xmlns:a16="http://schemas.microsoft.com/office/drawing/2014/main" id="{66B759D6-D7A7-591A-C947-CD99535FE8D7}"/>
              </a:ext>
            </a:extLst>
          </p:cNvPr>
          <p:cNvSpPr>
            <a:spLocks noGrp="1"/>
          </p:cNvSpPr>
          <p:nvPr>
            <p:ph type="title"/>
          </p:nvPr>
        </p:nvSpPr>
        <p:spPr>
          <a:xfrm>
            <a:off x="5445728" y="480032"/>
            <a:ext cx="5668385" cy="1761176"/>
          </a:xfrm>
        </p:spPr>
        <p:txBody>
          <a:bodyPr>
            <a:normAutofit/>
          </a:bodyPr>
          <a:lstStyle/>
          <a:p>
            <a:r>
              <a:rPr lang="en-GB" sz="5400"/>
              <a:t>Grad Citations</a:t>
            </a:r>
            <a:r>
              <a:rPr lang="en-GB"/>
              <a:t> </a:t>
            </a:r>
            <a:br>
              <a:rPr lang="en-GB"/>
            </a:br>
            <a:r>
              <a:rPr lang="en-GB" sz="2400" b="1"/>
              <a:t>Submit on Teams:  April 8th-24th</a:t>
            </a:r>
            <a:endParaRPr lang="en-GB" sz="2400"/>
          </a:p>
        </p:txBody>
      </p:sp>
      <p:sp>
        <p:nvSpPr>
          <p:cNvPr id="15" name="Rectangle 14">
            <a:extLst>
              <a:ext uri="{FF2B5EF4-FFF2-40B4-BE49-F238E27FC236}">
                <a16:creationId xmlns:a16="http://schemas.microsoft.com/office/drawing/2014/main" id="{A2C53CAA-C290-D8BB-D4EF-39BC7E6F4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pic>
        <p:nvPicPr>
          <p:cNvPr id="6" name="Picture 5" descr="Person holding graduation cap">
            <a:extLst>
              <a:ext uri="{FF2B5EF4-FFF2-40B4-BE49-F238E27FC236}">
                <a16:creationId xmlns:a16="http://schemas.microsoft.com/office/drawing/2014/main" id="{0671F3C0-3A6E-36E0-AC29-285DC7E2D56B}"/>
              </a:ext>
            </a:extLst>
          </p:cNvPr>
          <p:cNvPicPr>
            <a:picLocks noChangeAspect="1"/>
          </p:cNvPicPr>
          <p:nvPr/>
        </p:nvPicPr>
        <p:blipFill>
          <a:blip r:embed="rId4">
            <a:extLst>
              <a:ext uri="{28A0092B-C50C-407E-A947-70E740481C1C}">
                <a14:useLocalDpi xmlns:a14="http://schemas.microsoft.com/office/drawing/2010/main" val="0"/>
              </a:ext>
            </a:extLst>
          </a:blip>
          <a:srcRect t="15894" r="-3" b="-3"/>
          <a:stretch>
            <a:fillRect/>
          </a:stretch>
        </p:blipFill>
        <p:spPr>
          <a:xfrm>
            <a:off x="1286934" y="1254281"/>
            <a:ext cx="3364187" cy="4254879"/>
          </a:xfrm>
          <a:prstGeom prst="rect">
            <a:avLst/>
          </a:prstGeom>
        </p:spPr>
      </p:pic>
      <p:cxnSp>
        <p:nvCxnSpPr>
          <p:cNvPr id="17" name="Straight Connector 16">
            <a:extLst>
              <a:ext uri="{FF2B5EF4-FFF2-40B4-BE49-F238E27FC236}">
                <a16:creationId xmlns:a16="http://schemas.microsoft.com/office/drawing/2014/main" id="{CBAC015E-377D-0DA7-F214-AE14E0317C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2992" y="2374385"/>
            <a:ext cx="5577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3B72978-15A4-8939-E7FB-AEEF970EA99F}"/>
              </a:ext>
            </a:extLst>
          </p:cNvPr>
          <p:cNvSpPr>
            <a:spLocks noGrp="1"/>
          </p:cNvSpPr>
          <p:nvPr>
            <p:ph idx="1"/>
          </p:nvPr>
        </p:nvSpPr>
        <p:spPr>
          <a:xfrm>
            <a:off x="5445728" y="2521380"/>
            <a:ext cx="5723806" cy="3818765"/>
          </a:xfrm>
        </p:spPr>
        <p:txBody>
          <a:bodyPr vert="horz" lIns="0" tIns="45720" rIns="0" bIns="45720" rtlCol="0" anchor="t">
            <a:normAutofit fontScale="92500" lnSpcReduction="10000"/>
          </a:bodyPr>
          <a:lstStyle/>
          <a:p>
            <a:r>
              <a:rPr lang="en-CA"/>
              <a:t>Each Graduate is responsible for drafting a SHORT message (25 words or less) that will be read as they cross the stage. </a:t>
            </a:r>
            <a:r>
              <a:rPr lang="en-CA" i="1"/>
              <a:t>Must be written in the third person:</a:t>
            </a:r>
            <a:endParaRPr lang="en-US" i="1"/>
          </a:p>
          <a:p>
            <a:r>
              <a:rPr lang="en-CA" i="1"/>
              <a:t>"Bob is excited to be taking a gap year.."</a:t>
            </a:r>
          </a:p>
          <a:p>
            <a:r>
              <a:rPr lang="en-CA"/>
              <a:t>Some examples of what you may want to include are:  </a:t>
            </a:r>
            <a:endParaRPr lang="en-US"/>
          </a:p>
          <a:p>
            <a:pPr lvl="2"/>
            <a:r>
              <a:rPr lang="en-CA" sz="2000"/>
              <a:t>What you will fondly remember</a:t>
            </a:r>
            <a:endParaRPr lang="en-US" sz="2000"/>
          </a:p>
          <a:p>
            <a:pPr marL="566420" lvl="2"/>
            <a:r>
              <a:rPr lang="en-CA" sz="2000"/>
              <a:t>Your future plans</a:t>
            </a:r>
            <a:endParaRPr lang="en-US" sz="2000"/>
          </a:p>
          <a:p>
            <a:pPr marL="566420" lvl="2"/>
            <a:r>
              <a:rPr lang="en-CA" sz="2000"/>
              <a:t>Regards to people you may wish to thank</a:t>
            </a:r>
            <a:endParaRPr lang="en-US" sz="2000"/>
          </a:p>
          <a:p>
            <a:pPr lvl="2"/>
            <a:r>
              <a:rPr lang="en-CA" sz="2000"/>
              <a:t>A reflective statement</a:t>
            </a:r>
          </a:p>
          <a:p>
            <a:pPr marL="383540" lvl="2" indent="0">
              <a:buNone/>
            </a:pPr>
            <a:endParaRPr lang="en-GB" sz="2700" b="1">
              <a:latin typeface="Avenir Next LT Pro Light"/>
            </a:endParaRPr>
          </a:p>
          <a:p>
            <a:pPr marL="566420" lvl="2"/>
            <a:endParaRPr lang="en-CA" sz="2000"/>
          </a:p>
        </p:txBody>
      </p:sp>
      <p:sp>
        <p:nvSpPr>
          <p:cNvPr id="19" name="Rectangle 18">
            <a:extLst>
              <a:ext uri="{FF2B5EF4-FFF2-40B4-BE49-F238E27FC236}">
                <a16:creationId xmlns:a16="http://schemas.microsoft.com/office/drawing/2014/main" id="{AF7F3C92-A5FA-1342-7F0B-C56DF51E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387370024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tree, grass, forest, outdoor&#10;&#10;Description automatically generated">
            <a:extLst>
              <a:ext uri="{FF2B5EF4-FFF2-40B4-BE49-F238E27FC236}">
                <a16:creationId xmlns:a16="http://schemas.microsoft.com/office/drawing/2014/main" id="{E4B62104-D982-91AA-1A97-2A4680BA511E}"/>
              </a:ext>
            </a:extLst>
          </p:cNvPr>
          <p:cNvPicPr>
            <a:picLocks noChangeAspect="1"/>
          </p:cNvPicPr>
          <p:nvPr/>
        </p:nvPicPr>
        <p:blipFill rotWithShape="1">
          <a:blip r:embed="rId3">
            <a:alphaModFix amt="45000"/>
            <a:extLst>
              <a:ext uri="{837473B0-CC2E-450A-ABE3-18F120FF3D39}">
                <a1611:picAttrSrcUrl xmlns:a1611="http://schemas.microsoft.com/office/drawing/2016/11/main" r:id="rId4"/>
              </a:ext>
            </a:extLst>
          </a:blip>
          <a:srcRect t="4440" b="11290"/>
          <a:stretch/>
        </p:blipFill>
        <p:spPr>
          <a:xfrm>
            <a:off x="20" y="10"/>
            <a:ext cx="12188932" cy="6857990"/>
          </a:xfrm>
          <a:prstGeom prst="rect">
            <a:avLst/>
          </a:prstGeom>
        </p:spPr>
      </p:pic>
      <p:sp>
        <p:nvSpPr>
          <p:cNvPr id="83" name="Rectangle 8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en-US"/>
          </a:p>
        </p:txBody>
      </p:sp>
      <p:sp>
        <p:nvSpPr>
          <p:cNvPr id="12" name="Title 11">
            <a:extLst>
              <a:ext uri="{FF2B5EF4-FFF2-40B4-BE49-F238E27FC236}">
                <a16:creationId xmlns:a16="http://schemas.microsoft.com/office/drawing/2014/main" id="{E3EC924E-F646-2937-2F3D-1B900972E0A3}"/>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3200" b="1"/>
              <a:t>Acknowledging that we live, work and learn on the traditional, ancestral, and unceded territories of the xʷməθkʷəy̓əm (Musqueam),  sḵwx̱wú7mesh (Squamish) and səlilwətaɬ (Tsleil-Waututh) Nations.</a:t>
            </a:r>
          </a:p>
        </p:txBody>
      </p:sp>
      <p:sp>
        <p:nvSpPr>
          <p:cNvPr id="85" name="Rectangle 8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1502021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10816-C72B-DBF4-C8CC-20A142AE4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8855CE-E36B-2629-902B-6A7F57CBA355}"/>
              </a:ext>
            </a:extLst>
          </p:cNvPr>
          <p:cNvSpPr>
            <a:spLocks noGrp="1"/>
          </p:cNvSpPr>
          <p:nvPr>
            <p:ph type="title"/>
          </p:nvPr>
        </p:nvSpPr>
        <p:spPr>
          <a:xfrm>
            <a:off x="4654296" y="329184"/>
            <a:ext cx="6894576" cy="1783080"/>
          </a:xfrm>
        </p:spPr>
        <p:txBody>
          <a:bodyPr anchor="b">
            <a:normAutofit/>
          </a:bodyPr>
          <a:lstStyle/>
          <a:p>
            <a:r>
              <a:rPr lang="en-US" sz="5400"/>
              <a:t>Valedictorian</a:t>
            </a:r>
          </a:p>
        </p:txBody>
      </p:sp>
      <p:pic>
        <p:nvPicPr>
          <p:cNvPr id="5" name="Picture 4" descr="Shape, arrow&#10;&#10;Description automatically generated">
            <a:extLst>
              <a:ext uri="{FF2B5EF4-FFF2-40B4-BE49-F238E27FC236}">
                <a16:creationId xmlns:a16="http://schemas.microsoft.com/office/drawing/2014/main" id="{BBFC1A4F-8B48-2916-58C4-D3184B609E0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02" r="20606"/>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Content Placeholder 2">
            <a:extLst>
              <a:ext uri="{FF2B5EF4-FFF2-40B4-BE49-F238E27FC236}">
                <a16:creationId xmlns:a16="http://schemas.microsoft.com/office/drawing/2014/main" id="{A3B4610F-721C-D337-C2E1-5883ED0C022C}"/>
              </a:ext>
            </a:extLst>
          </p:cNvPr>
          <p:cNvSpPr>
            <a:spLocks noGrp="1"/>
          </p:cNvSpPr>
          <p:nvPr>
            <p:ph idx="1"/>
          </p:nvPr>
        </p:nvSpPr>
        <p:spPr>
          <a:xfrm>
            <a:off x="3853544" y="2253343"/>
            <a:ext cx="8011630" cy="4484914"/>
          </a:xfrm>
        </p:spPr>
        <p:txBody>
          <a:bodyPr vert="horz" lIns="91440" tIns="45720" rIns="91440" bIns="45720" rtlCol="0" anchor="t">
            <a:noAutofit/>
          </a:bodyPr>
          <a:lstStyle/>
          <a:p>
            <a:pPr marL="0" indent="0">
              <a:buNone/>
            </a:pPr>
            <a:r>
              <a:rPr lang="en-US"/>
              <a:t>The valedictorian for the Gladstone Secondary class of 2026 should be the student who best represents the graduating class. </a:t>
            </a:r>
          </a:p>
          <a:p>
            <a:pPr marL="0" indent="0">
              <a:buNone/>
            </a:pPr>
            <a:r>
              <a:rPr lang="en-US"/>
              <a:t>The valedictorian writes and gives a speech, at the end of the graduation ceremony, that captures the spirit of the class, acknowledges the achievements and contributions of the students, staff and parents. </a:t>
            </a:r>
          </a:p>
          <a:p>
            <a:pPr marL="0" indent="0">
              <a:buNone/>
            </a:pPr>
            <a:r>
              <a:rPr lang="en-US"/>
              <a:t>The speech should be serious, inspirational, entertaining and look ahead to life beyond high school. </a:t>
            </a:r>
            <a:endParaRPr lang="en-US" sz="3200">
              <a:cs typeface="Calibri"/>
            </a:endParaRPr>
          </a:p>
        </p:txBody>
      </p:sp>
    </p:spTree>
    <p:extLst>
      <p:ext uri="{BB962C8B-B14F-4D97-AF65-F5344CB8AC3E}">
        <p14:creationId xmlns:p14="http://schemas.microsoft.com/office/powerpoint/2010/main" val="1158434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F8C51E-22B7-4A8D-935D-E8F9B1DDB28E}"/>
              </a:ext>
            </a:extLst>
          </p:cNvPr>
          <p:cNvSpPr>
            <a:spLocks noGrp="1"/>
          </p:cNvSpPr>
          <p:nvPr>
            <p:ph type="title"/>
          </p:nvPr>
        </p:nvSpPr>
        <p:spPr>
          <a:xfrm>
            <a:off x="4654296" y="329184"/>
            <a:ext cx="6894576" cy="1783080"/>
          </a:xfrm>
        </p:spPr>
        <p:txBody>
          <a:bodyPr anchor="b">
            <a:normAutofit/>
          </a:bodyPr>
          <a:lstStyle/>
          <a:p>
            <a:r>
              <a:rPr lang="en-US" sz="5400"/>
              <a:t>Valedictorian</a:t>
            </a:r>
          </a:p>
        </p:txBody>
      </p:sp>
      <p:pic>
        <p:nvPicPr>
          <p:cNvPr id="5" name="Picture 4" descr="Shape, arrow&#10;&#10;Description automatically generated">
            <a:extLst>
              <a:ext uri="{FF2B5EF4-FFF2-40B4-BE49-F238E27FC236}">
                <a16:creationId xmlns:a16="http://schemas.microsoft.com/office/drawing/2014/main" id="{EBC39A3F-B9E2-7A27-F5FF-83917D1A124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02" r="20606"/>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9"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D0C261-26EF-D07A-BCEE-894A9A1C925A}"/>
              </a:ext>
            </a:extLst>
          </p:cNvPr>
          <p:cNvSpPr>
            <a:spLocks noGrp="1"/>
          </p:cNvSpPr>
          <p:nvPr>
            <p:ph idx="1"/>
          </p:nvPr>
        </p:nvSpPr>
        <p:spPr>
          <a:xfrm>
            <a:off x="4654296" y="2706624"/>
            <a:ext cx="7210877" cy="3483864"/>
          </a:xfrm>
        </p:spPr>
        <p:txBody>
          <a:bodyPr vert="horz" lIns="91440" tIns="45720" rIns="91440" bIns="45720" rtlCol="0" anchor="t">
            <a:noAutofit/>
          </a:bodyPr>
          <a:lstStyle/>
          <a:p>
            <a:pPr marL="0" indent="0">
              <a:buNone/>
            </a:pPr>
            <a:r>
              <a:rPr lang="en-US" sz="3200" b="1">
                <a:cs typeface="Calibri"/>
              </a:rPr>
              <a:t>Friday, April 17</a:t>
            </a:r>
            <a:r>
              <a:rPr lang="en-US" sz="3200">
                <a:cs typeface="Calibri"/>
              </a:rPr>
              <a:t> – Valedictorian Applications open</a:t>
            </a:r>
          </a:p>
          <a:p>
            <a:pPr marL="0" indent="0">
              <a:buNone/>
            </a:pPr>
            <a:r>
              <a:rPr lang="en-US" sz="3200" b="1">
                <a:cs typeface="Calibri"/>
              </a:rPr>
              <a:t>Wednesday, April 29</a:t>
            </a:r>
            <a:r>
              <a:rPr lang="en-US" sz="3200">
                <a:cs typeface="Calibri"/>
              </a:rPr>
              <a:t> – Valedictorian Applications due.</a:t>
            </a:r>
          </a:p>
          <a:p>
            <a:pPr marL="0" indent="0">
              <a:buNone/>
            </a:pPr>
            <a:r>
              <a:rPr lang="en-US" sz="3200" b="1">
                <a:cs typeface="Calibri"/>
              </a:rPr>
              <a:t>Wednesday, May 6</a:t>
            </a:r>
            <a:r>
              <a:rPr lang="en-US" sz="3200">
                <a:cs typeface="Calibri"/>
              </a:rPr>
              <a:t> – Valedictorian Announced</a:t>
            </a:r>
            <a:endParaRPr lang="en-US" sz="3200" b="1">
              <a:cs typeface="Calibri"/>
            </a:endParaRPr>
          </a:p>
        </p:txBody>
      </p:sp>
    </p:spTree>
    <p:extLst>
      <p:ext uri="{BB962C8B-B14F-4D97-AF65-F5344CB8AC3E}">
        <p14:creationId xmlns:p14="http://schemas.microsoft.com/office/powerpoint/2010/main" val="528492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6CEB4-822A-E23F-03F4-106673B12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DB4DD-9228-6373-9AAF-3BD64DAD7653}"/>
              </a:ext>
            </a:extLst>
          </p:cNvPr>
          <p:cNvSpPr>
            <a:spLocks noGrp="1"/>
          </p:cNvSpPr>
          <p:nvPr>
            <p:ph type="title"/>
          </p:nvPr>
        </p:nvSpPr>
        <p:spPr>
          <a:xfrm>
            <a:off x="5172074" y="286603"/>
            <a:ext cx="5983605" cy="1450757"/>
          </a:xfrm>
        </p:spPr>
        <p:txBody>
          <a:bodyPr>
            <a:normAutofit/>
          </a:bodyPr>
          <a:lstStyle/>
          <a:p>
            <a:r>
              <a:rPr lang="en-GB"/>
              <a:t>Grad Ceremony</a:t>
            </a:r>
          </a:p>
        </p:txBody>
      </p:sp>
      <p:pic>
        <p:nvPicPr>
          <p:cNvPr id="5" name="Picture 4" descr="Graduates at a university graduation ceremony">
            <a:extLst>
              <a:ext uri="{FF2B5EF4-FFF2-40B4-BE49-F238E27FC236}">
                <a16:creationId xmlns:a16="http://schemas.microsoft.com/office/drawing/2014/main" id="{ED27FB34-B128-3044-3CC7-A6C70DC15C76}"/>
              </a:ext>
            </a:extLst>
          </p:cNvPr>
          <p:cNvPicPr>
            <a:picLocks noChangeAspect="1"/>
          </p:cNvPicPr>
          <p:nvPr/>
        </p:nvPicPr>
        <p:blipFill rotWithShape="1">
          <a:blip r:embed="rId3"/>
          <a:srcRect l="27711" r="27711"/>
          <a:stretch/>
        </p:blipFill>
        <p:spPr>
          <a:xfrm>
            <a:off x="20" y="10"/>
            <a:ext cx="4580077" cy="6857990"/>
          </a:xfrm>
          <a:prstGeom prst="rect">
            <a:avLst/>
          </a:prstGeom>
        </p:spPr>
      </p:pic>
      <p:sp>
        <p:nvSpPr>
          <p:cNvPr id="3" name="Content Placeholder 2">
            <a:extLst>
              <a:ext uri="{FF2B5EF4-FFF2-40B4-BE49-F238E27FC236}">
                <a16:creationId xmlns:a16="http://schemas.microsoft.com/office/drawing/2014/main" id="{A03965F8-DC2B-534B-BE1B-265DF492618A}"/>
              </a:ext>
            </a:extLst>
          </p:cNvPr>
          <p:cNvSpPr>
            <a:spLocks noGrp="1"/>
          </p:cNvSpPr>
          <p:nvPr>
            <p:ph idx="1"/>
          </p:nvPr>
        </p:nvSpPr>
        <p:spPr>
          <a:xfrm>
            <a:off x="4659086" y="2108201"/>
            <a:ext cx="7315200" cy="3760891"/>
          </a:xfrm>
        </p:spPr>
        <p:txBody>
          <a:bodyPr vert="horz" lIns="0" tIns="45720" rIns="0" bIns="45720" rtlCol="0" anchor="t">
            <a:noAutofit/>
          </a:bodyPr>
          <a:lstStyle/>
          <a:p>
            <a:r>
              <a:rPr lang="en-CA" sz="2400" b="1"/>
              <a:t>Location: </a:t>
            </a:r>
            <a:r>
              <a:rPr lang="en-CA" sz="2400"/>
              <a:t>Chan Centre for the Performing Arts at UBC </a:t>
            </a:r>
            <a:endParaRPr lang="en-CA" sz="2400" b="1"/>
          </a:p>
          <a:p>
            <a:r>
              <a:rPr lang="en-CA" sz="2400" b="1"/>
              <a:t>Date and  Time:: </a:t>
            </a:r>
            <a:r>
              <a:rPr lang="en-CA" sz="2400"/>
              <a:t>6:00 pm on Tuesday, June 2. </a:t>
            </a:r>
            <a:endParaRPr lang="en-US" sz="2400"/>
          </a:p>
          <a:p>
            <a:r>
              <a:rPr lang="en-CA" sz="2400" b="1"/>
              <a:t>Timeline:</a:t>
            </a:r>
          </a:p>
          <a:p>
            <a:pPr lvl="1">
              <a:buFont typeface="Arial" panose="020B0604020202020204" pitchFamily="34" charset="0"/>
              <a:buChar char="•"/>
            </a:pPr>
            <a:r>
              <a:rPr lang="en-CA" sz="2400"/>
              <a:t>Grads arrive: 5:00 pm.  </a:t>
            </a:r>
          </a:p>
          <a:p>
            <a:pPr lvl="1">
              <a:buFont typeface="Arial" panose="020B0604020202020204" pitchFamily="34" charset="0"/>
              <a:buChar char="•"/>
            </a:pPr>
            <a:r>
              <a:rPr lang="en-CA" sz="2400"/>
              <a:t>Doors open:  5:30 pm</a:t>
            </a:r>
          </a:p>
          <a:p>
            <a:pPr lvl="1">
              <a:buFont typeface="Arial" panose="020B0604020202020204" pitchFamily="34" charset="0"/>
              <a:buChar char="•"/>
            </a:pPr>
            <a:r>
              <a:rPr lang="en-CA" sz="2400"/>
              <a:t>Ceremony will start promptly at 6:00 pm. </a:t>
            </a:r>
            <a:endParaRPr lang="en-US" sz="2400"/>
          </a:p>
        </p:txBody>
      </p:sp>
    </p:spTree>
    <p:extLst>
      <p:ext uri="{BB962C8B-B14F-4D97-AF65-F5344CB8AC3E}">
        <p14:creationId xmlns:p14="http://schemas.microsoft.com/office/powerpoint/2010/main" val="187890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B8034-F7DF-0AD6-B495-C509709B3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D05C2-7CD1-1A01-35DA-70420B3C7313}"/>
              </a:ext>
            </a:extLst>
          </p:cNvPr>
          <p:cNvSpPr>
            <a:spLocks noGrp="1"/>
          </p:cNvSpPr>
          <p:nvPr>
            <p:ph type="title"/>
          </p:nvPr>
        </p:nvSpPr>
        <p:spPr>
          <a:xfrm>
            <a:off x="5172074" y="286603"/>
            <a:ext cx="5983605" cy="1450757"/>
          </a:xfrm>
        </p:spPr>
        <p:txBody>
          <a:bodyPr>
            <a:normAutofit/>
          </a:bodyPr>
          <a:lstStyle/>
          <a:p>
            <a:r>
              <a:rPr lang="en-GB"/>
              <a:t>Grad Ceremony Tickets</a:t>
            </a:r>
          </a:p>
        </p:txBody>
      </p:sp>
      <p:pic>
        <p:nvPicPr>
          <p:cNvPr id="5" name="Picture 4" descr="Graduates at a university graduation ceremony">
            <a:extLst>
              <a:ext uri="{FF2B5EF4-FFF2-40B4-BE49-F238E27FC236}">
                <a16:creationId xmlns:a16="http://schemas.microsoft.com/office/drawing/2014/main" id="{9FE2F54C-3C86-1029-0C7F-4AC3C2AC1444}"/>
              </a:ext>
            </a:extLst>
          </p:cNvPr>
          <p:cNvPicPr>
            <a:picLocks noChangeAspect="1"/>
          </p:cNvPicPr>
          <p:nvPr/>
        </p:nvPicPr>
        <p:blipFill rotWithShape="1">
          <a:blip r:embed="rId3"/>
          <a:srcRect l="27711" r="27711"/>
          <a:stretch/>
        </p:blipFill>
        <p:spPr>
          <a:xfrm>
            <a:off x="20" y="10"/>
            <a:ext cx="4580077" cy="6857990"/>
          </a:xfrm>
          <a:prstGeom prst="rect">
            <a:avLst/>
          </a:prstGeom>
        </p:spPr>
      </p:pic>
      <p:sp>
        <p:nvSpPr>
          <p:cNvPr id="3" name="Content Placeholder 2">
            <a:extLst>
              <a:ext uri="{FF2B5EF4-FFF2-40B4-BE49-F238E27FC236}">
                <a16:creationId xmlns:a16="http://schemas.microsoft.com/office/drawing/2014/main" id="{E0762441-E35F-FA9E-9D85-6202A028ADF8}"/>
              </a:ext>
            </a:extLst>
          </p:cNvPr>
          <p:cNvSpPr>
            <a:spLocks noGrp="1"/>
          </p:cNvSpPr>
          <p:nvPr>
            <p:ph idx="1"/>
          </p:nvPr>
        </p:nvSpPr>
        <p:spPr>
          <a:xfrm>
            <a:off x="4659086" y="2108201"/>
            <a:ext cx="7315200" cy="3760891"/>
          </a:xfrm>
        </p:spPr>
        <p:txBody>
          <a:bodyPr vert="horz" lIns="0" tIns="45720" rIns="0" bIns="45720" rtlCol="0" anchor="t">
            <a:noAutofit/>
          </a:bodyPr>
          <a:lstStyle/>
          <a:p>
            <a:r>
              <a:rPr lang="en-US" sz="2400" b="1"/>
              <a:t>Grad Fee:</a:t>
            </a:r>
            <a:r>
              <a:rPr lang="en-US" sz="2400"/>
              <a:t> $120 includes 2 complimentary tickets</a:t>
            </a:r>
          </a:p>
          <a:p>
            <a:r>
              <a:rPr lang="en-US" sz="2400" b="1"/>
              <a:t>Additional Tickets:</a:t>
            </a:r>
            <a:r>
              <a:rPr lang="en-US" sz="2400"/>
              <a:t> May be purchased t</a:t>
            </a:r>
            <a:r>
              <a:rPr lang="en-US" sz="2400" u="sng"/>
              <a:t>hrough Chan Centre for $12 each May 1 to 22</a:t>
            </a:r>
          </a:p>
          <a:p>
            <a:r>
              <a:rPr lang="en-US" sz="2800" i="1"/>
              <a:t>Grads do not need a ticket </a:t>
            </a:r>
            <a:r>
              <a:rPr lang="en-US" i="1"/>
              <a:t>(if wearing Gowns)</a:t>
            </a:r>
          </a:p>
          <a:p>
            <a:r>
              <a:rPr lang="en-US" sz="2400" u="sng"/>
              <a:t>All tickets</a:t>
            </a:r>
            <a:r>
              <a:rPr lang="en-US" sz="2400"/>
              <a:t>, complimentary and additional must be obtained through the </a:t>
            </a:r>
            <a:r>
              <a:rPr lang="en-US" sz="2400" u="sng"/>
              <a:t>Chan Centre Website</a:t>
            </a:r>
          </a:p>
          <a:p>
            <a:r>
              <a:rPr lang="en-US" sz="2400">
                <a:ea typeface="+mn-lt"/>
                <a:cs typeface="+mn-lt"/>
                <a:hlinkClick r:id="rId4"/>
              </a:rPr>
              <a:t>Tickets - Chan Centre</a:t>
            </a:r>
            <a:endParaRPr lang="en-US" sz="2400" u="sng"/>
          </a:p>
        </p:txBody>
      </p:sp>
    </p:spTree>
    <p:extLst>
      <p:ext uri="{BB962C8B-B14F-4D97-AF65-F5344CB8AC3E}">
        <p14:creationId xmlns:p14="http://schemas.microsoft.com/office/powerpoint/2010/main" val="181431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2AE1F-ECFE-4A47-4F5F-B7AC627C01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8266B-8718-307D-6D49-C0F17CE5E4C9}"/>
              </a:ext>
            </a:extLst>
          </p:cNvPr>
          <p:cNvSpPr>
            <a:spLocks noGrp="1"/>
          </p:cNvSpPr>
          <p:nvPr>
            <p:ph type="title"/>
          </p:nvPr>
        </p:nvSpPr>
        <p:spPr>
          <a:xfrm>
            <a:off x="5172074" y="286603"/>
            <a:ext cx="5983605" cy="1450757"/>
          </a:xfrm>
        </p:spPr>
        <p:txBody>
          <a:bodyPr>
            <a:normAutofit/>
          </a:bodyPr>
          <a:lstStyle/>
          <a:p>
            <a:r>
              <a:rPr lang="en-GB"/>
              <a:t>Grad Ceremony Rehearsal</a:t>
            </a:r>
          </a:p>
        </p:txBody>
      </p:sp>
      <p:pic>
        <p:nvPicPr>
          <p:cNvPr id="5" name="Picture 4" descr="Graduates at a university graduation ceremony">
            <a:extLst>
              <a:ext uri="{FF2B5EF4-FFF2-40B4-BE49-F238E27FC236}">
                <a16:creationId xmlns:a16="http://schemas.microsoft.com/office/drawing/2014/main" id="{64D0EAA5-8EBC-74EE-95BA-22A432D1B7A0}"/>
              </a:ext>
            </a:extLst>
          </p:cNvPr>
          <p:cNvPicPr>
            <a:picLocks noChangeAspect="1"/>
          </p:cNvPicPr>
          <p:nvPr/>
        </p:nvPicPr>
        <p:blipFill rotWithShape="1">
          <a:blip r:embed="rId3"/>
          <a:srcRect l="27711" r="27711"/>
          <a:stretch/>
        </p:blipFill>
        <p:spPr>
          <a:xfrm>
            <a:off x="20" y="10"/>
            <a:ext cx="4580077" cy="6857990"/>
          </a:xfrm>
          <a:prstGeom prst="rect">
            <a:avLst/>
          </a:prstGeom>
        </p:spPr>
      </p:pic>
      <p:sp>
        <p:nvSpPr>
          <p:cNvPr id="3" name="Content Placeholder 2">
            <a:extLst>
              <a:ext uri="{FF2B5EF4-FFF2-40B4-BE49-F238E27FC236}">
                <a16:creationId xmlns:a16="http://schemas.microsoft.com/office/drawing/2014/main" id="{E1AE32C2-D6C1-8603-4F65-A753529E39AF}"/>
              </a:ext>
            </a:extLst>
          </p:cNvPr>
          <p:cNvSpPr>
            <a:spLocks noGrp="1"/>
          </p:cNvSpPr>
          <p:nvPr>
            <p:ph idx="1"/>
          </p:nvPr>
        </p:nvSpPr>
        <p:spPr>
          <a:xfrm>
            <a:off x="4659086" y="2108201"/>
            <a:ext cx="7315200" cy="3760891"/>
          </a:xfrm>
        </p:spPr>
        <p:txBody>
          <a:bodyPr vert="horz" lIns="0" tIns="45720" rIns="0" bIns="45720" rtlCol="0" anchor="t">
            <a:noAutofit/>
          </a:bodyPr>
          <a:lstStyle/>
          <a:p>
            <a:pPr lvl="0"/>
            <a:r>
              <a:rPr lang="en-CA" sz="3600" b="1"/>
              <a:t>Grad Rehearsal</a:t>
            </a:r>
            <a:r>
              <a:rPr lang="en-CA" sz="3600"/>
              <a:t> </a:t>
            </a:r>
            <a:r>
              <a:rPr lang="en-CA" sz="3600" b="1"/>
              <a:t>at 8:40 am Tuesday, June 2</a:t>
            </a:r>
            <a:r>
              <a:rPr lang="en-CA" sz="3600"/>
              <a:t> (periods 1 and FIT) in the Auditorium</a:t>
            </a:r>
            <a:endParaRPr lang="en-US" sz="3600"/>
          </a:p>
          <a:p>
            <a:r>
              <a:rPr lang="en-US" sz="3200"/>
              <a:t>All grads will be excused from their first period as </a:t>
            </a:r>
            <a:r>
              <a:rPr lang="en-US" sz="3200" b="1"/>
              <a:t>attendance at rehearsal is mandatory! </a:t>
            </a:r>
            <a:endParaRPr lang="en-CA" sz="3600"/>
          </a:p>
          <a:p>
            <a:endParaRPr lang="en-CA" sz="3600"/>
          </a:p>
        </p:txBody>
      </p:sp>
    </p:spTree>
    <p:extLst>
      <p:ext uri="{BB962C8B-B14F-4D97-AF65-F5344CB8AC3E}">
        <p14:creationId xmlns:p14="http://schemas.microsoft.com/office/powerpoint/2010/main" val="747214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2DAB-E9FB-050E-F382-ECEF62D46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6D04A-2762-14E2-19DC-865ED4B24027}"/>
              </a:ext>
            </a:extLst>
          </p:cNvPr>
          <p:cNvSpPr>
            <a:spLocks noGrp="1"/>
          </p:cNvSpPr>
          <p:nvPr>
            <p:ph type="title"/>
          </p:nvPr>
        </p:nvSpPr>
        <p:spPr>
          <a:xfrm>
            <a:off x="5172074" y="286603"/>
            <a:ext cx="5983605" cy="1450757"/>
          </a:xfrm>
        </p:spPr>
        <p:txBody>
          <a:bodyPr>
            <a:normAutofit/>
          </a:bodyPr>
          <a:lstStyle/>
          <a:p>
            <a:r>
              <a:rPr lang="en-GB"/>
              <a:t>Grad Ceremony Rehearsal</a:t>
            </a:r>
          </a:p>
        </p:txBody>
      </p:sp>
      <p:pic>
        <p:nvPicPr>
          <p:cNvPr id="5" name="Picture 4" descr="Graduates at a university graduation ceremony">
            <a:extLst>
              <a:ext uri="{FF2B5EF4-FFF2-40B4-BE49-F238E27FC236}">
                <a16:creationId xmlns:a16="http://schemas.microsoft.com/office/drawing/2014/main" id="{A0E66391-1576-59B8-ACD6-125D81422FC4}"/>
              </a:ext>
            </a:extLst>
          </p:cNvPr>
          <p:cNvPicPr>
            <a:picLocks noChangeAspect="1"/>
          </p:cNvPicPr>
          <p:nvPr/>
        </p:nvPicPr>
        <p:blipFill rotWithShape="1">
          <a:blip r:embed="rId3"/>
          <a:srcRect l="27711" r="27711"/>
          <a:stretch/>
        </p:blipFill>
        <p:spPr>
          <a:xfrm>
            <a:off x="20" y="10"/>
            <a:ext cx="4580077" cy="6857990"/>
          </a:xfrm>
          <a:prstGeom prst="rect">
            <a:avLst/>
          </a:prstGeom>
        </p:spPr>
      </p:pic>
      <p:sp>
        <p:nvSpPr>
          <p:cNvPr id="3" name="Content Placeholder 2">
            <a:extLst>
              <a:ext uri="{FF2B5EF4-FFF2-40B4-BE49-F238E27FC236}">
                <a16:creationId xmlns:a16="http://schemas.microsoft.com/office/drawing/2014/main" id="{B7DA5C3E-4260-930D-DFB9-2D553EA840B8}"/>
              </a:ext>
            </a:extLst>
          </p:cNvPr>
          <p:cNvSpPr>
            <a:spLocks noGrp="1"/>
          </p:cNvSpPr>
          <p:nvPr>
            <p:ph idx="1"/>
          </p:nvPr>
        </p:nvSpPr>
        <p:spPr>
          <a:xfrm>
            <a:off x="4659086" y="2108201"/>
            <a:ext cx="7315200" cy="3760891"/>
          </a:xfrm>
        </p:spPr>
        <p:txBody>
          <a:bodyPr vert="horz" lIns="0" tIns="45720" rIns="0" bIns="45720" rtlCol="0" anchor="t">
            <a:noAutofit/>
          </a:bodyPr>
          <a:lstStyle/>
          <a:p>
            <a:r>
              <a:rPr lang="en-US" sz="3200"/>
              <a:t>Students </a:t>
            </a:r>
            <a:r>
              <a:rPr lang="en-US" sz="3200" b="1"/>
              <a:t>MUST attend</a:t>
            </a:r>
            <a:r>
              <a:rPr lang="en-US" sz="3200"/>
              <a:t> the rehearsal and arrive on time </a:t>
            </a:r>
            <a:r>
              <a:rPr lang="en-US" sz="3200" b="1"/>
              <a:t>at 8:40 am</a:t>
            </a:r>
            <a:r>
              <a:rPr lang="en-US" sz="3200"/>
              <a:t> if they wish to cross the stage. </a:t>
            </a:r>
          </a:p>
          <a:p>
            <a:r>
              <a:rPr lang="en-CA" sz="3200" b="1"/>
              <a:t>Grad gown package distribution following the Grad Rehearsal </a:t>
            </a:r>
            <a:endParaRPr lang="en-US" sz="3200" b="1"/>
          </a:p>
          <a:p>
            <a:r>
              <a:rPr lang="en-US" sz="3200"/>
              <a:t>** Your Gown is your ticket to Grad</a:t>
            </a:r>
          </a:p>
        </p:txBody>
      </p:sp>
    </p:spTree>
    <p:extLst>
      <p:ext uri="{BB962C8B-B14F-4D97-AF65-F5344CB8AC3E}">
        <p14:creationId xmlns:p14="http://schemas.microsoft.com/office/powerpoint/2010/main" val="1251354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81D534-EA24-5582-3FE4-A67914B273AC}"/>
            </a:ext>
          </a:extLst>
        </p:cNvPr>
        <p:cNvGrpSpPr/>
        <p:nvPr/>
      </p:nvGrpSpPr>
      <p:grpSpPr>
        <a:xfrm>
          <a:off x="0" y="0"/>
          <a:ext cx="0" cy="0"/>
          <a:chOff x="0" y="0"/>
          <a:chExt cx="0" cy="0"/>
        </a:xfrm>
      </p:grpSpPr>
      <p:pic>
        <p:nvPicPr>
          <p:cNvPr id="8" name="Picture 7" descr="Graduate holding cap in hand in sunset">
            <a:extLst>
              <a:ext uri="{FF2B5EF4-FFF2-40B4-BE49-F238E27FC236}">
                <a16:creationId xmlns:a16="http://schemas.microsoft.com/office/drawing/2014/main" id="{EEBB1AB5-54CB-7B48-477D-700F136653FE}"/>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9208" r="1457" b="-1"/>
          <a:stretch>
            <a:fillRect/>
          </a:stretch>
        </p:blipFill>
        <p:spPr>
          <a:xfrm>
            <a:off x="-1" y="-2"/>
            <a:ext cx="12191999" cy="6858000"/>
          </a:xfrm>
          <a:prstGeom prst="rect">
            <a:avLst/>
          </a:prstGeom>
        </p:spPr>
      </p:pic>
      <p:sp>
        <p:nvSpPr>
          <p:cNvPr id="2" name="Title 1">
            <a:extLst>
              <a:ext uri="{FF2B5EF4-FFF2-40B4-BE49-F238E27FC236}">
                <a16:creationId xmlns:a16="http://schemas.microsoft.com/office/drawing/2014/main" id="{F09E38FB-3811-0C57-124F-2E8ECB00E060}"/>
              </a:ext>
            </a:extLst>
          </p:cNvPr>
          <p:cNvSpPr>
            <a:spLocks noGrp="1"/>
          </p:cNvSpPr>
          <p:nvPr>
            <p:ph type="title"/>
          </p:nvPr>
        </p:nvSpPr>
        <p:spPr>
          <a:xfrm>
            <a:off x="5459582" y="521595"/>
            <a:ext cx="5696097" cy="1691904"/>
          </a:xfrm>
        </p:spPr>
        <p:txBody>
          <a:bodyPr>
            <a:normAutofit/>
          </a:bodyPr>
          <a:lstStyle/>
          <a:p>
            <a:r>
              <a:rPr lang="en-GB"/>
              <a:t>Grad Citation</a:t>
            </a:r>
          </a:p>
        </p:txBody>
      </p:sp>
      <p:pic>
        <p:nvPicPr>
          <p:cNvPr id="6" name="Picture 5" descr="Person holding graduation cap">
            <a:extLst>
              <a:ext uri="{FF2B5EF4-FFF2-40B4-BE49-F238E27FC236}">
                <a16:creationId xmlns:a16="http://schemas.microsoft.com/office/drawing/2014/main" id="{AAB857FE-3489-E0E1-5931-39B2F9B4C35E}"/>
              </a:ext>
            </a:extLst>
          </p:cNvPr>
          <p:cNvPicPr>
            <a:picLocks noChangeAspect="1"/>
          </p:cNvPicPr>
          <p:nvPr/>
        </p:nvPicPr>
        <p:blipFill>
          <a:blip r:embed="rId3">
            <a:extLst>
              <a:ext uri="{28A0092B-C50C-407E-A947-70E740481C1C}">
                <a14:useLocalDpi xmlns:a14="http://schemas.microsoft.com/office/drawing/2010/main" val="0"/>
              </a:ext>
            </a:extLst>
          </a:blip>
          <a:srcRect t="15894" r="-3" b="-3"/>
          <a:stretch>
            <a:fillRect/>
          </a:stretch>
        </p:blipFill>
        <p:spPr>
          <a:xfrm>
            <a:off x="1286934" y="1254281"/>
            <a:ext cx="3364187" cy="4254879"/>
          </a:xfrm>
          <a:prstGeom prst="rect">
            <a:avLst/>
          </a:prstGeom>
        </p:spPr>
      </p:pic>
      <p:sp>
        <p:nvSpPr>
          <p:cNvPr id="3" name="Content Placeholder 2">
            <a:extLst>
              <a:ext uri="{FF2B5EF4-FFF2-40B4-BE49-F238E27FC236}">
                <a16:creationId xmlns:a16="http://schemas.microsoft.com/office/drawing/2014/main" id="{1B0E2975-44C8-6E03-4A32-452A1872AFB6}"/>
              </a:ext>
            </a:extLst>
          </p:cNvPr>
          <p:cNvSpPr>
            <a:spLocks noGrp="1"/>
          </p:cNvSpPr>
          <p:nvPr>
            <p:ph idx="1"/>
          </p:nvPr>
        </p:nvSpPr>
        <p:spPr>
          <a:xfrm>
            <a:off x="5459582" y="2535234"/>
            <a:ext cx="5696098" cy="3333857"/>
          </a:xfrm>
        </p:spPr>
        <p:txBody>
          <a:bodyPr vert="horz" lIns="0" tIns="45720" rIns="0" bIns="45720" rtlCol="0">
            <a:normAutofit lnSpcReduction="10000"/>
          </a:bodyPr>
          <a:lstStyle/>
          <a:p>
            <a:r>
              <a:rPr lang="en-US">
                <a:latin typeface="Arial" panose="020B0604020202020204" pitchFamily="34" charset="0"/>
                <a:cs typeface="Arial" panose="020B0604020202020204" pitchFamily="34" charset="0"/>
              </a:rPr>
              <a:t>Remember that this will be read out loud by a teacher/administrator as you cross the graduation stage </a:t>
            </a:r>
            <a:r>
              <a:rPr lang="en-US" u="sng">
                <a:latin typeface="Arial" panose="020B0604020202020204" pitchFamily="34" charset="0"/>
                <a:cs typeface="Arial" panose="020B0604020202020204" pitchFamily="34" charset="0"/>
              </a:rPr>
              <a:t>so it must be written in the</a:t>
            </a:r>
            <a:r>
              <a:rPr lang="en-US">
                <a:latin typeface="Arial" panose="020B0604020202020204" pitchFamily="34" charset="0"/>
                <a:cs typeface="Arial" panose="020B0604020202020204" pitchFamily="34" charset="0"/>
              </a:rPr>
              <a:t> </a:t>
            </a:r>
            <a:r>
              <a:rPr lang="en-US" u="sng">
                <a:latin typeface="Arial" panose="020B0604020202020204" pitchFamily="34" charset="0"/>
                <a:cs typeface="Arial" panose="020B0604020202020204" pitchFamily="34" charset="0"/>
              </a:rPr>
              <a:t>third person</a:t>
            </a:r>
          </a:p>
          <a:p>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(e.g. “Emily is excited to be taking a year in the fall and traveling around the world.  She will miss her friends and family in Vancouver”).  </a:t>
            </a:r>
          </a:p>
          <a:p>
            <a:r>
              <a:rPr lang="en-US">
                <a:latin typeface="Arial" panose="020B0604020202020204" pitchFamily="34" charset="0"/>
                <a:cs typeface="Arial" panose="020B0604020202020204" pitchFamily="34" charset="0"/>
              </a:rPr>
              <a:t>Your message must be appropriate for a formal occasion, be under 25 words and be submitted electronically. </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6597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EBE4B892-23F3-919D-B5B6-DC89101403F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9922748-9654-635B-B0C2-44182B0DE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pic>
        <p:nvPicPr>
          <p:cNvPr id="8" name="Picture 7" descr="Graduate holding cap in hand in sunset">
            <a:extLst>
              <a:ext uri="{FF2B5EF4-FFF2-40B4-BE49-F238E27FC236}">
                <a16:creationId xmlns:a16="http://schemas.microsoft.com/office/drawing/2014/main" id="{210163AA-93DE-1CDA-6B4B-67C961525243}"/>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9208" r="1457" b="-1"/>
          <a:stretch>
            <a:fillRect/>
          </a:stretch>
        </p:blipFill>
        <p:spPr>
          <a:xfrm>
            <a:off x="-1" y="-2"/>
            <a:ext cx="12191999" cy="6858000"/>
          </a:xfrm>
          <a:prstGeom prst="rect">
            <a:avLst/>
          </a:prstGeom>
        </p:spPr>
      </p:pic>
      <p:sp>
        <p:nvSpPr>
          <p:cNvPr id="2" name="Title 1">
            <a:extLst>
              <a:ext uri="{FF2B5EF4-FFF2-40B4-BE49-F238E27FC236}">
                <a16:creationId xmlns:a16="http://schemas.microsoft.com/office/drawing/2014/main" id="{A69E2641-D0CA-B482-F253-858332E1FDFB}"/>
              </a:ext>
            </a:extLst>
          </p:cNvPr>
          <p:cNvSpPr>
            <a:spLocks noGrp="1"/>
          </p:cNvSpPr>
          <p:nvPr>
            <p:ph type="title"/>
          </p:nvPr>
        </p:nvSpPr>
        <p:spPr>
          <a:xfrm>
            <a:off x="5459582" y="521595"/>
            <a:ext cx="5696097" cy="1691904"/>
          </a:xfrm>
        </p:spPr>
        <p:txBody>
          <a:bodyPr>
            <a:normAutofit/>
          </a:bodyPr>
          <a:lstStyle/>
          <a:p>
            <a:r>
              <a:rPr lang="en-GB"/>
              <a:t>Grad Citation</a:t>
            </a:r>
          </a:p>
        </p:txBody>
      </p:sp>
      <p:sp>
        <p:nvSpPr>
          <p:cNvPr id="15" name="Rectangle 14">
            <a:extLst>
              <a:ext uri="{FF2B5EF4-FFF2-40B4-BE49-F238E27FC236}">
                <a16:creationId xmlns:a16="http://schemas.microsoft.com/office/drawing/2014/main" id="{6A91EB11-4BD1-56A1-9420-B62129208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939" y="1091146"/>
            <a:ext cx="3694176" cy="45811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pic>
        <p:nvPicPr>
          <p:cNvPr id="6" name="Picture 5" descr="Person holding graduation cap">
            <a:extLst>
              <a:ext uri="{FF2B5EF4-FFF2-40B4-BE49-F238E27FC236}">
                <a16:creationId xmlns:a16="http://schemas.microsoft.com/office/drawing/2014/main" id="{4D284C1F-E81F-4CEC-DF27-444161414956}"/>
              </a:ext>
            </a:extLst>
          </p:cNvPr>
          <p:cNvPicPr>
            <a:picLocks noChangeAspect="1"/>
          </p:cNvPicPr>
          <p:nvPr/>
        </p:nvPicPr>
        <p:blipFill>
          <a:blip r:embed="rId3">
            <a:extLst>
              <a:ext uri="{28A0092B-C50C-407E-A947-70E740481C1C}">
                <a14:useLocalDpi xmlns:a14="http://schemas.microsoft.com/office/drawing/2010/main" val="0"/>
              </a:ext>
            </a:extLst>
          </a:blip>
          <a:srcRect t="15894" r="-3" b="-3"/>
          <a:stretch>
            <a:fillRect/>
          </a:stretch>
        </p:blipFill>
        <p:spPr>
          <a:xfrm>
            <a:off x="1286934" y="1254281"/>
            <a:ext cx="3364187" cy="4254879"/>
          </a:xfrm>
          <a:prstGeom prst="rect">
            <a:avLst/>
          </a:prstGeom>
        </p:spPr>
      </p:pic>
      <p:cxnSp>
        <p:nvCxnSpPr>
          <p:cNvPr id="17" name="Straight Connector 16">
            <a:extLst>
              <a:ext uri="{FF2B5EF4-FFF2-40B4-BE49-F238E27FC236}">
                <a16:creationId xmlns:a16="http://schemas.microsoft.com/office/drawing/2014/main" id="{34761A87-20E1-311C-9475-E6EC778E1E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82992" y="2374385"/>
            <a:ext cx="5577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AF62D8B-B5D3-9FCC-E5A7-0CE14134D11A}"/>
              </a:ext>
            </a:extLst>
          </p:cNvPr>
          <p:cNvSpPr>
            <a:spLocks noGrp="1"/>
          </p:cNvSpPr>
          <p:nvPr>
            <p:ph idx="1"/>
          </p:nvPr>
        </p:nvSpPr>
        <p:spPr>
          <a:xfrm>
            <a:off x="5459582" y="2535234"/>
            <a:ext cx="5696098" cy="3333857"/>
          </a:xfrm>
        </p:spPr>
        <p:txBody>
          <a:bodyPr vert="horz" lIns="0" tIns="45720" rIns="0" bIns="45720" rtlCol="0">
            <a:normAutofit/>
          </a:bodyPr>
          <a:lstStyle/>
          <a:p>
            <a:r>
              <a:rPr lang="en-US"/>
              <a:t>Survey/Form link on the Grade 12 Teams opens  </a:t>
            </a:r>
            <a:r>
              <a:rPr lang="en-US" b="1"/>
              <a:t>Wednesday, April 8 </a:t>
            </a:r>
            <a:r>
              <a:rPr lang="en-US"/>
              <a:t>to enter your Graduation Citation Message.  </a:t>
            </a:r>
          </a:p>
          <a:p>
            <a:r>
              <a:rPr lang="en-US"/>
              <a:t>The Citation is due on </a:t>
            </a:r>
            <a:r>
              <a:rPr lang="en-US" b="1"/>
              <a:t>Friday, April 24.</a:t>
            </a:r>
            <a:endParaRPr lang="en-US" sz="2000"/>
          </a:p>
        </p:txBody>
      </p:sp>
      <p:sp>
        <p:nvSpPr>
          <p:cNvPr id="19" name="Rectangle 18">
            <a:extLst>
              <a:ext uri="{FF2B5EF4-FFF2-40B4-BE49-F238E27FC236}">
                <a16:creationId xmlns:a16="http://schemas.microsoft.com/office/drawing/2014/main" id="{435D5299-631B-5A8B-C30C-CD5612B52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3585288039"/>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028BAB7-23E9-2626-BA48-5EE14BC48C7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18009-C408-0053-BF36-6E0D012B141A}"/>
              </a:ext>
            </a:extLst>
          </p:cNvPr>
          <p:cNvSpPr>
            <a:spLocks noGrp="1"/>
          </p:cNvSpPr>
          <p:nvPr>
            <p:ph type="title"/>
          </p:nvPr>
        </p:nvSpPr>
        <p:spPr>
          <a:xfrm>
            <a:off x="5172074" y="286603"/>
            <a:ext cx="5983605" cy="1450757"/>
          </a:xfrm>
        </p:spPr>
        <p:txBody>
          <a:bodyPr>
            <a:normAutofit/>
          </a:bodyPr>
          <a:lstStyle/>
          <a:p>
            <a:r>
              <a:rPr lang="en-GB"/>
              <a:t>Grad Gowns</a:t>
            </a:r>
          </a:p>
        </p:txBody>
      </p:sp>
      <p:pic>
        <p:nvPicPr>
          <p:cNvPr id="5" name="Picture 4" descr="Student adjusting mortarboard">
            <a:extLst>
              <a:ext uri="{FF2B5EF4-FFF2-40B4-BE49-F238E27FC236}">
                <a16:creationId xmlns:a16="http://schemas.microsoft.com/office/drawing/2014/main" id="{A02A6B32-3BD8-9B6E-9537-660C733F433A}"/>
              </a:ext>
            </a:extLst>
          </p:cNvPr>
          <p:cNvPicPr>
            <a:picLocks noChangeAspect="1"/>
          </p:cNvPicPr>
          <p:nvPr/>
        </p:nvPicPr>
        <p:blipFill>
          <a:blip r:embed="rId3">
            <a:extLst>
              <a:ext uri="{28A0092B-C50C-407E-A947-70E740481C1C}">
                <a14:useLocalDpi xmlns:a14="http://schemas.microsoft.com/office/drawing/2010/main" val="0"/>
              </a:ext>
            </a:extLst>
          </a:blip>
          <a:srcRect l="29564" r="21063" b="-1"/>
          <a:stretch>
            <a:fillRect/>
          </a:stretch>
        </p:blipFill>
        <p:spPr>
          <a:xfrm>
            <a:off x="20" y="10"/>
            <a:ext cx="4580077" cy="6400784"/>
          </a:xfrm>
          <a:prstGeom prst="rect">
            <a:avLst/>
          </a:prstGeom>
        </p:spPr>
      </p:pic>
      <p:cxnSp>
        <p:nvCxnSpPr>
          <p:cNvPr id="12"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8670CC-76B4-90F8-37F1-0C0605791C67}"/>
              </a:ext>
            </a:extLst>
          </p:cNvPr>
          <p:cNvSpPr>
            <a:spLocks noGrp="1"/>
          </p:cNvSpPr>
          <p:nvPr>
            <p:ph idx="1"/>
          </p:nvPr>
        </p:nvSpPr>
        <p:spPr>
          <a:xfrm>
            <a:off x="5172074" y="2108201"/>
            <a:ext cx="5983606" cy="3760891"/>
          </a:xfrm>
        </p:spPr>
        <p:txBody>
          <a:bodyPr vert="horz" lIns="0" tIns="45720" rIns="0" bIns="45720" rtlCol="0" anchor="t">
            <a:normAutofit/>
          </a:bodyPr>
          <a:lstStyle/>
          <a:p>
            <a:r>
              <a:rPr lang="en-CA"/>
              <a:t>All students taking part in the Gladstone Graduation Ceremony must wear a gown, grad cap/tassel and a sash. </a:t>
            </a:r>
          </a:p>
          <a:p>
            <a:r>
              <a:rPr lang="en-CA"/>
              <a:t>Gowns are ordered by height measurement, and these grad items are included in the Graduation Fees. </a:t>
            </a:r>
          </a:p>
          <a:p>
            <a:r>
              <a:rPr lang="en-US" b="1">
                <a:highlight>
                  <a:srgbClr val="FFFF00"/>
                </a:highlight>
              </a:rPr>
              <a:t>Grad Gown measurements are done when graduates have their grad photo taken at the Artona studios. </a:t>
            </a: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57857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199E-1704-F4D7-D7B2-0688C99429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568F77-15D6-C5C8-7147-FBD0504DD19D}"/>
              </a:ext>
            </a:extLst>
          </p:cNvPr>
          <p:cNvSpPr>
            <a:spLocks noGrp="1"/>
          </p:cNvSpPr>
          <p:nvPr>
            <p:ph type="title"/>
          </p:nvPr>
        </p:nvSpPr>
        <p:spPr>
          <a:xfrm>
            <a:off x="5172074" y="286603"/>
            <a:ext cx="5983605" cy="1450757"/>
          </a:xfrm>
        </p:spPr>
        <p:txBody>
          <a:bodyPr>
            <a:normAutofit/>
          </a:bodyPr>
          <a:lstStyle/>
          <a:p>
            <a:r>
              <a:rPr lang="en-GB"/>
              <a:t>Grad Gowns</a:t>
            </a:r>
          </a:p>
        </p:txBody>
      </p:sp>
      <p:pic>
        <p:nvPicPr>
          <p:cNvPr id="5" name="Picture 4" descr="Student adjusting mortarboard">
            <a:extLst>
              <a:ext uri="{FF2B5EF4-FFF2-40B4-BE49-F238E27FC236}">
                <a16:creationId xmlns:a16="http://schemas.microsoft.com/office/drawing/2014/main" id="{C2CFF8D3-8328-1BEF-9E27-9FDACD9A7A1F}"/>
              </a:ext>
            </a:extLst>
          </p:cNvPr>
          <p:cNvPicPr>
            <a:picLocks noChangeAspect="1"/>
          </p:cNvPicPr>
          <p:nvPr/>
        </p:nvPicPr>
        <p:blipFill>
          <a:blip r:embed="rId2">
            <a:extLst>
              <a:ext uri="{28A0092B-C50C-407E-A947-70E740481C1C}">
                <a14:useLocalDpi xmlns:a14="http://schemas.microsoft.com/office/drawing/2010/main" val="0"/>
              </a:ext>
            </a:extLst>
          </a:blip>
          <a:srcRect l="29564" r="21063" b="-1"/>
          <a:stretch>
            <a:fillRect/>
          </a:stretch>
        </p:blipFill>
        <p:spPr>
          <a:xfrm>
            <a:off x="20" y="10"/>
            <a:ext cx="4580077" cy="6400784"/>
          </a:xfrm>
          <a:prstGeom prst="rect">
            <a:avLst/>
          </a:prstGeom>
        </p:spPr>
      </p:pic>
      <p:sp>
        <p:nvSpPr>
          <p:cNvPr id="3" name="Content Placeholder 2">
            <a:extLst>
              <a:ext uri="{FF2B5EF4-FFF2-40B4-BE49-F238E27FC236}">
                <a16:creationId xmlns:a16="http://schemas.microsoft.com/office/drawing/2014/main" id="{C93D408A-E9FD-6976-679E-E8B046F704D4}"/>
              </a:ext>
            </a:extLst>
          </p:cNvPr>
          <p:cNvSpPr>
            <a:spLocks noGrp="1"/>
          </p:cNvSpPr>
          <p:nvPr>
            <p:ph idx="1"/>
          </p:nvPr>
        </p:nvSpPr>
        <p:spPr>
          <a:xfrm>
            <a:off x="5172074" y="2108201"/>
            <a:ext cx="5983606" cy="3760891"/>
          </a:xfrm>
        </p:spPr>
        <p:txBody>
          <a:bodyPr vert="horz" lIns="0" tIns="45720" rIns="0" bIns="45720" rtlCol="0">
            <a:normAutofit/>
          </a:bodyPr>
          <a:lstStyle/>
          <a:p>
            <a:r>
              <a:rPr lang="en-CA"/>
              <a:t>The grad gowns will be distributed after the Grade 12 Assembly/Grad Rehearsal on </a:t>
            </a:r>
            <a:r>
              <a:rPr lang="en-CA" b="1"/>
              <a:t>Tuesday, June 2</a:t>
            </a:r>
            <a:endParaRPr lang="en-CA"/>
          </a:p>
          <a:p>
            <a:r>
              <a:rPr lang="en-CA"/>
              <a:t>Students will be keeping their gown, sash and caps as keepsakes of their graduation ceremony. </a:t>
            </a:r>
            <a:endParaRPr lang="en-US"/>
          </a:p>
        </p:txBody>
      </p:sp>
    </p:spTree>
    <p:extLst>
      <p:ext uri="{BB962C8B-B14F-4D97-AF65-F5344CB8AC3E}">
        <p14:creationId xmlns:p14="http://schemas.microsoft.com/office/powerpoint/2010/main" val="221735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90D6269-49D2-4633-E284-5631FA2E9E17}"/>
              </a:ext>
            </a:extLst>
          </p:cNvPr>
          <p:cNvSpPr>
            <a:spLocks noGrp="1"/>
          </p:cNvSpPr>
          <p:nvPr>
            <p:ph type="title"/>
          </p:nvPr>
        </p:nvSpPr>
        <p:spPr>
          <a:xfrm>
            <a:off x="492370" y="516835"/>
            <a:ext cx="3084844" cy="5772840"/>
          </a:xfrm>
        </p:spPr>
        <p:txBody>
          <a:bodyPr anchor="ctr">
            <a:normAutofit/>
          </a:bodyPr>
          <a:lstStyle/>
          <a:p>
            <a:r>
              <a:rPr lang="en-GB" sz="3600">
                <a:solidFill>
                  <a:schemeClr val="bg1"/>
                </a:solidFill>
              </a:rPr>
              <a:t>Agenda</a:t>
            </a:r>
          </a:p>
        </p:txBody>
      </p:sp>
      <p:graphicFrame>
        <p:nvGraphicFramePr>
          <p:cNvPr id="14" name="Content Placeholder 2">
            <a:extLst>
              <a:ext uri="{FF2B5EF4-FFF2-40B4-BE49-F238E27FC236}">
                <a16:creationId xmlns:a16="http://schemas.microsoft.com/office/drawing/2014/main" id="{214FAB6F-2771-604B-2060-F13344C7E74D}"/>
              </a:ext>
            </a:extLst>
          </p:cNvPr>
          <p:cNvGraphicFramePr>
            <a:graphicFrameLocks noGrp="1"/>
          </p:cNvGraphicFramePr>
          <p:nvPr>
            <p:ph idx="1"/>
            <p:extLst>
              <p:ext uri="{D42A27DB-BD31-4B8C-83A1-F6EECF244321}">
                <p14:modId xmlns:p14="http://schemas.microsoft.com/office/powerpoint/2010/main" val="27030569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634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0D2B26-6A6C-9762-FDF5-4FFA2A37742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A62B9-A0D2-A15A-EBEE-DDA03A38DCFE}"/>
              </a:ext>
            </a:extLst>
          </p:cNvPr>
          <p:cNvSpPr>
            <a:spLocks noGrp="1"/>
          </p:cNvSpPr>
          <p:nvPr>
            <p:ph type="title"/>
          </p:nvPr>
        </p:nvSpPr>
        <p:spPr>
          <a:xfrm>
            <a:off x="5172074" y="286603"/>
            <a:ext cx="5983605" cy="1450757"/>
          </a:xfrm>
        </p:spPr>
        <p:txBody>
          <a:bodyPr>
            <a:normAutofit/>
          </a:bodyPr>
          <a:lstStyle/>
          <a:p>
            <a:r>
              <a:rPr lang="en-GB"/>
              <a:t>Grad Photos</a:t>
            </a:r>
          </a:p>
        </p:txBody>
      </p:sp>
      <p:pic>
        <p:nvPicPr>
          <p:cNvPr id="6" name="Picture 5" descr="Dog with graduation cap">
            <a:extLst>
              <a:ext uri="{FF2B5EF4-FFF2-40B4-BE49-F238E27FC236}">
                <a16:creationId xmlns:a16="http://schemas.microsoft.com/office/drawing/2014/main" id="{8909B01F-0CB2-5A10-8D7B-4148AF28F60A}"/>
              </a:ext>
            </a:extLst>
          </p:cNvPr>
          <p:cNvPicPr>
            <a:picLocks noChangeAspect="1"/>
          </p:cNvPicPr>
          <p:nvPr/>
        </p:nvPicPr>
        <p:blipFill>
          <a:blip r:embed="rId3">
            <a:extLst>
              <a:ext uri="{28A0092B-C50C-407E-A947-70E740481C1C}">
                <a14:useLocalDpi xmlns:a14="http://schemas.microsoft.com/office/drawing/2010/main" val="0"/>
              </a:ext>
            </a:extLst>
          </a:blip>
          <a:srcRect l="10163" r="18282"/>
          <a:stretch>
            <a:fillRect/>
          </a:stretch>
        </p:blipFill>
        <p:spPr>
          <a:xfrm>
            <a:off x="20" y="10"/>
            <a:ext cx="4580077" cy="6400784"/>
          </a:xfrm>
          <a:prstGeom prst="rect">
            <a:avLst/>
          </a:prstGeom>
        </p:spPr>
      </p:pic>
      <p:cxnSp>
        <p:nvCxnSpPr>
          <p:cNvPr id="13"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6A251D-22B1-68DC-AFAC-6BB963CB7382}"/>
              </a:ext>
            </a:extLst>
          </p:cNvPr>
          <p:cNvSpPr>
            <a:spLocks noGrp="1"/>
          </p:cNvSpPr>
          <p:nvPr>
            <p:ph idx="1"/>
          </p:nvPr>
        </p:nvSpPr>
        <p:spPr>
          <a:xfrm>
            <a:off x="5228939" y="2039963"/>
            <a:ext cx="6427158" cy="3829129"/>
          </a:xfrm>
        </p:spPr>
        <p:txBody>
          <a:bodyPr vert="horz" lIns="0" tIns="45720" rIns="0" bIns="45720" rtlCol="0" anchor="t">
            <a:normAutofit/>
          </a:bodyPr>
          <a:lstStyle/>
          <a:p>
            <a:r>
              <a:rPr lang="en-US"/>
              <a:t>Graduation Photos Session Dates were in October 2025 and Grade 12 students should have booked their 30-minute appointment at Artona Studios</a:t>
            </a:r>
          </a:p>
          <a:p>
            <a:r>
              <a:rPr lang="en-US"/>
              <a:t>If you missed the October photo session dates, you are still able to book an appointment until </a:t>
            </a:r>
            <a:r>
              <a:rPr lang="en-US" b="1"/>
              <a:t>March 31st</a:t>
            </a:r>
            <a:r>
              <a:rPr lang="en-US"/>
              <a:t> </a:t>
            </a:r>
            <a:r>
              <a:rPr lang="en-US" u="sng">
                <a:hlinkClick r:id="rId4"/>
              </a:rPr>
              <a:t>https://artona.com</a:t>
            </a:r>
            <a:r>
              <a:rPr lang="en-US"/>
              <a:t> </a:t>
            </a:r>
            <a:r>
              <a:rPr lang="en-US" i="1"/>
              <a:t> </a:t>
            </a:r>
          </a:p>
          <a:p>
            <a:r>
              <a:rPr lang="en-US" i="1"/>
              <a:t>Select the Chat feature or Call Artona </a:t>
            </a:r>
            <a:r>
              <a:rPr lang="en-US" sz="1800" b="1"/>
              <a:t>604-872-7272</a:t>
            </a:r>
            <a:r>
              <a:rPr lang="en-US" sz="2800"/>
              <a:t> </a:t>
            </a:r>
            <a:r>
              <a:rPr lang="en-US" i="1"/>
              <a:t> and make an appointment as soon as possible.  </a:t>
            </a:r>
          </a:p>
          <a:p>
            <a:r>
              <a:rPr lang="en-US" b="1" i="1"/>
              <a:t>Your picture may now not be in the Grad composite</a:t>
            </a:r>
          </a:p>
        </p:txBody>
      </p:sp>
      <p:sp>
        <p:nvSpPr>
          <p:cNvPr id="15" name="Rectangle 14">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42432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7D13-F7B7-FD11-9EDF-91DC8C15F3CD}"/>
              </a:ext>
            </a:extLst>
          </p:cNvPr>
          <p:cNvSpPr>
            <a:spLocks noGrp="1"/>
          </p:cNvSpPr>
          <p:nvPr>
            <p:ph type="title"/>
          </p:nvPr>
        </p:nvSpPr>
        <p:spPr/>
        <p:txBody>
          <a:bodyPr/>
          <a:lstStyle/>
          <a:p>
            <a:r>
              <a:rPr lang="en-US" b="1"/>
              <a:t>Yearbook</a:t>
            </a:r>
          </a:p>
        </p:txBody>
      </p:sp>
      <p:sp>
        <p:nvSpPr>
          <p:cNvPr id="3" name="Content Placeholder 2">
            <a:extLst>
              <a:ext uri="{FF2B5EF4-FFF2-40B4-BE49-F238E27FC236}">
                <a16:creationId xmlns:a16="http://schemas.microsoft.com/office/drawing/2014/main" id="{DE4D3AA2-1F62-10DD-95FB-92075F4F9970}"/>
              </a:ext>
            </a:extLst>
          </p:cNvPr>
          <p:cNvSpPr>
            <a:spLocks noGrp="1"/>
          </p:cNvSpPr>
          <p:nvPr>
            <p:ph idx="1"/>
          </p:nvPr>
        </p:nvSpPr>
        <p:spPr/>
        <p:txBody>
          <a:bodyPr vert="horz" lIns="0" tIns="45720" rIns="0" bIns="45720" rtlCol="0" anchor="t">
            <a:normAutofit fontScale="92500" lnSpcReduction="20000"/>
          </a:bodyPr>
          <a:lstStyle/>
          <a:p>
            <a:pPr>
              <a:buChar char="-"/>
            </a:pPr>
            <a:r>
              <a:rPr lang="en-US" sz="2800"/>
              <a:t>-Everything should already have been given to Ms. Montroy for Yearbook</a:t>
            </a:r>
          </a:p>
          <a:p>
            <a:pPr>
              <a:buChar char="-"/>
            </a:pPr>
            <a:r>
              <a:rPr lang="en-US" sz="2800"/>
              <a:t>--Too late to send in now</a:t>
            </a:r>
          </a:p>
          <a:p>
            <a:pPr>
              <a:buChar char="-"/>
            </a:pPr>
            <a:endParaRPr lang="en-US" sz="2800"/>
          </a:p>
          <a:p>
            <a:pPr>
              <a:buChar char="-"/>
            </a:pPr>
            <a:r>
              <a:rPr lang="en-US" sz="2800"/>
              <a:t>--If you still want to ORDER a yearbook this year ORDER ONE THIS WEEK </a:t>
            </a:r>
          </a:p>
          <a:p>
            <a:pPr>
              <a:buChar char="-"/>
            </a:pPr>
            <a:r>
              <a:rPr lang="en-US" sz="2800">
                <a:ea typeface="+mn-lt"/>
                <a:cs typeface="+mn-lt"/>
                <a:hlinkClick r:id="rId3"/>
              </a:rPr>
              <a:t>SchoolCashOnline.com: Welcome</a:t>
            </a:r>
            <a:endParaRPr lang="en-US" sz="2800"/>
          </a:p>
          <a:p>
            <a:pPr>
              <a:buChar char="-"/>
            </a:pPr>
            <a:r>
              <a:rPr lang="en-US"/>
              <a:t>--</a:t>
            </a:r>
          </a:p>
        </p:txBody>
      </p:sp>
    </p:spTree>
    <p:extLst>
      <p:ext uri="{BB962C8B-B14F-4D97-AF65-F5344CB8AC3E}">
        <p14:creationId xmlns:p14="http://schemas.microsoft.com/office/powerpoint/2010/main" val="1273361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016262CF-E78B-34D2-94BA-0798D880107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91B4B1-0484-D2DE-B2F2-19719BEB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sp>
        <p:nvSpPr>
          <p:cNvPr id="2" name="Title 1">
            <a:extLst>
              <a:ext uri="{FF2B5EF4-FFF2-40B4-BE49-F238E27FC236}">
                <a16:creationId xmlns:a16="http://schemas.microsoft.com/office/drawing/2014/main" id="{23383EE9-D5B3-8438-9ABC-D96753C82CA2}"/>
              </a:ext>
            </a:extLst>
          </p:cNvPr>
          <p:cNvSpPr>
            <a:spLocks noGrp="1"/>
          </p:cNvSpPr>
          <p:nvPr>
            <p:ph type="title"/>
          </p:nvPr>
        </p:nvSpPr>
        <p:spPr>
          <a:xfrm>
            <a:off x="5172074" y="286603"/>
            <a:ext cx="5983605" cy="1450757"/>
          </a:xfrm>
        </p:spPr>
        <p:txBody>
          <a:bodyPr>
            <a:normAutofit/>
          </a:bodyPr>
          <a:lstStyle/>
          <a:p>
            <a:r>
              <a:rPr lang="en-GB"/>
              <a:t>Grad Photos</a:t>
            </a:r>
          </a:p>
        </p:txBody>
      </p:sp>
      <p:pic>
        <p:nvPicPr>
          <p:cNvPr id="6" name="Picture 5" descr="Dog with graduation cap">
            <a:extLst>
              <a:ext uri="{FF2B5EF4-FFF2-40B4-BE49-F238E27FC236}">
                <a16:creationId xmlns:a16="http://schemas.microsoft.com/office/drawing/2014/main" id="{C6AC6FF8-1A03-F835-449D-88C6E1195199}"/>
              </a:ext>
            </a:extLst>
          </p:cNvPr>
          <p:cNvPicPr>
            <a:picLocks noChangeAspect="1"/>
          </p:cNvPicPr>
          <p:nvPr/>
        </p:nvPicPr>
        <p:blipFill>
          <a:blip r:embed="rId2">
            <a:extLst>
              <a:ext uri="{28A0092B-C50C-407E-A947-70E740481C1C}">
                <a14:useLocalDpi xmlns:a14="http://schemas.microsoft.com/office/drawing/2010/main" val="0"/>
              </a:ext>
            </a:extLst>
          </a:blip>
          <a:srcRect l="10163" r="18282"/>
          <a:stretch>
            <a:fillRect/>
          </a:stretch>
        </p:blipFill>
        <p:spPr>
          <a:xfrm>
            <a:off x="20" y="10"/>
            <a:ext cx="4580077" cy="6400784"/>
          </a:xfrm>
          <a:prstGeom prst="rect">
            <a:avLst/>
          </a:prstGeom>
        </p:spPr>
      </p:pic>
      <p:cxnSp>
        <p:nvCxnSpPr>
          <p:cNvPr id="13" name="!!Straight Connector">
            <a:extLst>
              <a:ext uri="{FF2B5EF4-FFF2-40B4-BE49-F238E27FC236}">
                <a16:creationId xmlns:a16="http://schemas.microsoft.com/office/drawing/2014/main" id="{06E4FBC1-4915-6FEE-02E8-B1D1F0F847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C5D435-2B6D-DF28-0DF2-50B85AED0E5E}"/>
              </a:ext>
            </a:extLst>
          </p:cNvPr>
          <p:cNvSpPr>
            <a:spLocks noGrp="1"/>
          </p:cNvSpPr>
          <p:nvPr>
            <p:ph idx="1"/>
          </p:nvPr>
        </p:nvSpPr>
        <p:spPr>
          <a:xfrm>
            <a:off x="5172074" y="2108201"/>
            <a:ext cx="5983606" cy="3760891"/>
          </a:xfrm>
        </p:spPr>
        <p:txBody>
          <a:bodyPr vert="horz" lIns="0" tIns="45720" rIns="0" bIns="45720" rtlCol="0">
            <a:normAutofit/>
          </a:bodyPr>
          <a:lstStyle/>
          <a:p>
            <a:r>
              <a:rPr lang="en-US" sz="2800"/>
              <a:t>If you have any questions in regard to the graduation photos, please contact Artona directly - click on “contact us” on their website </a:t>
            </a:r>
            <a:r>
              <a:rPr lang="en-US" sz="2800" u="sng">
                <a:hlinkClick r:id="rId3"/>
              </a:rPr>
              <a:t>https://artona.com/</a:t>
            </a:r>
            <a:r>
              <a:rPr lang="en-US" sz="2800"/>
              <a:t> or call 604-872-7272.   </a:t>
            </a:r>
          </a:p>
        </p:txBody>
      </p:sp>
      <p:sp>
        <p:nvSpPr>
          <p:cNvPr id="15" name="Rectangle 14">
            <a:extLst>
              <a:ext uri="{FF2B5EF4-FFF2-40B4-BE49-F238E27FC236}">
                <a16:creationId xmlns:a16="http://schemas.microsoft.com/office/drawing/2014/main" id="{E37389FD-55DB-DE77-07FA-3380CA20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panose="020F0502020204030204"/>
              <a:ea typeface="+mn-ea"/>
              <a:cs typeface="+mn-cs"/>
            </a:endParaRPr>
          </a:p>
        </p:txBody>
      </p:sp>
    </p:spTree>
    <p:extLst>
      <p:ext uri="{BB962C8B-B14F-4D97-AF65-F5344CB8AC3E}">
        <p14:creationId xmlns:p14="http://schemas.microsoft.com/office/powerpoint/2010/main" val="1979741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C489E8-58CA-82B8-F3B1-B1A80C24C21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E406951-236F-9301-BBB5-D878725C4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50365-F32B-5741-6CA5-5CFB039E21E8}"/>
              </a:ext>
            </a:extLst>
          </p:cNvPr>
          <p:cNvSpPr>
            <a:spLocks noGrp="1"/>
          </p:cNvSpPr>
          <p:nvPr>
            <p:ph type="title"/>
          </p:nvPr>
        </p:nvSpPr>
        <p:spPr>
          <a:xfrm>
            <a:off x="5405503" y="1812681"/>
            <a:ext cx="6791472" cy="4078224"/>
          </a:xfrm>
        </p:spPr>
        <p:txBody>
          <a:bodyPr vert="horz" lIns="91440" tIns="45720" rIns="91440" bIns="45720" rtlCol="0" anchor="ctr">
            <a:noAutofit/>
          </a:bodyPr>
          <a:lstStyle/>
          <a:p>
            <a:pPr algn="ctr"/>
            <a:r>
              <a:rPr lang="en-GB" sz="6000" b="1">
                <a:cs typeface="Calibri Light"/>
              </a:rPr>
              <a:t>Grad Committee </a:t>
            </a:r>
            <a:br>
              <a:rPr lang="en-GB" sz="6000" b="1">
                <a:cs typeface="Calibri Light"/>
              </a:rPr>
            </a:br>
            <a:r>
              <a:rPr lang="en-GB" sz="6000" b="1">
                <a:cs typeface="Calibri Light"/>
              </a:rPr>
              <a:t>Announcements</a:t>
            </a:r>
            <a:endParaRPr lang="en-GB" sz="6000" b="1">
              <a:ea typeface="Calibri Light" panose="020F0302020204030204"/>
              <a:cs typeface="Calibri Light"/>
            </a:endParaRPr>
          </a:p>
        </p:txBody>
      </p:sp>
      <p:pic>
        <p:nvPicPr>
          <p:cNvPr id="4" name="Picture 4" descr="Graduation cap with tassel on wood table">
            <a:extLst>
              <a:ext uri="{FF2B5EF4-FFF2-40B4-BE49-F238E27FC236}">
                <a16:creationId xmlns:a16="http://schemas.microsoft.com/office/drawing/2014/main" id="{83D7CF50-674C-DA04-6BE7-5C78375B39FA}"/>
              </a:ext>
            </a:extLst>
          </p:cNvPr>
          <p:cNvPicPr>
            <a:picLocks noChangeAspect="1"/>
          </p:cNvPicPr>
          <p:nvPr/>
        </p:nvPicPr>
        <p:blipFill rotWithShape="1">
          <a:blip r:embed="rId3"/>
          <a:srcRect l="20330" r="2033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CB01FCA-DBAD-9820-3E97-B026E40DECD4}"/>
              </a:ext>
            </a:extLst>
          </p:cNvPr>
          <p:cNvSpPr>
            <a:spLocks noGrp="1"/>
          </p:cNvSpPr>
          <p:nvPr>
            <p:ph idx="1"/>
          </p:nvPr>
        </p:nvSpPr>
        <p:spPr>
          <a:xfrm>
            <a:off x="5838053" y="1168730"/>
            <a:ext cx="6349631" cy="5597704"/>
          </a:xfrm>
        </p:spPr>
        <p:txBody>
          <a:bodyPr vert="horz" lIns="91440" tIns="45720" rIns="91440" bIns="45720" rtlCol="0" anchor="t">
            <a:noAutofit/>
          </a:bodyPr>
          <a:lstStyle/>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p:txBody>
      </p:sp>
    </p:spTree>
    <p:extLst>
      <p:ext uri="{BB962C8B-B14F-4D97-AF65-F5344CB8AC3E}">
        <p14:creationId xmlns:p14="http://schemas.microsoft.com/office/powerpoint/2010/main" val="462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5DB1F5-A190-64E5-D007-22C03D898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2D5BBD-15A8-821A-8289-B6860A0CB100}"/>
              </a:ext>
            </a:extLst>
          </p:cNvPr>
          <p:cNvSpPr>
            <a:spLocks noGrp="1"/>
          </p:cNvSpPr>
          <p:nvPr>
            <p:ph type="title"/>
          </p:nvPr>
        </p:nvSpPr>
        <p:spPr>
          <a:xfrm>
            <a:off x="5823673" y="-8686"/>
            <a:ext cx="6364010" cy="1160323"/>
          </a:xfrm>
        </p:spPr>
        <p:txBody>
          <a:bodyPr>
            <a:normAutofit/>
          </a:bodyPr>
          <a:lstStyle/>
          <a:p>
            <a:pPr algn="ctr"/>
            <a:r>
              <a:rPr lang="en-GB" b="1">
                <a:latin typeface="Calibri"/>
                <a:ea typeface="Calibri"/>
                <a:cs typeface="Calibri"/>
              </a:rPr>
              <a:t>Grad Wear</a:t>
            </a:r>
            <a:endParaRPr lang="en-US">
              <a:ea typeface="Calibri Light" panose="020F0302020204030204"/>
              <a:cs typeface="Calibri Light" panose="020F0302020204030204"/>
            </a:endParaRPr>
          </a:p>
        </p:txBody>
      </p:sp>
      <p:pic>
        <p:nvPicPr>
          <p:cNvPr id="4" name="Picture 4" descr="Graduation cap with tassel on wood table">
            <a:extLst>
              <a:ext uri="{FF2B5EF4-FFF2-40B4-BE49-F238E27FC236}">
                <a16:creationId xmlns:a16="http://schemas.microsoft.com/office/drawing/2014/main" id="{47EBCD89-4416-116F-42D9-AACA674C240A}"/>
              </a:ext>
            </a:extLst>
          </p:cNvPr>
          <p:cNvPicPr>
            <a:picLocks noChangeAspect="1"/>
          </p:cNvPicPr>
          <p:nvPr/>
        </p:nvPicPr>
        <p:blipFill rotWithShape="1">
          <a:blip r:embed="rId3"/>
          <a:srcRect l="20330" r="2033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EED6EA12-9C28-E66D-1905-E7DFA7295DDC}"/>
              </a:ext>
            </a:extLst>
          </p:cNvPr>
          <p:cNvSpPr>
            <a:spLocks noGrp="1"/>
          </p:cNvSpPr>
          <p:nvPr>
            <p:ph idx="1"/>
          </p:nvPr>
        </p:nvSpPr>
        <p:spPr>
          <a:xfrm>
            <a:off x="5838053" y="1168730"/>
            <a:ext cx="6349631" cy="5597704"/>
          </a:xfrm>
        </p:spPr>
        <p:txBody>
          <a:bodyPr vert="horz" lIns="91440" tIns="45720" rIns="91440" bIns="45720" rtlCol="0" anchor="t">
            <a:noAutofit/>
          </a:bodyPr>
          <a:lstStyle/>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p:txBody>
      </p:sp>
      <p:sp>
        <p:nvSpPr>
          <p:cNvPr id="7" name="TextBox 6">
            <a:extLst>
              <a:ext uri="{FF2B5EF4-FFF2-40B4-BE49-F238E27FC236}">
                <a16:creationId xmlns:a16="http://schemas.microsoft.com/office/drawing/2014/main" id="{217675C5-CCA1-1B77-0872-80C8B1C6DB75}"/>
              </a:ext>
            </a:extLst>
          </p:cNvPr>
          <p:cNvSpPr txBox="1"/>
          <p:nvPr/>
        </p:nvSpPr>
        <p:spPr>
          <a:xfrm>
            <a:off x="6360160" y="1249680"/>
            <a:ext cx="53746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Winning Design is:</a:t>
            </a:r>
          </a:p>
        </p:txBody>
      </p:sp>
      <p:pic>
        <p:nvPicPr>
          <p:cNvPr id="8" name="Picture 7" descr="A front and back view of a white sweatshirt&#10;&#10;AI-generated content may be incorrect.">
            <a:extLst>
              <a:ext uri="{FF2B5EF4-FFF2-40B4-BE49-F238E27FC236}">
                <a16:creationId xmlns:a16="http://schemas.microsoft.com/office/drawing/2014/main" id="{FC9CDB21-0D1A-A83E-B8AE-3F7448A3BC66}"/>
              </a:ext>
            </a:extLst>
          </p:cNvPr>
          <p:cNvPicPr>
            <a:picLocks noChangeAspect="1"/>
          </p:cNvPicPr>
          <p:nvPr/>
        </p:nvPicPr>
        <p:blipFill>
          <a:blip r:embed="rId4"/>
          <a:stretch>
            <a:fillRect/>
          </a:stretch>
        </p:blipFill>
        <p:spPr>
          <a:xfrm>
            <a:off x="7300448" y="1921843"/>
            <a:ext cx="3724275" cy="2047875"/>
          </a:xfrm>
          <a:prstGeom prst="rect">
            <a:avLst/>
          </a:prstGeom>
        </p:spPr>
      </p:pic>
      <p:sp>
        <p:nvSpPr>
          <p:cNvPr id="9" name="TextBox 8">
            <a:extLst>
              <a:ext uri="{FF2B5EF4-FFF2-40B4-BE49-F238E27FC236}">
                <a16:creationId xmlns:a16="http://schemas.microsoft.com/office/drawing/2014/main" id="{DF66B72B-D1EC-C27F-67D3-81F35B405633}"/>
              </a:ext>
            </a:extLst>
          </p:cNvPr>
          <p:cNvSpPr txBox="1"/>
          <p:nvPr/>
        </p:nvSpPr>
        <p:spPr>
          <a:xfrm>
            <a:off x="6309360" y="4450080"/>
            <a:ext cx="539496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Will be a heather grey hoodie</a:t>
            </a:r>
            <a:endParaRPr lang="en-US"/>
          </a:p>
          <a:p>
            <a:pPr marL="285750" indent="-285750">
              <a:buFont typeface="Arial"/>
              <a:buChar char="•"/>
            </a:pPr>
            <a:r>
              <a:rPr lang="en-US">
                <a:ea typeface="Calibri"/>
                <a:cs typeface="Calibri"/>
              </a:rPr>
              <a:t>Will cost approximately $45-$50 dollars</a:t>
            </a:r>
          </a:p>
          <a:p>
            <a:pPr marL="285750" indent="-285750">
              <a:buFont typeface="Arial"/>
              <a:buChar char="•"/>
            </a:pPr>
            <a:r>
              <a:rPr lang="en-US">
                <a:ea typeface="Calibri"/>
                <a:cs typeface="Calibri"/>
              </a:rPr>
              <a:t>Purchase through School Cash Online starting end of this week: </a:t>
            </a:r>
            <a:r>
              <a:rPr lang="en-US">
                <a:ea typeface="Calibri"/>
                <a:cs typeface="Calibri"/>
                <a:hlinkClick r:id="rId5"/>
              </a:rPr>
              <a:t>SchoolCashOnline</a:t>
            </a:r>
            <a:r>
              <a:rPr lang="en-US">
                <a:ea typeface="+mn-lt"/>
                <a:cs typeface="+mn-lt"/>
                <a:hlinkClick r:id="rId5"/>
              </a:rPr>
              <a:t>.com: Welcome</a:t>
            </a: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3935870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D9B49C-313D-F0E1-88C4-91BD3D638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0EDA9-5778-CB67-1715-509D4369EBD6}"/>
              </a:ext>
            </a:extLst>
          </p:cNvPr>
          <p:cNvSpPr>
            <a:spLocks noGrp="1"/>
          </p:cNvSpPr>
          <p:nvPr>
            <p:ph type="title"/>
          </p:nvPr>
        </p:nvSpPr>
        <p:spPr>
          <a:xfrm>
            <a:off x="5823673" y="-8686"/>
            <a:ext cx="6364010" cy="1160323"/>
          </a:xfrm>
        </p:spPr>
        <p:txBody>
          <a:bodyPr>
            <a:normAutofit/>
          </a:bodyPr>
          <a:lstStyle/>
          <a:p>
            <a:pPr algn="ctr"/>
            <a:r>
              <a:rPr lang="en-GB" b="1">
                <a:latin typeface="Calibri"/>
                <a:ea typeface="Calibri"/>
                <a:cs typeface="Calibri"/>
              </a:rPr>
              <a:t>Grad Olympics</a:t>
            </a:r>
            <a:endParaRPr lang="en-US">
              <a:ea typeface="Calibri Light" panose="020F0302020204030204"/>
              <a:cs typeface="Calibri Light" panose="020F0302020204030204"/>
            </a:endParaRPr>
          </a:p>
        </p:txBody>
      </p:sp>
      <p:pic>
        <p:nvPicPr>
          <p:cNvPr id="4" name="Picture 4" descr="Graduation cap with tassel on wood table">
            <a:extLst>
              <a:ext uri="{FF2B5EF4-FFF2-40B4-BE49-F238E27FC236}">
                <a16:creationId xmlns:a16="http://schemas.microsoft.com/office/drawing/2014/main" id="{7D1804B7-F461-513E-6A23-E7C4B8FCADF9}"/>
              </a:ext>
            </a:extLst>
          </p:cNvPr>
          <p:cNvPicPr>
            <a:picLocks noChangeAspect="1"/>
          </p:cNvPicPr>
          <p:nvPr/>
        </p:nvPicPr>
        <p:blipFill rotWithShape="1">
          <a:blip r:embed="rId3"/>
          <a:srcRect l="20330" r="2033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ECFF6B7F-35EC-78E7-AE47-CEA913D92875}"/>
              </a:ext>
            </a:extLst>
          </p:cNvPr>
          <p:cNvSpPr>
            <a:spLocks noGrp="1"/>
          </p:cNvSpPr>
          <p:nvPr>
            <p:ph idx="1"/>
          </p:nvPr>
        </p:nvSpPr>
        <p:spPr>
          <a:xfrm>
            <a:off x="5838053" y="1168730"/>
            <a:ext cx="6349631" cy="5597704"/>
          </a:xfrm>
        </p:spPr>
        <p:txBody>
          <a:bodyPr vert="horz" lIns="91440" tIns="45720" rIns="91440" bIns="45720" rtlCol="0" anchor="t">
            <a:noAutofit/>
          </a:bodyPr>
          <a:lstStyle/>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p:txBody>
      </p:sp>
      <p:sp>
        <p:nvSpPr>
          <p:cNvPr id="7" name="TextBox 6">
            <a:extLst>
              <a:ext uri="{FF2B5EF4-FFF2-40B4-BE49-F238E27FC236}">
                <a16:creationId xmlns:a16="http://schemas.microsoft.com/office/drawing/2014/main" id="{A7C2D21F-1215-D6EE-039E-26CFAF3478EE}"/>
              </a:ext>
            </a:extLst>
          </p:cNvPr>
          <p:cNvSpPr txBox="1"/>
          <p:nvPr/>
        </p:nvSpPr>
        <p:spPr>
          <a:xfrm>
            <a:off x="6094514" y="1300480"/>
            <a:ext cx="5897507" cy="6093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Calibri"/>
                <a:cs typeface="Calibri"/>
              </a:rPr>
              <a:t>March 30th to April 2nd after School</a:t>
            </a:r>
          </a:p>
          <a:p>
            <a:endParaRPr lang="en-US" sz="2800">
              <a:ea typeface="Calibri"/>
              <a:cs typeface="Calibri"/>
            </a:endParaRPr>
          </a:p>
          <a:p>
            <a:pPr marL="285750" indent="-285750">
              <a:buFont typeface="Arial"/>
              <a:buChar char="•"/>
            </a:pPr>
            <a:r>
              <a:rPr lang="en-US" sz="2800">
                <a:ea typeface="Calibri"/>
                <a:cs typeface="Calibri"/>
              </a:rPr>
              <a:t>16 Teams of 5 (First to sign up get the spots)</a:t>
            </a:r>
          </a:p>
          <a:p>
            <a:pPr marL="285750" indent="-285750">
              <a:buFont typeface="Arial"/>
              <a:buChar char="•"/>
            </a:pPr>
            <a:r>
              <a:rPr lang="en-US" sz="2800">
                <a:ea typeface="Calibri"/>
                <a:cs typeface="Calibri"/>
              </a:rPr>
              <a:t>$25 dollars a Team to take part ($5 dollars each)</a:t>
            </a:r>
          </a:p>
          <a:p>
            <a:pPr marL="285750" indent="-285750">
              <a:buFont typeface="Arial"/>
              <a:buChar char="•"/>
            </a:pPr>
            <a:r>
              <a:rPr lang="en-US" sz="2800">
                <a:ea typeface="Calibri"/>
                <a:cs typeface="Calibri"/>
              </a:rPr>
              <a:t>Team Sign up link will be posted later this week on Teams and Instagram</a:t>
            </a:r>
          </a:p>
          <a:p>
            <a:endParaRPr lang="en-US" sz="2800">
              <a:ea typeface="Calibri"/>
              <a:cs typeface="Calibri"/>
            </a:endParaRPr>
          </a:p>
          <a:p>
            <a:pPr marL="285750" indent="-285750">
              <a:buFont typeface="Arial"/>
              <a:buChar char="•"/>
            </a:pPr>
            <a:r>
              <a:rPr lang="en-US" sz="2800">
                <a:ea typeface="Calibri"/>
                <a:cs typeface="Calibri"/>
              </a:rPr>
              <a:t>There will be Team challenges and Individual challenges</a:t>
            </a:r>
          </a:p>
          <a:p>
            <a:pPr marL="285750" indent="-285750">
              <a:buFont typeface="Arial"/>
              <a:buChar char="•"/>
            </a:pPr>
            <a:r>
              <a:rPr lang="en-US" sz="2800">
                <a:ea typeface="Calibri"/>
                <a:cs typeface="Calibri"/>
              </a:rPr>
              <a:t>Prizes for the top 3 individuals!!</a:t>
            </a:r>
          </a:p>
          <a:p>
            <a:pPr marL="285750" indent="-285750">
              <a:buFont typeface="Arial"/>
              <a:buChar char="•"/>
            </a:pPr>
            <a:endParaRPr lang="en-US">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4108245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5B0481-80CF-3887-FA46-97DC2BD1D0E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273CC-F1FB-D1D2-8053-4192F8642FFB}"/>
              </a:ext>
            </a:extLst>
          </p:cNvPr>
          <p:cNvSpPr>
            <a:spLocks noGrp="1"/>
          </p:cNvSpPr>
          <p:nvPr>
            <p:ph type="title"/>
          </p:nvPr>
        </p:nvSpPr>
        <p:spPr>
          <a:xfrm>
            <a:off x="5297762" y="329184"/>
            <a:ext cx="6251110" cy="1783080"/>
          </a:xfrm>
        </p:spPr>
        <p:txBody>
          <a:bodyPr anchor="b">
            <a:normAutofit/>
          </a:bodyPr>
          <a:lstStyle/>
          <a:p>
            <a:r>
              <a:rPr lang="en-US" sz="5400"/>
              <a:t>Grad Dinner/Dance</a:t>
            </a:r>
          </a:p>
        </p:txBody>
      </p:sp>
      <p:pic>
        <p:nvPicPr>
          <p:cNvPr id="6" name="Picture 5" descr="Graduates tossing caps into the air">
            <a:extLst>
              <a:ext uri="{FF2B5EF4-FFF2-40B4-BE49-F238E27FC236}">
                <a16:creationId xmlns:a16="http://schemas.microsoft.com/office/drawing/2014/main" id="{0FC05230-4E5D-8F86-7AC8-8F564D23D359}"/>
              </a:ext>
            </a:extLst>
          </p:cNvPr>
          <p:cNvPicPr>
            <a:picLocks noChangeAspect="1"/>
          </p:cNvPicPr>
          <p:nvPr/>
        </p:nvPicPr>
        <p:blipFill>
          <a:blip r:embed="rId3">
            <a:extLst>
              <a:ext uri="{28A0092B-C50C-407E-A947-70E740481C1C}">
                <a14:useLocalDpi xmlns:a14="http://schemas.microsoft.com/office/drawing/2010/main" val="0"/>
              </a:ext>
            </a:extLst>
          </a:blip>
          <a:srcRect l="21655" r="33014"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466040-93EF-5D33-3434-E28BA835DF6C}"/>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CA"/>
              <a:t>The Dinner/Dance will be held at the </a:t>
            </a:r>
            <a:r>
              <a:rPr lang="en-CA" err="1"/>
              <a:t>Fraserview</a:t>
            </a:r>
            <a:r>
              <a:rPr lang="en-CA"/>
              <a:t> Banquet Hall on </a:t>
            </a:r>
            <a:r>
              <a:rPr lang="en-CA" b="1"/>
              <a:t>Wednesday, June 17</a:t>
            </a:r>
            <a:r>
              <a:rPr lang="en-CA" b="1" baseline="30000"/>
              <a:t>th</a:t>
            </a:r>
            <a:r>
              <a:rPr lang="en-CA" b="1"/>
              <a:t> at 6:00 pm</a:t>
            </a:r>
            <a:r>
              <a:rPr lang="en-CA"/>
              <a:t>.  More event details to follow.  </a:t>
            </a:r>
          </a:p>
          <a:p>
            <a:r>
              <a:rPr lang="en-CA"/>
              <a:t>The Dinner / Dance fee is approx. $75 and will be payable on School Cash on-line prior to the event. </a:t>
            </a:r>
            <a:endParaRPr lang="en-US"/>
          </a:p>
        </p:txBody>
      </p:sp>
    </p:spTree>
    <p:extLst>
      <p:ext uri="{BB962C8B-B14F-4D97-AF65-F5344CB8AC3E}">
        <p14:creationId xmlns:p14="http://schemas.microsoft.com/office/powerpoint/2010/main" val="2153454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289BC7-C248-C0B3-9163-90BD7FAC1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A09EDC-D209-E384-C1A8-130B4638609E}"/>
              </a:ext>
            </a:extLst>
          </p:cNvPr>
          <p:cNvSpPr>
            <a:spLocks noGrp="1"/>
          </p:cNvSpPr>
          <p:nvPr>
            <p:ph type="title"/>
          </p:nvPr>
        </p:nvSpPr>
        <p:spPr>
          <a:xfrm>
            <a:off x="5823673" y="-8686"/>
            <a:ext cx="6364010" cy="1160323"/>
          </a:xfrm>
        </p:spPr>
        <p:txBody>
          <a:bodyPr>
            <a:normAutofit/>
          </a:bodyPr>
          <a:lstStyle/>
          <a:p>
            <a:pPr algn="ctr"/>
            <a:r>
              <a:rPr lang="en-GB" b="1">
                <a:latin typeface="Calibri"/>
                <a:ea typeface="Calibri"/>
                <a:cs typeface="Calibri"/>
              </a:rPr>
              <a:t>Prom Fundraiser</a:t>
            </a:r>
            <a:endParaRPr lang="en-US">
              <a:ea typeface="Calibri Light" panose="020F0302020204030204"/>
              <a:cs typeface="Calibri Light" panose="020F0302020204030204"/>
            </a:endParaRPr>
          </a:p>
        </p:txBody>
      </p:sp>
      <p:pic>
        <p:nvPicPr>
          <p:cNvPr id="4" name="Picture 4" descr="Graduation cap with tassel on wood table">
            <a:extLst>
              <a:ext uri="{FF2B5EF4-FFF2-40B4-BE49-F238E27FC236}">
                <a16:creationId xmlns:a16="http://schemas.microsoft.com/office/drawing/2014/main" id="{302040F4-4CA3-BAAD-B781-B7E25C430853}"/>
              </a:ext>
            </a:extLst>
          </p:cNvPr>
          <p:cNvPicPr>
            <a:picLocks noChangeAspect="1"/>
          </p:cNvPicPr>
          <p:nvPr/>
        </p:nvPicPr>
        <p:blipFill rotWithShape="1">
          <a:blip r:embed="rId3"/>
          <a:srcRect l="20330" r="2033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DEC0A8E-943F-43DB-40CD-45F34B18A1DC}"/>
              </a:ext>
            </a:extLst>
          </p:cNvPr>
          <p:cNvSpPr>
            <a:spLocks noGrp="1"/>
          </p:cNvSpPr>
          <p:nvPr>
            <p:ph idx="1"/>
          </p:nvPr>
        </p:nvSpPr>
        <p:spPr>
          <a:xfrm>
            <a:off x="5838053" y="1168730"/>
            <a:ext cx="6349631" cy="5597704"/>
          </a:xfrm>
        </p:spPr>
        <p:txBody>
          <a:bodyPr vert="horz" lIns="91440" tIns="45720" rIns="91440" bIns="45720" rtlCol="0" anchor="t">
            <a:noAutofit/>
          </a:bodyPr>
          <a:lstStyle/>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a:p>
            <a:endParaRPr lang="en-GB" sz="4400" b="1" i="1" u="sng">
              <a:ea typeface="Calibri"/>
              <a:cs typeface="Calibri"/>
            </a:endParaRPr>
          </a:p>
        </p:txBody>
      </p:sp>
      <p:sp>
        <p:nvSpPr>
          <p:cNvPr id="7" name="TextBox 6">
            <a:extLst>
              <a:ext uri="{FF2B5EF4-FFF2-40B4-BE49-F238E27FC236}">
                <a16:creationId xmlns:a16="http://schemas.microsoft.com/office/drawing/2014/main" id="{B5E75221-1A7C-AA9D-57FB-707EDD12D5AD}"/>
              </a:ext>
            </a:extLst>
          </p:cNvPr>
          <p:cNvSpPr txBox="1"/>
          <p:nvPr/>
        </p:nvSpPr>
        <p:spPr>
          <a:xfrm>
            <a:off x="6094514" y="1300480"/>
            <a:ext cx="5897507"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ea typeface="Calibri"/>
                <a:cs typeface="Calibri"/>
              </a:rPr>
              <a:t>Neufeld Farms Frozen Foods Sale</a:t>
            </a:r>
          </a:p>
          <a:p>
            <a:endParaRPr lang="en-US" sz="2800">
              <a:ea typeface="Calibri"/>
              <a:cs typeface="Calibri"/>
            </a:endParaRPr>
          </a:p>
          <a:p>
            <a:r>
              <a:rPr lang="en-US" sz="2800" u="sng">
                <a:ea typeface="Calibri"/>
                <a:cs typeface="Calibri"/>
              </a:rPr>
              <a:t>Fundraiser runs from:</a:t>
            </a:r>
          </a:p>
          <a:p>
            <a:r>
              <a:rPr lang="en-US" sz="2800">
                <a:ea typeface="Calibri"/>
                <a:cs typeface="Calibri"/>
              </a:rPr>
              <a:t>April 24th – May 13th</a:t>
            </a:r>
          </a:p>
          <a:p>
            <a:endParaRPr lang="en-US" sz="2800">
              <a:ea typeface="Calibri"/>
              <a:cs typeface="Calibri"/>
            </a:endParaRPr>
          </a:p>
          <a:p>
            <a:r>
              <a:rPr lang="en-US" sz="2800" u="sng">
                <a:ea typeface="Calibri"/>
                <a:cs typeface="Calibri"/>
              </a:rPr>
              <a:t>Deliveries are on:</a:t>
            </a:r>
            <a:r>
              <a:rPr lang="en-US" sz="2800">
                <a:ea typeface="Calibri"/>
                <a:cs typeface="Calibri"/>
              </a:rPr>
              <a:t> </a:t>
            </a:r>
          </a:p>
          <a:p>
            <a:r>
              <a:rPr lang="en-US" sz="2800">
                <a:ea typeface="Calibri"/>
                <a:cs typeface="Calibri"/>
              </a:rPr>
              <a:t>May 19th</a:t>
            </a:r>
          </a:p>
          <a:p>
            <a:endParaRPr lang="en-US" sz="2800">
              <a:ea typeface="Calibri"/>
              <a:cs typeface="Calibri"/>
            </a:endParaRPr>
          </a:p>
          <a:p>
            <a:pPr algn="ctr"/>
            <a:r>
              <a:rPr lang="en-US" sz="3200" b="1">
                <a:ea typeface="Calibri"/>
                <a:cs typeface="Calibri"/>
              </a:rPr>
              <a:t>Top Seller </a:t>
            </a:r>
            <a:r>
              <a:rPr lang="en-US" sz="3200" b="1">
                <a:ea typeface="+mn-lt"/>
                <a:cs typeface="+mn-lt"/>
              </a:rPr>
              <a:t>gets their prom ticket for free!</a:t>
            </a:r>
            <a:endParaRPr lang="en-US" sz="3200" b="1">
              <a:ea typeface="Calibri"/>
              <a:cs typeface="Calibri"/>
            </a:endParaRPr>
          </a:p>
          <a:p>
            <a:pPr marL="285750" indent="-285750">
              <a:buFont typeface="Arial"/>
              <a:buChar char="•"/>
            </a:pPr>
            <a:endParaRPr lang="en-US">
              <a:ea typeface="Calibri"/>
              <a:cs typeface="Calibri"/>
            </a:endParaRP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3585643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3F980-9DEC-9149-C9D4-77E91533F776}"/>
              </a:ext>
            </a:extLst>
          </p:cNvPr>
          <p:cNvSpPr>
            <a:spLocks noGrp="1"/>
          </p:cNvSpPr>
          <p:nvPr>
            <p:ph type="title"/>
          </p:nvPr>
        </p:nvSpPr>
        <p:spPr>
          <a:xfrm>
            <a:off x="6068089" y="106332"/>
            <a:ext cx="5343218" cy="1074061"/>
          </a:xfrm>
        </p:spPr>
        <p:txBody>
          <a:bodyPr>
            <a:normAutofit/>
          </a:bodyPr>
          <a:lstStyle/>
          <a:p>
            <a:r>
              <a:rPr lang="en-GB">
                <a:cs typeface="Calibri Light"/>
              </a:rPr>
              <a:t>Grad Events Review</a:t>
            </a:r>
            <a:endParaRPr lang="en-GB"/>
          </a:p>
        </p:txBody>
      </p:sp>
      <p:pic>
        <p:nvPicPr>
          <p:cNvPr id="4" name="Picture 4" descr="Graduation cap with tassel on wood table">
            <a:extLst>
              <a:ext uri="{FF2B5EF4-FFF2-40B4-BE49-F238E27FC236}">
                <a16:creationId xmlns:a16="http://schemas.microsoft.com/office/drawing/2014/main" id="{C0012A8C-8DA3-D70A-C4C8-E75E70DDE8F8}"/>
              </a:ext>
            </a:extLst>
          </p:cNvPr>
          <p:cNvPicPr>
            <a:picLocks noChangeAspect="1"/>
          </p:cNvPicPr>
          <p:nvPr/>
        </p:nvPicPr>
        <p:blipFill rotWithShape="1">
          <a:blip r:embed="rId3"/>
          <a:srcRect l="20330" r="2033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C638538D-9BE0-8601-892E-D389ECD26E6A}"/>
              </a:ext>
            </a:extLst>
          </p:cNvPr>
          <p:cNvSpPr>
            <a:spLocks noGrp="1"/>
          </p:cNvSpPr>
          <p:nvPr>
            <p:ph idx="1"/>
          </p:nvPr>
        </p:nvSpPr>
        <p:spPr>
          <a:xfrm>
            <a:off x="5838053" y="1168730"/>
            <a:ext cx="6349631" cy="5597704"/>
          </a:xfrm>
        </p:spPr>
        <p:txBody>
          <a:bodyPr vert="horz" lIns="91440" tIns="45720" rIns="91440" bIns="45720" rtlCol="0" anchor="t">
            <a:noAutofit/>
          </a:bodyPr>
          <a:lstStyle/>
          <a:p>
            <a:r>
              <a:rPr lang="en-GB">
                <a:cs typeface="Calibri"/>
              </a:rPr>
              <a:t>June 2</a:t>
            </a:r>
            <a:r>
              <a:rPr lang="en-GB" baseline="30000">
                <a:cs typeface="Calibri"/>
              </a:rPr>
              <a:t>nd </a:t>
            </a:r>
            <a:r>
              <a:rPr lang="en-GB">
                <a:cs typeface="Calibri"/>
              </a:rPr>
              <a:t>@ 8:40 am: </a:t>
            </a:r>
            <a:r>
              <a:rPr lang="en-GB" b="1">
                <a:cs typeface="Calibri"/>
              </a:rPr>
              <a:t>Grad Assembly</a:t>
            </a:r>
            <a:r>
              <a:rPr lang="en-GB">
                <a:cs typeface="Calibri"/>
              </a:rPr>
              <a:t>, </a:t>
            </a:r>
            <a:r>
              <a:rPr lang="en-GB" i="1">
                <a:cs typeface="Calibri"/>
              </a:rPr>
              <a:t>Auditorium</a:t>
            </a:r>
          </a:p>
          <a:p>
            <a:pPr lvl="1"/>
            <a:r>
              <a:rPr lang="en-GB" sz="2800">
                <a:cs typeface="Calibri"/>
              </a:rPr>
              <a:t>All Grads MUST arrive by 8:40am</a:t>
            </a:r>
            <a:br>
              <a:rPr lang="en-GB" sz="2800" i="1">
                <a:cs typeface="Calibri"/>
              </a:rPr>
            </a:br>
            <a:endParaRPr lang="en-GB" sz="2800" i="1">
              <a:cs typeface="Calibri"/>
            </a:endParaRPr>
          </a:p>
          <a:p>
            <a:r>
              <a:rPr lang="en-GB">
                <a:cs typeface="Calibri"/>
              </a:rPr>
              <a:t>June 2</a:t>
            </a:r>
            <a:r>
              <a:rPr lang="en-GB" baseline="30000">
                <a:cs typeface="Calibri"/>
              </a:rPr>
              <a:t>nd</a:t>
            </a:r>
            <a:r>
              <a:rPr lang="en-GB">
                <a:cs typeface="Calibri"/>
              </a:rPr>
              <a:t> @ 6pm: </a:t>
            </a:r>
            <a:r>
              <a:rPr lang="en-GB" b="1">
                <a:cs typeface="Calibri"/>
              </a:rPr>
              <a:t>Grad Ceremony</a:t>
            </a:r>
            <a:br>
              <a:rPr lang="en-GB">
                <a:cs typeface="Calibri"/>
              </a:rPr>
            </a:br>
            <a:r>
              <a:rPr lang="en-GB" i="1">
                <a:cs typeface="Calibri"/>
              </a:rPr>
              <a:t>UBC Chan Centre</a:t>
            </a:r>
            <a:endParaRPr lang="en-GB">
              <a:cs typeface="Calibri"/>
            </a:endParaRPr>
          </a:p>
          <a:p>
            <a:pPr lvl="1"/>
            <a:r>
              <a:rPr lang="en-GB" sz="2800">
                <a:cs typeface="Calibri"/>
              </a:rPr>
              <a:t>All Grads MUST arrive by 5:00pm</a:t>
            </a:r>
            <a:endParaRPr lang="en-GB" sz="2800" i="1">
              <a:cs typeface="Calibri"/>
            </a:endParaRPr>
          </a:p>
          <a:p>
            <a:pPr lvl="1"/>
            <a:endParaRPr lang="en-GB" sz="2800">
              <a:cs typeface="Calibri"/>
            </a:endParaRPr>
          </a:p>
          <a:p>
            <a:r>
              <a:rPr lang="en-GB">
                <a:cs typeface="Calibri"/>
              </a:rPr>
              <a:t>June 17</a:t>
            </a:r>
            <a:r>
              <a:rPr lang="en-GB" baseline="30000">
                <a:cs typeface="Calibri"/>
              </a:rPr>
              <a:t>th</a:t>
            </a:r>
            <a:r>
              <a:rPr lang="en-GB">
                <a:cs typeface="Calibri"/>
              </a:rPr>
              <a:t> @ 6pm: </a:t>
            </a:r>
            <a:r>
              <a:rPr lang="en-GB" b="1">
                <a:cs typeface="Calibri"/>
              </a:rPr>
              <a:t>Grad Dinner/Dance</a:t>
            </a:r>
            <a:r>
              <a:rPr lang="en-GB">
                <a:cs typeface="Calibri"/>
              </a:rPr>
              <a:t> </a:t>
            </a:r>
            <a:r>
              <a:rPr lang="en-GB" i="1" err="1">
                <a:cs typeface="Calibri"/>
              </a:rPr>
              <a:t>Fraserview</a:t>
            </a:r>
            <a:r>
              <a:rPr lang="en-GB" i="1">
                <a:cs typeface="Calibri"/>
              </a:rPr>
              <a:t> Banquet Hall</a:t>
            </a:r>
            <a:endParaRPr lang="en-GB" i="1"/>
          </a:p>
        </p:txBody>
      </p:sp>
    </p:spTree>
    <p:extLst>
      <p:ext uri="{BB962C8B-B14F-4D97-AF65-F5344CB8AC3E}">
        <p14:creationId xmlns:p14="http://schemas.microsoft.com/office/powerpoint/2010/main" val="1251695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fferent sizes of pebbles stacked in a stony shore">
            <a:extLst>
              <a:ext uri="{FF2B5EF4-FFF2-40B4-BE49-F238E27FC236}">
                <a16:creationId xmlns:a16="http://schemas.microsoft.com/office/drawing/2014/main" id="{9CE28418-074E-05AF-53B0-DA57E0E62C5C}"/>
              </a:ext>
            </a:extLst>
          </p:cNvPr>
          <p:cNvPicPr>
            <a:picLocks noGrp="1" noChangeAspect="1"/>
          </p:cNvPicPr>
          <p:nvPr>
            <p:ph idx="1"/>
          </p:nvPr>
        </p:nvPicPr>
        <p:blipFill rotWithShape="1">
          <a:blip r:embed="rId3"/>
          <a:srcRect t="15746"/>
          <a:stretch/>
        </p:blipFill>
        <p:spPr>
          <a:xfrm>
            <a:off x="20" y="1282"/>
            <a:ext cx="12191980" cy="6856718"/>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32827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8051BF-4EDA-1EE7-B128-E469B9386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9853EA-25B6-3376-A85C-09B0556CD5B2}"/>
              </a:ext>
            </a:extLst>
          </p:cNvPr>
          <p:cNvSpPr>
            <a:spLocks noGrp="1"/>
          </p:cNvSpPr>
          <p:nvPr>
            <p:ph type="title"/>
          </p:nvPr>
        </p:nvSpPr>
        <p:spPr>
          <a:xfrm>
            <a:off x="1371597" y="348865"/>
            <a:ext cx="10044023" cy="877729"/>
          </a:xfrm>
        </p:spPr>
        <p:txBody>
          <a:bodyPr vert="horz" lIns="91440" tIns="45720" rIns="91440" bIns="45720" rtlCol="0" anchor="ctr">
            <a:noAutofit/>
          </a:bodyPr>
          <a:lstStyle/>
          <a:p>
            <a:r>
              <a:rPr lang="en-US" sz="4400" b="1">
                <a:solidFill>
                  <a:schemeClr val="accent1">
                    <a:lumMod val="76000"/>
                  </a:schemeClr>
                </a:solidFill>
                <a:latin typeface="Grandview"/>
                <a:cs typeface="Posterama Bold"/>
              </a:rPr>
              <a:t>Application Steps 101</a:t>
            </a:r>
          </a:p>
        </p:txBody>
      </p:sp>
      <p:sp>
        <p:nvSpPr>
          <p:cNvPr id="4" name="Footer Placeholder 3">
            <a:extLst>
              <a:ext uri="{FF2B5EF4-FFF2-40B4-BE49-F238E27FC236}">
                <a16:creationId xmlns:a16="http://schemas.microsoft.com/office/drawing/2014/main" id="{A8681D7F-A199-0149-DBF4-BC0E63C914F3}"/>
              </a:ext>
            </a:extLst>
          </p:cNvPr>
          <p:cNvSpPr>
            <a:spLocks noGrp="1"/>
          </p:cNvSpPr>
          <p:nvPr>
            <p:ph type="ftr" sz="quarter" idx="11"/>
          </p:nvPr>
        </p:nvSpPr>
        <p:spPr>
          <a:xfrm rot="5400000">
            <a:off x="-1828800" y="1984248"/>
            <a:ext cx="4114800" cy="365125"/>
          </a:xfrm>
        </p:spPr>
        <p:txBody>
          <a:bodyPr>
            <a:normAutofit/>
          </a:bodyPr>
          <a:lstStyle/>
          <a:p>
            <a:pPr algn="l"/>
            <a:endParaRPr lang="en-US" sz="1100">
              <a:solidFill>
                <a:srgbClr val="FFFFFF"/>
              </a:solidFill>
            </a:endParaRPr>
          </a:p>
        </p:txBody>
      </p:sp>
      <p:sp>
        <p:nvSpPr>
          <p:cNvPr id="5" name="Slide Number Placeholder 4">
            <a:extLst>
              <a:ext uri="{FF2B5EF4-FFF2-40B4-BE49-F238E27FC236}">
                <a16:creationId xmlns:a16="http://schemas.microsoft.com/office/drawing/2014/main" id="{40D9B7FB-4F19-C1A2-6E7B-A36AB3EEB5CE}"/>
              </a:ext>
            </a:extLst>
          </p:cNvPr>
          <p:cNvSpPr>
            <a:spLocks noGrp="1"/>
          </p:cNvSpPr>
          <p:nvPr>
            <p:ph type="sldNum" sz="quarter" idx="12"/>
          </p:nvPr>
        </p:nvSpPr>
        <p:spPr>
          <a:xfrm>
            <a:off x="11704320" y="6455664"/>
            <a:ext cx="448056" cy="365125"/>
          </a:xfrm>
        </p:spPr>
        <p:txBody>
          <a:bodyPr>
            <a:normAutofit/>
          </a:bodyPr>
          <a:lstStyle/>
          <a:p>
            <a:pPr>
              <a:spcAft>
                <a:spcPts val="600"/>
              </a:spcAft>
            </a:pPr>
            <a:fld id="{87E7843D-FF13-4365-9478-9625B70A2705}" type="slidenum">
              <a:rPr lang="en-US" sz="1100">
                <a:solidFill>
                  <a:schemeClr val="tx1">
                    <a:lumMod val="50000"/>
                    <a:lumOff val="50000"/>
                  </a:schemeClr>
                </a:solidFill>
              </a:rPr>
              <a:pPr>
                <a:spcAft>
                  <a:spcPts val="600"/>
                </a:spcAft>
              </a:pPr>
              <a:t>4</a:t>
            </a:fld>
            <a:endParaRPr lang="en-US" sz="1100">
              <a:solidFill>
                <a:schemeClr val="tx1">
                  <a:lumMod val="50000"/>
                  <a:lumOff val="50000"/>
                </a:schemeClr>
              </a:solidFill>
            </a:endParaRPr>
          </a:p>
        </p:txBody>
      </p:sp>
      <p:graphicFrame>
        <p:nvGraphicFramePr>
          <p:cNvPr id="14" name="Content Placeholder 2">
            <a:extLst>
              <a:ext uri="{FF2B5EF4-FFF2-40B4-BE49-F238E27FC236}">
                <a16:creationId xmlns:a16="http://schemas.microsoft.com/office/drawing/2014/main" id="{CC237146-2E99-5603-D8C0-522355728554}"/>
              </a:ext>
            </a:extLst>
          </p:cNvPr>
          <p:cNvGraphicFramePr>
            <a:graphicFrameLocks noGrp="1"/>
          </p:cNvGraphicFramePr>
          <p:nvPr>
            <p:ph idx="1"/>
          </p:nvPr>
        </p:nvGraphicFramePr>
        <p:xfrm>
          <a:off x="619475" y="1928224"/>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836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D229-E953-8D23-0F5F-8A80115D112E}"/>
              </a:ext>
            </a:extLst>
          </p:cNvPr>
          <p:cNvSpPr>
            <a:spLocks noGrp="1"/>
          </p:cNvSpPr>
          <p:nvPr>
            <p:ph type="title"/>
          </p:nvPr>
        </p:nvSpPr>
        <p:spPr>
          <a:xfrm>
            <a:off x="478156" y="286603"/>
            <a:ext cx="11451429" cy="1510287"/>
          </a:xfrm>
        </p:spPr>
        <p:txBody>
          <a:bodyPr>
            <a:normAutofit/>
          </a:bodyPr>
          <a:lstStyle/>
          <a:p>
            <a:r>
              <a:rPr lang="en-US" sz="3600" b="1"/>
              <a:t>Conditional Acceptance  and Admission Requirements</a:t>
            </a:r>
          </a:p>
        </p:txBody>
      </p:sp>
      <p:sp>
        <p:nvSpPr>
          <p:cNvPr id="3" name="Content Placeholder 2">
            <a:extLst>
              <a:ext uri="{FF2B5EF4-FFF2-40B4-BE49-F238E27FC236}">
                <a16:creationId xmlns:a16="http://schemas.microsoft.com/office/drawing/2014/main" id="{A228E46C-132F-0B55-49AC-568D64E512F7}"/>
              </a:ext>
            </a:extLst>
          </p:cNvPr>
          <p:cNvSpPr>
            <a:spLocks noGrp="1"/>
          </p:cNvSpPr>
          <p:nvPr>
            <p:ph idx="1"/>
          </p:nvPr>
        </p:nvSpPr>
        <p:spPr>
          <a:xfrm>
            <a:off x="495702" y="2027991"/>
            <a:ext cx="11436855" cy="4286786"/>
          </a:xfrm>
        </p:spPr>
        <p:txBody>
          <a:bodyPr vert="horz" lIns="0" tIns="45720" rIns="0" bIns="45720" rtlCol="0" anchor="t">
            <a:normAutofit fontScale="92500" lnSpcReduction="10000"/>
          </a:bodyPr>
          <a:lstStyle/>
          <a:p>
            <a:pPr>
              <a:buChar char="-"/>
            </a:pPr>
            <a:r>
              <a:rPr lang="en-US" b="1" u="sng">
                <a:ea typeface="+mn-lt"/>
                <a:cs typeface="+mn-lt"/>
              </a:rPr>
              <a:t>CONDITIONAL ACCEPTANCE</a:t>
            </a:r>
            <a:r>
              <a:rPr lang="en-US" u="sng">
                <a:ea typeface="+mn-lt"/>
                <a:cs typeface="+mn-lt"/>
              </a:rPr>
              <a:t> </a:t>
            </a:r>
            <a:r>
              <a:rPr lang="en-US">
                <a:ea typeface="+mn-lt"/>
                <a:cs typeface="+mn-lt"/>
              </a:rPr>
              <a:t>= NOT GUARANTEED ACCEPTANCE</a:t>
            </a:r>
            <a:endParaRPr lang="en-US"/>
          </a:p>
          <a:p>
            <a:pPr>
              <a:buChar char="-"/>
            </a:pPr>
            <a:r>
              <a:rPr lang="en-US" b="1"/>
              <a:t>You are accepted on Condition that: </a:t>
            </a:r>
          </a:p>
          <a:p>
            <a:pPr marL="383540" lvl="1">
              <a:buFont typeface="Courier New" panose="020F0502020204030204" pitchFamily="34" charset="0"/>
              <a:buChar char="o"/>
            </a:pPr>
            <a:r>
              <a:rPr lang="en-US" sz="2000"/>
              <a:t>You maintain the same Average on which you received conditional acceptance (give or take 1-2%)</a:t>
            </a:r>
            <a:endParaRPr lang="en-US" sz="2000" b="1"/>
          </a:p>
          <a:p>
            <a:pPr marL="383540" lvl="1">
              <a:buFont typeface="Courier New" panose="020F0502020204030204" pitchFamily="34" charset="0"/>
              <a:buChar char="o"/>
            </a:pPr>
            <a:r>
              <a:rPr lang="en-US"/>
              <a:t>You meet all Admission Requirements by June 30th, 2026</a:t>
            </a:r>
          </a:p>
          <a:p>
            <a:pPr marL="383540" lvl="1">
              <a:buFont typeface="Courier New" panose="020F0502020204030204" pitchFamily="34" charset="0"/>
              <a:buChar char="o"/>
            </a:pPr>
            <a:r>
              <a:rPr lang="en-US"/>
              <a:t>It is your responsibility to know the Admission Requirements for the programs you have applied to and meet them by June 30th</a:t>
            </a:r>
          </a:p>
          <a:p>
            <a:pPr marL="200660" lvl="1" indent="0">
              <a:buNone/>
            </a:pPr>
            <a:endParaRPr lang="en-US"/>
          </a:p>
          <a:p>
            <a:pPr marL="383540" lvl="1">
              <a:buFont typeface="Courier New" panose="020F0502020204030204" pitchFamily="34" charset="0"/>
              <a:buChar char="o"/>
            </a:pPr>
            <a:r>
              <a:rPr lang="en-US"/>
              <a:t>When in doubt</a:t>
            </a:r>
            <a:r>
              <a:rPr lang="en-US" u="sng"/>
              <a:t> contact Admissions at the PSI </a:t>
            </a:r>
            <a:r>
              <a:rPr lang="en-US"/>
              <a:t>where you have applied and make sure your Online classes are on your transcript</a:t>
            </a:r>
          </a:p>
          <a:p>
            <a:pPr marL="383540" lvl="1">
              <a:buFont typeface="Courier New" panose="020F0502020204030204" pitchFamily="34" charset="0"/>
              <a:buChar char="o"/>
            </a:pPr>
            <a:r>
              <a:rPr lang="en-US"/>
              <a:t>Some schools will have other Conditions, such as:</a:t>
            </a:r>
          </a:p>
          <a:p>
            <a:pPr marL="383540" lvl="1">
              <a:buFont typeface="Courier New" panose="020F0502020204030204" pitchFamily="34" charset="0"/>
              <a:buChar char="o"/>
            </a:pPr>
            <a:r>
              <a:rPr lang="en-US">
                <a:ea typeface="+mn-lt"/>
                <a:cs typeface="+mn-lt"/>
                <a:hlinkClick r:id="rId3"/>
              </a:rPr>
              <a:t>How to keep your offer of admission - UBC | Undergraduate Programs and Admissions</a:t>
            </a:r>
            <a:endParaRPr lang="en-US">
              <a:ea typeface="+mn-lt"/>
              <a:cs typeface="+mn-lt"/>
            </a:endParaRPr>
          </a:p>
          <a:p>
            <a:pPr marL="383540" lvl="1">
              <a:buFont typeface="Courier New" panose="020F0502020204030204" pitchFamily="34" charset="0"/>
              <a:buChar char="o"/>
            </a:pPr>
            <a:r>
              <a:rPr lang="en-US">
                <a:latin typeface="Calibri"/>
                <a:ea typeface="Calibri"/>
                <a:cs typeface="Calibri"/>
              </a:rPr>
              <a:t>UBC drop below 70% in English 12---will take away offer or below 80% in extremely competitive programs</a:t>
            </a:r>
            <a:endParaRPr lang="en-US"/>
          </a:p>
          <a:p>
            <a:pPr marL="200660" lvl="1" indent="0">
              <a:buNone/>
            </a:pPr>
            <a:endParaRPr lang="en-US"/>
          </a:p>
          <a:p>
            <a:pPr>
              <a:buChar char="-"/>
            </a:pPr>
            <a:endParaRPr lang="en-US"/>
          </a:p>
        </p:txBody>
      </p:sp>
    </p:spTree>
    <p:extLst>
      <p:ext uri="{BB962C8B-B14F-4D97-AF65-F5344CB8AC3E}">
        <p14:creationId xmlns:p14="http://schemas.microsoft.com/office/powerpoint/2010/main" val="3064128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B003-9916-411F-50FD-03CB98CCA13D}"/>
              </a:ext>
            </a:extLst>
          </p:cNvPr>
          <p:cNvSpPr>
            <a:spLocks noGrp="1"/>
          </p:cNvSpPr>
          <p:nvPr>
            <p:ph type="title"/>
          </p:nvPr>
        </p:nvSpPr>
        <p:spPr>
          <a:xfrm>
            <a:off x="1040816" y="202129"/>
            <a:ext cx="4609470" cy="1510696"/>
          </a:xfrm>
        </p:spPr>
        <p:txBody>
          <a:bodyPr anchor="b">
            <a:normAutofit/>
          </a:bodyPr>
          <a:lstStyle/>
          <a:p>
            <a:r>
              <a:rPr lang="en-US" sz="3600" b="1">
                <a:ln w="19050">
                  <a:solidFill>
                    <a:srgbClr val="8AB833"/>
                  </a:solidFill>
                </a:ln>
                <a:solidFill>
                  <a:schemeClr val="accent1">
                    <a:lumMod val="76000"/>
                  </a:schemeClr>
                </a:solidFill>
                <a:latin typeface="Grandview"/>
                <a:cs typeface="Posterama Bold"/>
              </a:rPr>
              <a:t>After you apply</a:t>
            </a:r>
            <a:endParaRPr lang="en-US" sz="3600" b="1">
              <a:solidFill>
                <a:schemeClr val="accent1">
                  <a:lumMod val="76000"/>
                </a:schemeClr>
              </a:solidFill>
              <a:latin typeface="Grandview"/>
            </a:endParaRPr>
          </a:p>
        </p:txBody>
      </p:sp>
      <p:sp>
        <p:nvSpPr>
          <p:cNvPr id="3" name="Content Placeholder 2">
            <a:extLst>
              <a:ext uri="{FF2B5EF4-FFF2-40B4-BE49-F238E27FC236}">
                <a16:creationId xmlns:a16="http://schemas.microsoft.com/office/drawing/2014/main" id="{6B5AD2D9-AB9F-85F8-AD02-D996AB5DAE30}"/>
              </a:ext>
            </a:extLst>
          </p:cNvPr>
          <p:cNvSpPr>
            <a:spLocks noGrp="1"/>
          </p:cNvSpPr>
          <p:nvPr>
            <p:ph idx="1"/>
          </p:nvPr>
        </p:nvSpPr>
        <p:spPr>
          <a:xfrm>
            <a:off x="1052539" y="2111445"/>
            <a:ext cx="4597746" cy="3447832"/>
          </a:xfrm>
        </p:spPr>
        <p:txBody>
          <a:bodyPr vert="horz" lIns="91440" tIns="45720" rIns="91440" bIns="45720" rtlCol="0" anchor="t">
            <a:normAutofit fontScale="92500" lnSpcReduction="20000"/>
          </a:bodyPr>
          <a:lstStyle/>
          <a:p>
            <a:r>
              <a:rPr lang="en-US" sz="2000"/>
              <a:t>You will receive an e-mail from the Post-Secondary Institution:</a:t>
            </a:r>
          </a:p>
          <a:p>
            <a:pPr lvl="1" indent="-380365">
              <a:buFont typeface="Courier New" panose="020B0604020202020204" pitchFamily="34" charset="0"/>
              <a:buChar char="o"/>
            </a:pPr>
            <a:r>
              <a:rPr lang="en-US" sz="2000"/>
              <a:t>Including a student number </a:t>
            </a:r>
          </a:p>
          <a:p>
            <a:pPr lvl="1" indent="-380365">
              <a:buFont typeface="Courier New" panose="020B0604020202020204" pitchFamily="34" charset="0"/>
              <a:buChar char="o"/>
            </a:pPr>
            <a:r>
              <a:rPr lang="en-US" sz="2000"/>
              <a:t>Receipt of your Application</a:t>
            </a:r>
          </a:p>
          <a:p>
            <a:pPr lvl="1" indent="-380365">
              <a:buFont typeface="Courier New" panose="020B0604020202020204" pitchFamily="34" charset="0"/>
              <a:buChar char="o"/>
            </a:pPr>
            <a:r>
              <a:rPr lang="en-US" sz="2000"/>
              <a:t> Log in instructions for their Student Services system, </a:t>
            </a:r>
          </a:p>
          <a:p>
            <a:pPr lvl="1" indent="-380365">
              <a:buFont typeface="Courier New" panose="020B0604020202020204" pitchFamily="34" charset="0"/>
              <a:buChar char="o"/>
            </a:pPr>
            <a:r>
              <a:rPr lang="en-US" sz="2000"/>
              <a:t>Where you will find application updates and next steps</a:t>
            </a:r>
          </a:p>
          <a:p>
            <a:pPr lvl="1" indent="-380365">
              <a:buClr>
                <a:srgbClr val="1287C3"/>
              </a:buClr>
              <a:buFont typeface="Courier New" panose="020B0604020202020204" pitchFamily="34" charset="0"/>
              <a:buChar char="o"/>
            </a:pPr>
            <a:r>
              <a:rPr lang="en-US"/>
              <a:t>Such as timeline to submit any supplemental parts to your application (Profile, Assessments, Interview..</a:t>
            </a:r>
            <a:r>
              <a:rPr lang="en-US" err="1"/>
              <a:t>ect</a:t>
            </a:r>
            <a:r>
              <a:rPr lang="en-US"/>
              <a:t>..)</a:t>
            </a:r>
          </a:p>
        </p:txBody>
      </p:sp>
      <p:pic>
        <p:nvPicPr>
          <p:cNvPr id="7" name="Picture 6" descr="A hand holding a pen and shading circles on a sheet">
            <a:extLst>
              <a:ext uri="{FF2B5EF4-FFF2-40B4-BE49-F238E27FC236}">
                <a16:creationId xmlns:a16="http://schemas.microsoft.com/office/drawing/2014/main" id="{35868594-0BAA-8BA9-4EAA-8984CAAF286D}"/>
              </a:ext>
            </a:extLst>
          </p:cNvPr>
          <p:cNvPicPr>
            <a:picLocks noChangeAspect="1"/>
          </p:cNvPicPr>
          <p:nvPr/>
        </p:nvPicPr>
        <p:blipFill>
          <a:blip r:embed="rId3"/>
          <a:srcRect l="26583" r="14892" b="2"/>
          <a:stretch>
            <a:fillRect/>
          </a:stretch>
        </p:blipFill>
        <p:spPr>
          <a:xfrm>
            <a:off x="6219168" y="867064"/>
            <a:ext cx="5072727" cy="5048790"/>
          </a:xfrm>
          <a:prstGeom prst="rect">
            <a:avLst/>
          </a:prstGeom>
        </p:spPr>
      </p:pic>
      <p:sp>
        <p:nvSpPr>
          <p:cNvPr id="5" name="Slide Number Placeholder 4">
            <a:extLst>
              <a:ext uri="{FF2B5EF4-FFF2-40B4-BE49-F238E27FC236}">
                <a16:creationId xmlns:a16="http://schemas.microsoft.com/office/drawing/2014/main" id="{E46F8DB8-DC0C-129C-70C0-8FC38FAB0590}"/>
              </a:ext>
            </a:extLst>
          </p:cNvPr>
          <p:cNvSpPr>
            <a:spLocks noGrp="1"/>
          </p:cNvSpPr>
          <p:nvPr>
            <p:ph type="sldNum" sz="quarter" idx="12"/>
          </p:nvPr>
        </p:nvSpPr>
        <p:spPr>
          <a:xfrm>
            <a:off x="8610600" y="6356350"/>
            <a:ext cx="2743200" cy="365125"/>
          </a:xfrm>
        </p:spPr>
        <p:txBody>
          <a:bodyPr>
            <a:normAutofit/>
          </a:bodyPr>
          <a:lstStyle/>
          <a:p>
            <a:pPr>
              <a:spcAft>
                <a:spcPts val="600"/>
              </a:spcAft>
            </a:pPr>
            <a:fld id="{87E7843D-FF13-4365-9478-9625B70A2705}" type="slidenum">
              <a:rPr lang="en-US"/>
              <a:pPr>
                <a:spcAft>
                  <a:spcPts val="600"/>
                </a:spcAft>
              </a:pPr>
              <a:t>6</a:t>
            </a:fld>
            <a:endParaRPr lang="en-US"/>
          </a:p>
        </p:txBody>
      </p:sp>
    </p:spTree>
    <p:extLst>
      <p:ext uri="{BB962C8B-B14F-4D97-AF65-F5344CB8AC3E}">
        <p14:creationId xmlns:p14="http://schemas.microsoft.com/office/powerpoint/2010/main" val="2767463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4406-33EF-C589-7B12-F34046CEBB9F}"/>
              </a:ext>
            </a:extLst>
          </p:cNvPr>
          <p:cNvSpPr>
            <a:spLocks noGrp="1"/>
          </p:cNvSpPr>
          <p:nvPr>
            <p:ph type="title"/>
          </p:nvPr>
        </p:nvSpPr>
        <p:spPr>
          <a:xfrm>
            <a:off x="1659280" y="816429"/>
            <a:ext cx="9794071" cy="865141"/>
          </a:xfrm>
        </p:spPr>
        <p:txBody>
          <a:bodyPr vert="horz" lIns="91440" tIns="45720" rIns="91440" bIns="45720" rtlCol="0" anchor="t">
            <a:noAutofit/>
          </a:bodyPr>
          <a:lstStyle/>
          <a:p>
            <a:r>
              <a:rPr lang="en-CA" sz="4400" b="1"/>
              <a:t>Student  Transcripts Service </a:t>
            </a:r>
          </a:p>
        </p:txBody>
      </p:sp>
      <p:sp>
        <p:nvSpPr>
          <p:cNvPr id="3" name="Content Placeholder 2">
            <a:extLst>
              <a:ext uri="{FF2B5EF4-FFF2-40B4-BE49-F238E27FC236}">
                <a16:creationId xmlns:a16="http://schemas.microsoft.com/office/drawing/2014/main" id="{99B6139C-F9E2-3910-C549-0CBB7C916882}"/>
              </a:ext>
            </a:extLst>
          </p:cNvPr>
          <p:cNvSpPr>
            <a:spLocks noGrp="1"/>
          </p:cNvSpPr>
          <p:nvPr>
            <p:ph idx="1"/>
          </p:nvPr>
        </p:nvSpPr>
        <p:spPr>
          <a:xfrm>
            <a:off x="1234496" y="2078111"/>
            <a:ext cx="5954303" cy="3397272"/>
          </a:xfrm>
        </p:spPr>
        <p:txBody>
          <a:bodyPr vert="horz" lIns="91440" tIns="45720" rIns="91440" bIns="45720" rtlCol="0" anchor="t">
            <a:noAutofit/>
          </a:bodyPr>
          <a:lstStyle/>
          <a:p>
            <a:r>
              <a:rPr lang="en-CA">
                <a:latin typeface="Univers Condensed"/>
              </a:rPr>
              <a:t>ALL students whether applying for a post-secondary school or not should make an account on the BC government's Student Transcripts BC site.</a:t>
            </a:r>
          </a:p>
          <a:p>
            <a:pPr lvl="1">
              <a:buFont typeface="Courier New" panose="020B0604020202020204" pitchFamily="34" charset="0"/>
              <a:buChar char="o"/>
            </a:pPr>
            <a:r>
              <a:rPr lang="en-CA" sz="1900">
                <a:latin typeface="Univers Condensed"/>
              </a:rPr>
              <a:t>You'll need your </a:t>
            </a:r>
            <a:r>
              <a:rPr lang="en-CA" sz="1900" b="1">
                <a:latin typeface="Univers Condensed"/>
              </a:rPr>
              <a:t>Personal Education Number</a:t>
            </a:r>
            <a:r>
              <a:rPr lang="en-CA" sz="1900">
                <a:latin typeface="Univers Condensed"/>
              </a:rPr>
              <a:t> (PEN), which is in </a:t>
            </a:r>
            <a:r>
              <a:rPr lang="en-CA" sz="1900" err="1">
                <a:latin typeface="Univers Condensed"/>
              </a:rPr>
              <a:t>Myed</a:t>
            </a:r>
            <a:r>
              <a:rPr lang="en-CA" sz="1900">
                <a:latin typeface="Univers Condensed"/>
              </a:rPr>
              <a:t> and on any report card</a:t>
            </a:r>
          </a:p>
          <a:p>
            <a:pPr lvl="1">
              <a:buClr>
                <a:srgbClr val="1287C3"/>
              </a:buClr>
              <a:buFont typeface="Courier New" panose="020B0604020202020204" pitchFamily="34" charset="0"/>
              <a:buChar char="o"/>
            </a:pPr>
            <a:r>
              <a:rPr lang="en-CA" sz="2100">
                <a:latin typeface="Univers Condensed"/>
              </a:rPr>
              <a:t>L</a:t>
            </a:r>
            <a:r>
              <a:rPr lang="en-CA">
                <a:latin typeface="Univers Condensed"/>
              </a:rPr>
              <a:t>ink to site </a:t>
            </a:r>
            <a:r>
              <a:rPr lang="en-CA">
                <a:latin typeface="Univers Condensed"/>
                <a:hlinkClick r:id="rId3"/>
              </a:rPr>
              <a:t>here</a:t>
            </a:r>
            <a:r>
              <a:rPr lang="en-CA">
                <a:latin typeface="Univers Condensed"/>
              </a:rPr>
              <a:t>.</a:t>
            </a:r>
            <a:endParaRPr lang="en-CA"/>
          </a:p>
          <a:p>
            <a:r>
              <a:rPr lang="en-CA">
                <a:latin typeface="Univers Condensed"/>
              </a:rPr>
              <a:t>This site is the hub where students share their transcripts and course progress to post-secondaries across BC and Canada.</a:t>
            </a:r>
          </a:p>
          <a:p>
            <a:endParaRPr lang="en-CA">
              <a:latin typeface="Univers Condensed"/>
            </a:endParaRPr>
          </a:p>
          <a:p>
            <a:pPr marL="0" indent="0">
              <a:buNone/>
            </a:pPr>
            <a:endParaRPr lang="en-CA">
              <a:latin typeface="Univers Condensed"/>
            </a:endParaRPr>
          </a:p>
          <a:p>
            <a:pPr marL="0" indent="0">
              <a:buNone/>
            </a:pPr>
            <a:endParaRPr lang="en-CA" sz="1800"/>
          </a:p>
          <a:p>
            <a:endParaRPr lang="en-CA"/>
          </a:p>
        </p:txBody>
      </p:sp>
      <p:pic>
        <p:nvPicPr>
          <p:cNvPr id="4" name="Picture 3" descr="A screenshot of a computer&#10;&#10;AI-generated content may be incorrect.">
            <a:extLst>
              <a:ext uri="{FF2B5EF4-FFF2-40B4-BE49-F238E27FC236}">
                <a16:creationId xmlns:a16="http://schemas.microsoft.com/office/drawing/2014/main" id="{72CFE496-E50E-FE55-95E5-F1A2BD923C32}"/>
              </a:ext>
            </a:extLst>
          </p:cNvPr>
          <p:cNvPicPr>
            <a:picLocks noChangeAspect="1"/>
          </p:cNvPicPr>
          <p:nvPr/>
        </p:nvPicPr>
        <p:blipFill>
          <a:blip r:embed="rId4"/>
          <a:stretch>
            <a:fillRect/>
          </a:stretch>
        </p:blipFill>
        <p:spPr>
          <a:xfrm>
            <a:off x="7704624" y="1760396"/>
            <a:ext cx="3675603" cy="2349152"/>
          </a:xfrm>
          <a:prstGeom prst="rect">
            <a:avLst/>
          </a:prstGeom>
        </p:spPr>
      </p:pic>
      <p:sp>
        <p:nvSpPr>
          <p:cNvPr id="5" name="TextBox 4">
            <a:extLst>
              <a:ext uri="{FF2B5EF4-FFF2-40B4-BE49-F238E27FC236}">
                <a16:creationId xmlns:a16="http://schemas.microsoft.com/office/drawing/2014/main" id="{6425C30B-4A49-AB20-4DDB-AF4EAAC001DA}"/>
              </a:ext>
            </a:extLst>
          </p:cNvPr>
          <p:cNvSpPr txBox="1"/>
          <p:nvPr/>
        </p:nvSpPr>
        <p:spPr>
          <a:xfrm>
            <a:off x="7708842" y="4295292"/>
            <a:ext cx="3897086"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0"/>
              </a:spcBef>
            </a:pPr>
            <a:r>
              <a:rPr lang="en-CA" sz="1700">
                <a:latin typeface="Univers Condensed"/>
              </a:rPr>
              <a:t>Some PSI will ask for a one-time transcript share. Many others will ask for ongoing access for one year, which includes midterm marks in November and April.</a:t>
            </a:r>
            <a:endParaRPr lang="en-US" sz="1700"/>
          </a:p>
        </p:txBody>
      </p:sp>
      <p:sp>
        <p:nvSpPr>
          <p:cNvPr id="8" name="TextBox 7">
            <a:extLst>
              <a:ext uri="{FF2B5EF4-FFF2-40B4-BE49-F238E27FC236}">
                <a16:creationId xmlns:a16="http://schemas.microsoft.com/office/drawing/2014/main" id="{09488D28-FD56-DCC2-1290-2A25F7CDCD90}"/>
              </a:ext>
            </a:extLst>
          </p:cNvPr>
          <p:cNvSpPr txBox="1"/>
          <p:nvPr/>
        </p:nvSpPr>
        <p:spPr>
          <a:xfrm>
            <a:off x="919314" y="5522852"/>
            <a:ext cx="108501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i="1"/>
              <a:t>Information in </a:t>
            </a:r>
            <a:r>
              <a:rPr lang="en-US" sz="2000" b="1" i="1" err="1"/>
              <a:t>MyedBC</a:t>
            </a:r>
            <a:r>
              <a:rPr lang="en-US" sz="2000" b="1" i="1"/>
              <a:t> needs to match the STS Government site!!</a:t>
            </a:r>
          </a:p>
          <a:p>
            <a:pPr algn="ctr"/>
            <a:r>
              <a:rPr lang="en-US" sz="2000" b="1" i="1"/>
              <a:t>If your family has moved, Gladstone NEEDS you to come in and update your address</a:t>
            </a:r>
          </a:p>
        </p:txBody>
      </p:sp>
    </p:spTree>
    <p:extLst>
      <p:ext uri="{BB962C8B-B14F-4D97-AF65-F5344CB8AC3E}">
        <p14:creationId xmlns:p14="http://schemas.microsoft.com/office/powerpoint/2010/main" val="172265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14406-33EF-C589-7B12-F34046CEBB9F}"/>
              </a:ext>
            </a:extLst>
          </p:cNvPr>
          <p:cNvSpPr>
            <a:spLocks noGrp="1"/>
          </p:cNvSpPr>
          <p:nvPr>
            <p:ph type="title"/>
          </p:nvPr>
        </p:nvSpPr>
        <p:spPr>
          <a:xfrm>
            <a:off x="1111593" y="887866"/>
            <a:ext cx="10341758" cy="817516"/>
          </a:xfrm>
        </p:spPr>
        <p:txBody>
          <a:bodyPr vert="horz" lIns="91440" tIns="45720" rIns="91440" bIns="45720" rtlCol="0" anchor="t">
            <a:noAutofit/>
          </a:bodyPr>
          <a:lstStyle/>
          <a:p>
            <a:r>
              <a:rPr lang="en-CA" sz="3600" b="1"/>
              <a:t>BC Achievement Scholarship</a:t>
            </a:r>
          </a:p>
        </p:txBody>
      </p:sp>
      <p:sp>
        <p:nvSpPr>
          <p:cNvPr id="3" name="Content Placeholder 2">
            <a:extLst>
              <a:ext uri="{FF2B5EF4-FFF2-40B4-BE49-F238E27FC236}">
                <a16:creationId xmlns:a16="http://schemas.microsoft.com/office/drawing/2014/main" id="{99B6139C-F9E2-3910-C549-0CBB7C916882}"/>
              </a:ext>
            </a:extLst>
          </p:cNvPr>
          <p:cNvSpPr>
            <a:spLocks noGrp="1"/>
          </p:cNvSpPr>
          <p:nvPr>
            <p:ph idx="1"/>
          </p:nvPr>
        </p:nvSpPr>
        <p:spPr>
          <a:xfrm>
            <a:off x="1103528" y="2101923"/>
            <a:ext cx="10014334" cy="4183084"/>
          </a:xfrm>
        </p:spPr>
        <p:txBody>
          <a:bodyPr vert="horz" lIns="91440" tIns="45720" rIns="91440" bIns="45720" rtlCol="0" anchor="t">
            <a:noAutofit/>
          </a:bodyPr>
          <a:lstStyle/>
          <a:p>
            <a:pPr>
              <a:buChar char="-"/>
            </a:pPr>
            <a:r>
              <a:rPr lang="en-CA">
                <a:solidFill>
                  <a:srgbClr val="404040"/>
                </a:solidFill>
                <a:latin typeface="Univers Condensed"/>
              </a:rPr>
              <a:t>Another reason to sign up for BCEID/STS account, some scholarships are calculated automatically</a:t>
            </a:r>
          </a:p>
          <a:p>
            <a:pPr>
              <a:buFont typeface="Calibri" panose="020F0502020204030204" pitchFamily="34" charset="0"/>
              <a:buChar char="-"/>
            </a:pPr>
            <a:r>
              <a:rPr lang="en-CA">
                <a:solidFill>
                  <a:srgbClr val="404040"/>
                </a:solidFill>
                <a:latin typeface="Univers Condensed"/>
              </a:rPr>
              <a:t>Top 8000 academic averages in the Province based </a:t>
            </a:r>
            <a:r>
              <a:rPr lang="en-CA" b="1">
                <a:solidFill>
                  <a:srgbClr val="404040"/>
                </a:solidFill>
                <a:latin typeface="Univers Condensed"/>
              </a:rPr>
              <a:t>on Grade 10-12 grad requirement course grades</a:t>
            </a:r>
            <a:r>
              <a:rPr lang="en-CA">
                <a:solidFill>
                  <a:srgbClr val="404040"/>
                </a:solidFill>
                <a:latin typeface="Univers Condensed"/>
              </a:rPr>
              <a:t>  will automatically receive a $1250 scholarship voucher from the Province that can be used within 5 years of graduation. </a:t>
            </a:r>
          </a:p>
          <a:p>
            <a:pPr>
              <a:buFont typeface="Calibri" panose="020F0502020204030204" pitchFamily="34" charset="0"/>
              <a:buChar char="-"/>
            </a:pPr>
            <a:r>
              <a:rPr lang="en-CA">
                <a:solidFill>
                  <a:srgbClr val="404040"/>
                </a:solidFill>
                <a:latin typeface="Univers Condensed"/>
              </a:rPr>
              <a:t>-Meaning you do not need to be going to Post-Secondary right away</a:t>
            </a:r>
          </a:p>
          <a:p>
            <a:pPr>
              <a:buFont typeface="Calibri" panose="020F0502020204030204" pitchFamily="34" charset="0"/>
              <a:buChar char="-"/>
            </a:pPr>
            <a:r>
              <a:rPr lang="en-CA">
                <a:solidFill>
                  <a:srgbClr val="404040"/>
                </a:solidFill>
                <a:latin typeface="Univers Condensed"/>
              </a:rPr>
              <a:t>-Will be reimbursed by </a:t>
            </a:r>
            <a:r>
              <a:rPr lang="en-CA" sz="1200">
                <a:solidFill>
                  <a:srgbClr val="292929"/>
                </a:solidFill>
                <a:ea typeface="+mn-lt"/>
                <a:cs typeface="+mn-lt"/>
              </a:rPr>
              <a:t> </a:t>
            </a:r>
            <a:r>
              <a:rPr lang="en-CA" sz="1200">
                <a:solidFill>
                  <a:srgbClr val="1A5A96"/>
                </a:solidFill>
                <a:ea typeface="+mn-lt"/>
                <a:cs typeface="+mn-lt"/>
                <a:hlinkClick r:id="rId3"/>
              </a:rPr>
              <a:t>designated post-secondary institution</a:t>
            </a:r>
            <a:r>
              <a:rPr lang="en-CA" sz="1200">
                <a:solidFill>
                  <a:srgbClr val="292929"/>
                </a:solidFill>
                <a:ea typeface="+mn-lt"/>
                <a:cs typeface="+mn-lt"/>
              </a:rPr>
              <a:t> or B.C. </a:t>
            </a:r>
            <a:r>
              <a:rPr lang="en-CA" sz="1200">
                <a:solidFill>
                  <a:srgbClr val="2378C7"/>
                </a:solidFill>
                <a:ea typeface="+mn-lt"/>
                <a:cs typeface="+mn-lt"/>
                <a:hlinkClick r:id="rId4"/>
              </a:rPr>
              <a:t>authorized trades training provider.</a:t>
            </a:r>
            <a:endParaRPr lang="en-CA">
              <a:solidFill>
                <a:srgbClr val="404040"/>
              </a:solidFill>
              <a:latin typeface="Univers Condensed"/>
            </a:endParaRPr>
          </a:p>
          <a:p>
            <a:pPr>
              <a:buFont typeface="Calibri" panose="020F0502020204030204" pitchFamily="34" charset="0"/>
              <a:buChar char="-"/>
            </a:pPr>
            <a:r>
              <a:rPr lang="en-CA">
                <a:solidFill>
                  <a:srgbClr val="404040"/>
                </a:solidFill>
                <a:latin typeface="Univers Condensed"/>
              </a:rPr>
              <a:t>-Minimum 73% in English 12 to be in consideration for these vouchers</a:t>
            </a:r>
          </a:p>
          <a:p>
            <a:pPr>
              <a:buFont typeface="Calibri" panose="020F0502020204030204" pitchFamily="34" charset="0"/>
              <a:buChar char="-"/>
            </a:pPr>
            <a:r>
              <a:rPr lang="en-CA" sz="1200" b="1">
                <a:solidFill>
                  <a:srgbClr val="292929"/>
                </a:solidFill>
                <a:ea typeface="+mn-lt"/>
                <a:cs typeface="+mn-lt"/>
              </a:rPr>
              <a:t>Paper scholarship vouchers are mailed to recipients to the last home addresses reported by schools</a:t>
            </a:r>
            <a:r>
              <a:rPr lang="en-CA" sz="1200">
                <a:solidFill>
                  <a:srgbClr val="292929"/>
                </a:solidFill>
                <a:ea typeface="+mn-lt"/>
                <a:cs typeface="+mn-lt"/>
              </a:rPr>
              <a:t>. Notifications are also posted to the </a:t>
            </a:r>
            <a:r>
              <a:rPr lang="en-CA" sz="1200">
                <a:solidFill>
                  <a:srgbClr val="1A5A96"/>
                </a:solidFill>
                <a:ea typeface="+mn-lt"/>
                <a:cs typeface="+mn-lt"/>
                <a:hlinkClick r:id="rId5"/>
              </a:rPr>
              <a:t>Student Transcripts Service</a:t>
            </a:r>
            <a:r>
              <a:rPr lang="en-CA" sz="1200">
                <a:solidFill>
                  <a:srgbClr val="292929"/>
                </a:solidFill>
                <a:ea typeface="+mn-lt"/>
                <a:cs typeface="+mn-lt"/>
              </a:rPr>
              <a:t>. Students can login to their account to find out if they are a recipient of the BC Achievement scholarship.</a:t>
            </a:r>
            <a:endParaRPr lang="en-CA" sz="1200">
              <a:solidFill>
                <a:srgbClr val="404040"/>
              </a:solidFill>
              <a:latin typeface="Univers Condensed"/>
            </a:endParaRPr>
          </a:p>
          <a:p>
            <a:pPr marL="383540">
              <a:lnSpc>
                <a:spcPct val="100000"/>
              </a:lnSpc>
              <a:spcBef>
                <a:spcPts val="0"/>
              </a:spcBef>
              <a:spcAft>
                <a:spcPts val="0"/>
              </a:spcAft>
              <a:buFont typeface="Calibri" panose="020B0604020202020204" pitchFamily="34" charset="0"/>
              <a:buChar char="-"/>
            </a:pPr>
            <a:endParaRPr lang="en-US" i="1">
              <a:solidFill>
                <a:srgbClr val="000000"/>
              </a:solidFill>
              <a:latin typeface="Avenir Next LT Pro" panose="020F0502020204030204"/>
            </a:endParaRPr>
          </a:p>
          <a:p>
            <a:pPr>
              <a:buChar char="-"/>
            </a:pPr>
            <a:endParaRPr lang="en-CA">
              <a:latin typeface="Univers Condensed"/>
            </a:endParaRPr>
          </a:p>
          <a:p>
            <a:pPr>
              <a:buChar char="-"/>
            </a:pPr>
            <a:endParaRPr lang="en-CA">
              <a:latin typeface="Univers Condensed"/>
            </a:endParaRPr>
          </a:p>
          <a:p>
            <a:pPr marL="0" indent="0">
              <a:buNone/>
            </a:pPr>
            <a:endParaRPr lang="en-CA">
              <a:latin typeface="Univers Condensed"/>
            </a:endParaRPr>
          </a:p>
          <a:p>
            <a:pPr marL="0" indent="0">
              <a:buNone/>
            </a:pPr>
            <a:endParaRPr lang="en-CA" sz="1800"/>
          </a:p>
          <a:p>
            <a:pPr>
              <a:buChar char="-"/>
            </a:pPr>
            <a:endParaRPr lang="en-CA"/>
          </a:p>
        </p:txBody>
      </p:sp>
    </p:spTree>
    <p:extLst>
      <p:ext uri="{BB962C8B-B14F-4D97-AF65-F5344CB8AC3E}">
        <p14:creationId xmlns:p14="http://schemas.microsoft.com/office/powerpoint/2010/main" val="368326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D0CAB-8D43-21B1-8495-D846D22C5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369C80-D0F0-6260-19F7-E07D8985A15A}"/>
              </a:ext>
            </a:extLst>
          </p:cNvPr>
          <p:cNvSpPr>
            <a:spLocks noGrp="1"/>
          </p:cNvSpPr>
          <p:nvPr>
            <p:ph type="title"/>
          </p:nvPr>
        </p:nvSpPr>
        <p:spPr>
          <a:xfrm>
            <a:off x="326177" y="-7028"/>
            <a:ext cx="11081657" cy="152946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50"/>
              <a:t>  </a:t>
            </a:r>
            <a:r>
              <a:rPr lang="en-US" sz="3200" b="1"/>
              <a:t>A REMINDER:</a:t>
            </a:r>
            <a:r>
              <a:rPr lang="en-US" sz="3200"/>
              <a:t> Online Classes </a:t>
            </a:r>
          </a:p>
        </p:txBody>
      </p:sp>
      <p:sp>
        <p:nvSpPr>
          <p:cNvPr id="3" name="Text Placeholder 2">
            <a:extLst>
              <a:ext uri="{FF2B5EF4-FFF2-40B4-BE49-F238E27FC236}">
                <a16:creationId xmlns:a16="http://schemas.microsoft.com/office/drawing/2014/main" id="{9C11B4FF-6423-D5D4-17DA-20D58632701B}"/>
              </a:ext>
            </a:extLst>
          </p:cNvPr>
          <p:cNvSpPr>
            <a:spLocks noGrp="1"/>
          </p:cNvSpPr>
          <p:nvPr>
            <p:ph type="body" idx="1"/>
          </p:nvPr>
        </p:nvSpPr>
        <p:spPr>
          <a:xfrm>
            <a:off x="-1752" y="1828825"/>
            <a:ext cx="11710136" cy="486706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89965" lvl="1" indent="-380365">
              <a:lnSpc>
                <a:spcPct val="107000"/>
              </a:lnSpc>
            </a:pPr>
            <a:r>
              <a:rPr lang="en-US" sz="1850" b="0" i="0">
                <a:solidFill>
                  <a:srgbClr val="002145"/>
                </a:solidFill>
                <a:effectLst/>
                <a:latin typeface="Whitney SSm A"/>
              </a:rPr>
              <a:t>If you</a:t>
            </a:r>
            <a:r>
              <a:rPr lang="en-US" sz="1850">
                <a:solidFill>
                  <a:srgbClr val="002145"/>
                </a:solidFill>
                <a:latin typeface="Whitney SSm A"/>
              </a:rPr>
              <a:t> decide</a:t>
            </a:r>
            <a:r>
              <a:rPr lang="en-US" sz="1850" b="0" i="0">
                <a:solidFill>
                  <a:srgbClr val="002145"/>
                </a:solidFill>
                <a:effectLst/>
                <a:latin typeface="Whitney SSm A"/>
              </a:rPr>
              <a:t> </a:t>
            </a:r>
            <a:r>
              <a:rPr lang="en-US" sz="1850">
                <a:solidFill>
                  <a:srgbClr val="002145"/>
                </a:solidFill>
                <a:latin typeface="Whitney SSm A"/>
              </a:rPr>
              <a:t>to take Online </a:t>
            </a:r>
            <a:r>
              <a:rPr lang="en-US" sz="1850" b="0" i="0">
                <a:solidFill>
                  <a:srgbClr val="002145"/>
                </a:solidFill>
                <a:effectLst/>
                <a:latin typeface="Whitney SSm A"/>
              </a:rPr>
              <a:t>learning courses to meet your</a:t>
            </a:r>
            <a:r>
              <a:rPr lang="en-US" sz="1850" b="1" i="0">
                <a:solidFill>
                  <a:srgbClr val="002145"/>
                </a:solidFill>
                <a:effectLst/>
                <a:latin typeface="Whitney SSm A"/>
              </a:rPr>
              <a:t> application degree requirements</a:t>
            </a:r>
            <a:r>
              <a:rPr lang="en-US" sz="1850" b="0" i="0">
                <a:solidFill>
                  <a:srgbClr val="002145"/>
                </a:solidFill>
                <a:effectLst/>
                <a:latin typeface="Whitney SSm A"/>
              </a:rPr>
              <a:t>, </a:t>
            </a:r>
            <a:r>
              <a:rPr lang="en-US" sz="1850">
                <a:solidFill>
                  <a:srgbClr val="002145"/>
                </a:solidFill>
                <a:latin typeface="Whitney SSm A"/>
              </a:rPr>
              <a:t>during your Grade 12 year </a:t>
            </a:r>
            <a:r>
              <a:rPr lang="en-US" sz="1850" b="0" i="0">
                <a:solidFill>
                  <a:srgbClr val="002145"/>
                </a:solidFill>
                <a:effectLst/>
                <a:latin typeface="Whitney SSm A"/>
              </a:rPr>
              <a:t>please arrange for </a:t>
            </a:r>
            <a:r>
              <a:rPr lang="en-US" sz="1850" b="0" i="0" u="sng">
                <a:solidFill>
                  <a:srgbClr val="002145"/>
                </a:solidFill>
                <a:effectLst/>
                <a:latin typeface="Whitney SSm A"/>
              </a:rPr>
              <a:t>interim (50% complete) grades</a:t>
            </a:r>
            <a:r>
              <a:rPr lang="en-US" sz="1850" b="0" i="0">
                <a:solidFill>
                  <a:srgbClr val="002145"/>
                </a:solidFill>
                <a:effectLst/>
                <a:latin typeface="Whitney SSm A"/>
              </a:rPr>
              <a:t> to be </a:t>
            </a:r>
            <a:r>
              <a:rPr lang="en-US" sz="1850">
                <a:solidFill>
                  <a:srgbClr val="002145"/>
                </a:solidFill>
                <a:latin typeface="Whitney SSm A"/>
              </a:rPr>
              <a:t>sent</a:t>
            </a:r>
            <a:r>
              <a:rPr lang="en-US" sz="1850" b="0" i="0">
                <a:solidFill>
                  <a:srgbClr val="002145"/>
                </a:solidFill>
                <a:effectLst/>
                <a:latin typeface="Whitney SSm A"/>
              </a:rPr>
              <a:t> </a:t>
            </a:r>
            <a:r>
              <a:rPr lang="en-US" sz="1850">
                <a:solidFill>
                  <a:srgbClr val="002145"/>
                </a:solidFill>
                <a:latin typeface="Whitney SSm A"/>
              </a:rPr>
              <a:t>by</a:t>
            </a:r>
            <a:r>
              <a:rPr lang="en-US" sz="1850" b="0" i="0">
                <a:solidFill>
                  <a:srgbClr val="002145"/>
                </a:solidFill>
                <a:effectLst/>
                <a:latin typeface="Whitney SSm A"/>
              </a:rPr>
              <a:t> </a:t>
            </a:r>
            <a:r>
              <a:rPr lang="en-US" sz="1850" b="1" i="0">
                <a:solidFill>
                  <a:srgbClr val="002145"/>
                </a:solidFill>
                <a:effectLst/>
                <a:latin typeface="Whitney SSm A"/>
              </a:rPr>
              <a:t>March 15, meaning you want to have at least </a:t>
            </a:r>
            <a:r>
              <a:rPr lang="en-US" sz="1850" b="1" i="0" u="sng">
                <a:solidFill>
                  <a:srgbClr val="002145"/>
                </a:solidFill>
                <a:effectLst/>
                <a:latin typeface="Whitney SSm A"/>
              </a:rPr>
              <a:t>50% of course done by Feb 15th</a:t>
            </a:r>
            <a:r>
              <a:rPr lang="en-US" sz="1850" b="0" i="0">
                <a:solidFill>
                  <a:srgbClr val="002145"/>
                </a:solidFill>
                <a:effectLst/>
                <a:latin typeface="Whitney SSm A"/>
              </a:rPr>
              <a:t>. </a:t>
            </a:r>
            <a:endParaRPr lang="en-US" sz="1850"/>
          </a:p>
          <a:p>
            <a:pPr marL="989965" lvl="1" indent="-380365">
              <a:lnSpc>
                <a:spcPct val="107000"/>
              </a:lnSpc>
            </a:pPr>
            <a:endParaRPr lang="en-US" sz="1850">
              <a:solidFill>
                <a:srgbClr val="002145"/>
              </a:solidFill>
              <a:latin typeface="Whitney SSm A"/>
              <a:ea typeface="Arial" panose="020B0604020202020204" pitchFamily="34" charset="0"/>
            </a:endParaRPr>
          </a:p>
          <a:p>
            <a:pPr marL="989965" lvl="1" indent="-380365">
              <a:lnSpc>
                <a:spcPct val="107000"/>
              </a:lnSpc>
            </a:pPr>
            <a:r>
              <a:rPr lang="en-US" sz="1900">
                <a:ea typeface="Arial" panose="020B0604020202020204" pitchFamily="34" charset="0"/>
              </a:rPr>
              <a:t>Recommended that you finish your online courses by June 1</a:t>
            </a:r>
            <a:r>
              <a:rPr lang="en-US" sz="1200" baseline="30000">
                <a:ea typeface="Arial" panose="020B0604020202020204" pitchFamily="34" charset="0"/>
              </a:rPr>
              <a:t>st</a:t>
            </a:r>
            <a:r>
              <a:rPr lang="en-US" sz="1900">
                <a:ea typeface="Arial" panose="020B0604020202020204" pitchFamily="34" charset="0"/>
              </a:rPr>
              <a:t> of your graduation year, because the </a:t>
            </a:r>
            <a:r>
              <a:rPr lang="en-US" sz="1900" u="sng">
                <a:ea typeface="Arial" panose="020B0604020202020204" pitchFamily="34" charset="0"/>
              </a:rPr>
              <a:t>final marks for these courses need to be on your transcript by June 30th</a:t>
            </a:r>
            <a:endParaRPr lang="en-US" sz="1850" u="sng">
              <a:solidFill>
                <a:srgbClr val="002145"/>
              </a:solidFill>
              <a:ea typeface="Arial" panose="020B0604020202020204" pitchFamily="34" charset="0"/>
            </a:endParaRPr>
          </a:p>
          <a:p>
            <a:pPr marL="989965" lvl="1" indent="-380365">
              <a:lnSpc>
                <a:spcPct val="107000"/>
              </a:lnSpc>
            </a:pPr>
            <a:endParaRPr lang="en-US" sz="1867">
              <a:solidFill>
                <a:srgbClr val="595959"/>
              </a:solidFill>
              <a:effectLst/>
              <a:highlight>
                <a:srgbClr val="00FF00"/>
              </a:highlight>
              <a:latin typeface="Arial" panose="020B0604020202020204" pitchFamily="34" charset="0"/>
              <a:ea typeface="Arial" panose="020B0604020202020204" pitchFamily="34" charset="0"/>
              <a:cs typeface="Times New Roman" panose="02020603050405020304" pitchFamily="18" charset="0"/>
            </a:endParaRPr>
          </a:p>
          <a:p>
            <a:pPr marL="989965" lvl="1" indent="-380365">
              <a:lnSpc>
                <a:spcPct val="107000"/>
              </a:lnSpc>
              <a:spcBef>
                <a:spcPts val="0"/>
              </a:spcBef>
              <a:spcAft>
                <a:spcPts val="0"/>
              </a:spcAft>
              <a:buFont typeface="Courier New" panose="02070309020205020404" pitchFamily="49" charset="0"/>
              <a:buChar char="o"/>
            </a:pPr>
            <a:r>
              <a:rPr lang="en-US" sz="1850" b="0" i="0">
                <a:solidFill>
                  <a:srgbClr val="000000"/>
                </a:solidFill>
                <a:effectLst/>
                <a:latin typeface="barlow-regular"/>
              </a:rPr>
              <a:t>Ensure that your online provider </a:t>
            </a:r>
            <a:r>
              <a:rPr lang="en-US" sz="1850">
                <a:latin typeface="barlow-regular"/>
              </a:rPr>
              <a:t>sends</a:t>
            </a:r>
            <a:r>
              <a:rPr lang="en-US" sz="1850" b="0" i="0">
                <a:solidFill>
                  <a:srgbClr val="000000"/>
                </a:solidFill>
                <a:effectLst/>
                <a:latin typeface="barlow-regular"/>
              </a:rPr>
              <a:t> your final grade to the Ministry of Education so that it appears on your final transcript.</a:t>
            </a:r>
          </a:p>
          <a:p>
            <a:pPr marL="989965" lvl="1" indent="-380365">
              <a:lnSpc>
                <a:spcPct val="107000"/>
              </a:lnSpc>
              <a:spcBef>
                <a:spcPts val="0"/>
              </a:spcBef>
              <a:spcAft>
                <a:spcPts val="0"/>
              </a:spcAft>
              <a:buFont typeface="Courier New" panose="02070309020205020404" pitchFamily="49" charset="0"/>
              <a:buChar char="o"/>
            </a:pPr>
            <a:endParaRPr lang="en-US" sz="1867" b="0" i="0">
              <a:solidFill>
                <a:srgbClr val="000000"/>
              </a:solidFill>
              <a:effectLst/>
              <a:latin typeface="barlow-regular"/>
            </a:endParaRPr>
          </a:p>
          <a:p>
            <a:pPr marL="989965" lvl="1" indent="-380365">
              <a:lnSpc>
                <a:spcPct val="107000"/>
              </a:lnSpc>
              <a:spcBef>
                <a:spcPts val="0"/>
              </a:spcBef>
              <a:spcAft>
                <a:spcPts val="0"/>
              </a:spcAft>
              <a:buFont typeface="Courier New" panose="02070309020205020404" pitchFamily="49" charset="0"/>
              <a:buChar char="o"/>
            </a:pPr>
            <a:r>
              <a:rPr lang="en-US" sz="1850">
                <a:solidFill>
                  <a:srgbClr val="000000"/>
                </a:solidFill>
                <a:latin typeface="barlow-regular"/>
              </a:rPr>
              <a:t>DON’T cut this too close – it takes some time for courses to be uploaded by Ministry of Education</a:t>
            </a:r>
          </a:p>
          <a:p>
            <a:pPr marL="989965" lvl="1" indent="-380365">
              <a:lnSpc>
                <a:spcPct val="107000"/>
              </a:lnSpc>
              <a:buFont typeface="Courier New" panose="02070309020205020404" pitchFamily="49" charset="0"/>
              <a:buChar char="o"/>
            </a:pPr>
            <a:endParaRPr lang="en-US" sz="1867" baseline="30000">
              <a:solidFill>
                <a:srgbClr val="000000"/>
              </a:solidFill>
              <a:latin typeface="barlow-regular"/>
            </a:endParaRPr>
          </a:p>
          <a:p>
            <a:pPr marL="989965" lvl="1" indent="-380365">
              <a:lnSpc>
                <a:spcPct val="107000"/>
              </a:lnSpc>
              <a:buFont typeface="Courier New" panose="02070309020205020404" pitchFamily="49" charset="0"/>
              <a:buChar char="o"/>
            </a:pPr>
            <a:r>
              <a:rPr lang="en-US" sz="1600">
                <a:solidFill>
                  <a:srgbClr val="000000"/>
                </a:solidFill>
                <a:latin typeface="barlow-regular"/>
              </a:rPr>
              <a:t>Courses like CLE 10 are not used for admissions, but you need them to graduate</a:t>
            </a:r>
            <a:r>
              <a:rPr lang="en-US" sz="1600">
                <a:latin typeface="barlow-regular"/>
              </a:rPr>
              <a:t> high school to get into certain PSI programs and CLE 10 is a high school grad requirement, </a:t>
            </a:r>
            <a:r>
              <a:rPr lang="en-US" sz="1600" u="sng">
                <a:latin typeface="barlow-regular"/>
              </a:rPr>
              <a:t>so the same rules apply for taking any grad requirement courses online</a:t>
            </a:r>
            <a:r>
              <a:rPr lang="en-US" sz="1600">
                <a:latin typeface="barlow-regular"/>
              </a:rPr>
              <a:t>. </a:t>
            </a:r>
            <a:endParaRPr lang="en-US" sz="1600">
              <a:solidFill>
                <a:srgbClr val="000000"/>
              </a:solidFill>
              <a:latin typeface="barlow-regular"/>
            </a:endParaRPr>
          </a:p>
          <a:p>
            <a:pPr marL="989965" lvl="1" indent="-380365">
              <a:lnSpc>
                <a:spcPct val="107000"/>
              </a:lnSpc>
              <a:buFont typeface="Courier New" panose="02070309020205020404" pitchFamily="49" charset="0"/>
              <a:buChar char="o"/>
            </a:pPr>
            <a:endParaRPr lang="en-US" sz="1867">
              <a:solidFill>
                <a:srgbClr val="000000"/>
              </a:solidFill>
              <a:latin typeface="barlow-regular"/>
            </a:endParaRPr>
          </a:p>
          <a:p>
            <a:pPr marL="989965" lvl="1" indent="-380365">
              <a:lnSpc>
                <a:spcPct val="107000"/>
              </a:lnSpc>
              <a:buFont typeface="Courier New" panose="02070309020205020404" pitchFamily="49" charset="0"/>
              <a:buChar char="o"/>
            </a:pPr>
            <a:endParaRPr lang="en-US" sz="1850">
              <a:solidFill>
                <a:srgbClr val="000000"/>
              </a:solidFill>
              <a:latin typeface="barlow-regular"/>
            </a:endParaRPr>
          </a:p>
          <a:p>
            <a:pPr marL="989965" lvl="1" indent="-380365">
              <a:lnSpc>
                <a:spcPct val="107000"/>
              </a:lnSpc>
              <a:buFont typeface="Courier New" panose="02070309020205020404" pitchFamily="49" charset="0"/>
              <a:buChar char="o"/>
            </a:pPr>
            <a:endParaRPr lang="en-US" sz="1867">
              <a:solidFill>
                <a:srgbClr val="000000"/>
              </a:solidFill>
              <a:latin typeface="barlow-regular"/>
            </a:endParaRPr>
          </a:p>
          <a:p>
            <a:pPr marL="989965" lvl="1" indent="-380365">
              <a:lnSpc>
                <a:spcPct val="107000"/>
              </a:lnSpc>
              <a:spcBef>
                <a:spcPts val="0"/>
              </a:spcBef>
              <a:spcAft>
                <a:spcPts val="0"/>
              </a:spcAft>
              <a:buFont typeface="Courier New" panose="02070309020205020404" pitchFamily="49" charset="0"/>
              <a:buChar char="o"/>
            </a:pPr>
            <a:endParaRPr lang="en-US" sz="2133">
              <a:solidFill>
                <a:srgbClr val="000000"/>
              </a:solidFill>
              <a:effectLst/>
              <a:latin typeface="barlow-regular"/>
              <a:ea typeface="Arial" panose="020B0604020202020204" pitchFamily="34" charset="0"/>
              <a:cs typeface="Arial" panose="020B0604020202020204" pitchFamily="34" charset="0"/>
            </a:endParaRPr>
          </a:p>
          <a:p>
            <a:pPr marL="608965" indent="-440055"/>
            <a:endParaRPr lang="en-US"/>
          </a:p>
        </p:txBody>
      </p:sp>
      <p:sp>
        <p:nvSpPr>
          <p:cNvPr id="4" name="Slide Number Placeholder 3">
            <a:extLst>
              <a:ext uri="{FF2B5EF4-FFF2-40B4-BE49-F238E27FC236}">
                <a16:creationId xmlns:a16="http://schemas.microsoft.com/office/drawing/2014/main" id="{FD1C8A45-EB61-7BC3-A260-10186BD35B2D}"/>
              </a:ext>
            </a:extLst>
          </p:cNvPr>
          <p:cNvSpPr>
            <a:spLocks noGrp="1"/>
          </p:cNvSpPr>
          <p:nvPr>
            <p:ph type="sldNum" idx="1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9</a:t>
            </a:fld>
            <a:endParaRPr lang="en-US"/>
          </a:p>
        </p:txBody>
      </p:sp>
    </p:spTree>
    <p:extLst>
      <p:ext uri="{BB962C8B-B14F-4D97-AF65-F5344CB8AC3E}">
        <p14:creationId xmlns:p14="http://schemas.microsoft.com/office/powerpoint/2010/main" val="4172541454"/>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venir Next LT Pro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venir Next LT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F3425AD733004698ECCE70655EE323" ma:contentTypeVersion="9" ma:contentTypeDescription="Create a new document." ma:contentTypeScope="" ma:versionID="6a5ff29b810e2aebb5e8b8e18c9e5f53">
  <xsd:schema xmlns:xsd="http://www.w3.org/2001/XMLSchema" xmlns:xs="http://www.w3.org/2001/XMLSchema" xmlns:p="http://schemas.microsoft.com/office/2006/metadata/properties" xmlns:ns2="2770e0ed-6075-43a2-a1d7-178b46e54b8d" targetNamespace="http://schemas.microsoft.com/office/2006/metadata/properties" ma:root="true" ma:fieldsID="47d0c4223135025fce136d8f6525849e" ns2:_="">
    <xsd:import namespace="2770e0ed-6075-43a2-a1d7-178b46e54b8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70e0ed-6075-43a2-a1d7-178b46e54b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0456e3-3a0e-49e1-ba59-15afa67c8dd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770e0ed-6075-43a2-a1d7-178b46e54b8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B31590-7AEE-4849-B05C-C1183F6294A4}">
  <ds:schemaRefs>
    <ds:schemaRef ds:uri="http://schemas.microsoft.com/sharepoint/v3/contenttype/forms"/>
  </ds:schemaRefs>
</ds:datastoreItem>
</file>

<file path=customXml/itemProps2.xml><?xml version="1.0" encoding="utf-8"?>
<ds:datastoreItem xmlns:ds="http://schemas.openxmlformats.org/officeDocument/2006/customXml" ds:itemID="{73FBBA17-B05E-45A1-AE55-C523DF06C600}">
  <ds:schemaRefs>
    <ds:schemaRef ds:uri="2770e0ed-6075-43a2-a1d7-178b46e54b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69DEE9-2113-4133-8725-E6B89DB3808C}">
  <ds:schemaRefs>
    <ds:schemaRef ds:uri="2770e0ed-6075-43a2-a1d7-178b46e54b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39</Slides>
  <Notes>35</Notes>
  <HiddenSlides>3</HiddenSlide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RetrospectVTI</vt:lpstr>
      <vt:lpstr>office theme</vt:lpstr>
      <vt:lpstr>Grade 12 Assembly</vt:lpstr>
      <vt:lpstr>Acknowledging that we live, work and learn on the traditional, ancestral, and unceded territories of the xʷməθkʷəy̓əm (Musqueam),  sḵwx̱wú7mesh (Squamish) and səlilwətaɬ (Tsleil-Waututh) Nations.</vt:lpstr>
      <vt:lpstr>Agenda</vt:lpstr>
      <vt:lpstr>Application Steps 101</vt:lpstr>
      <vt:lpstr>Conditional Acceptance  and Admission Requirements</vt:lpstr>
      <vt:lpstr>After you apply</vt:lpstr>
      <vt:lpstr>Student  Transcripts Service </vt:lpstr>
      <vt:lpstr>BC Achievement Scholarship</vt:lpstr>
      <vt:lpstr>  A REMINDER: Online Classes </vt:lpstr>
      <vt:lpstr>Online Learning (info from VLN)</vt:lpstr>
      <vt:lpstr>VSB Summer Learning</vt:lpstr>
      <vt:lpstr>Scholarship Updates</vt:lpstr>
      <vt:lpstr>Scholarship Updates</vt:lpstr>
      <vt:lpstr>Gladstone and District Scholarships</vt:lpstr>
      <vt:lpstr>District Scholarships</vt:lpstr>
      <vt:lpstr>If you plan to apply for Student Aid BC:</vt:lpstr>
      <vt:lpstr>Grad – Mr. MacInnes</vt:lpstr>
      <vt:lpstr>Grad Citations  Submit on Teams:  April 8th-24th</vt:lpstr>
      <vt:lpstr>Grad Citations  Submit on Teams:  April 8th-24th</vt:lpstr>
      <vt:lpstr>Valedictorian</vt:lpstr>
      <vt:lpstr>Valedictorian</vt:lpstr>
      <vt:lpstr>Grad Ceremony</vt:lpstr>
      <vt:lpstr>Grad Ceremony Tickets</vt:lpstr>
      <vt:lpstr>Grad Ceremony Rehearsal</vt:lpstr>
      <vt:lpstr>Grad Ceremony Rehearsal</vt:lpstr>
      <vt:lpstr>Grad Citation</vt:lpstr>
      <vt:lpstr>Grad Citation</vt:lpstr>
      <vt:lpstr>Grad Gowns</vt:lpstr>
      <vt:lpstr>Grad Gowns</vt:lpstr>
      <vt:lpstr>Grad Photos</vt:lpstr>
      <vt:lpstr>Yearbook</vt:lpstr>
      <vt:lpstr>Grad Photos</vt:lpstr>
      <vt:lpstr>Grad Committee  Announcements</vt:lpstr>
      <vt:lpstr>Grad Wear</vt:lpstr>
      <vt:lpstr>Grad Olympics</vt:lpstr>
      <vt:lpstr>Grad Dinner/Dance</vt:lpstr>
      <vt:lpstr>Prom Fundraiser</vt:lpstr>
      <vt:lpstr>Grad Events Review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cp:revision>
  <dcterms:created xsi:type="dcterms:W3CDTF">2023-04-11T21:01:18Z</dcterms:created>
  <dcterms:modified xsi:type="dcterms:W3CDTF">2026-03-09T17:55:00Z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0x010100B9F3425AD733004698ECCE70655EE323</vt:lpwstr>
  </property>
  <property fmtid="{D5CDD505-2E9C-101B-9397-08002B2CF9AE}" pid="3" name="MediaServiceImageTags">
    <vt:lpwstr/>
  </property>
</Properties>
</file>