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00" r:id="rId4"/>
  </p:sldMasterIdLst>
  <p:notesMasterIdLst>
    <p:notesMasterId r:id="rId52"/>
  </p:notesMasterIdLst>
  <p:sldIdLst>
    <p:sldId id="256" r:id="rId5"/>
    <p:sldId id="354" r:id="rId6"/>
    <p:sldId id="257" r:id="rId7"/>
    <p:sldId id="352" r:id="rId8"/>
    <p:sldId id="260" r:id="rId9"/>
    <p:sldId id="376" r:id="rId10"/>
    <p:sldId id="264" r:id="rId11"/>
    <p:sldId id="259" r:id="rId12"/>
    <p:sldId id="318" r:id="rId13"/>
    <p:sldId id="319" r:id="rId14"/>
    <p:sldId id="263" r:id="rId15"/>
    <p:sldId id="274" r:id="rId16"/>
    <p:sldId id="347" r:id="rId17"/>
    <p:sldId id="348" r:id="rId18"/>
    <p:sldId id="276" r:id="rId19"/>
    <p:sldId id="349" r:id="rId20"/>
    <p:sldId id="350" r:id="rId21"/>
    <p:sldId id="359" r:id="rId22"/>
    <p:sldId id="360" r:id="rId23"/>
    <p:sldId id="361" r:id="rId24"/>
    <p:sldId id="363" r:id="rId25"/>
    <p:sldId id="261" r:id="rId26"/>
    <p:sldId id="373" r:id="rId27"/>
    <p:sldId id="358" r:id="rId28"/>
    <p:sldId id="353" r:id="rId29"/>
    <p:sldId id="356" r:id="rId30"/>
    <p:sldId id="357" r:id="rId31"/>
    <p:sldId id="265" r:id="rId32"/>
    <p:sldId id="266" r:id="rId33"/>
    <p:sldId id="365" r:id="rId34"/>
    <p:sldId id="366" r:id="rId35"/>
    <p:sldId id="370" r:id="rId36"/>
    <p:sldId id="371" r:id="rId37"/>
    <p:sldId id="273" r:id="rId38"/>
    <p:sldId id="267" r:id="rId39"/>
    <p:sldId id="346" r:id="rId40"/>
    <p:sldId id="272" r:id="rId41"/>
    <p:sldId id="286" r:id="rId42"/>
    <p:sldId id="287" r:id="rId43"/>
    <p:sldId id="374" r:id="rId44"/>
    <p:sldId id="375" r:id="rId45"/>
    <p:sldId id="351" r:id="rId46"/>
    <p:sldId id="270" r:id="rId47"/>
    <p:sldId id="283" r:id="rId48"/>
    <p:sldId id="367" r:id="rId49"/>
    <p:sldId id="369" r:id="rId50"/>
    <p:sldId id="372"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874DBD-85B0-B84E-B8EC-DE12E0773A1A}" v="960" dt="2024-02-08T18:22:17.857"/>
    <p1510:client id="{50AC3D8D-BD23-CFBA-2A9A-733876BAF663}" v="3" dt="2024-02-07T22:31:30.5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92"/>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F55220-859A-4CB6-A193-4F76B62219E2}" type="doc">
      <dgm:prSet loTypeId="urn:microsoft.com/office/officeart/2008/layout/LinedList" loCatId="list" qsTypeId="urn:microsoft.com/office/officeart/2005/8/quickstyle/simple1" qsCatId="simple" csTypeId="urn:microsoft.com/office/officeart/2005/8/colors/accent5_2" csCatId="accent5"/>
      <dgm:spPr/>
      <dgm:t>
        <a:bodyPr/>
        <a:lstStyle/>
        <a:p>
          <a:endParaRPr lang="en-US"/>
        </a:p>
      </dgm:t>
    </dgm:pt>
    <dgm:pt modelId="{366F63FC-52FC-4757-9E3C-E9B766DFE636}">
      <dgm:prSet/>
      <dgm:spPr/>
      <dgm:t>
        <a:bodyPr/>
        <a:lstStyle/>
        <a:p>
          <a:r>
            <a:rPr lang="en-US"/>
            <a:t>1. Graduating from high school</a:t>
          </a:r>
        </a:p>
      </dgm:t>
    </dgm:pt>
    <dgm:pt modelId="{C0C1C6DB-118F-4CEA-AEC1-7BEADF865454}" type="parTrans" cxnId="{57D76608-96EE-44F1-801E-339C4E11B416}">
      <dgm:prSet/>
      <dgm:spPr/>
      <dgm:t>
        <a:bodyPr/>
        <a:lstStyle/>
        <a:p>
          <a:endParaRPr lang="en-US"/>
        </a:p>
      </dgm:t>
    </dgm:pt>
    <dgm:pt modelId="{97F4B175-F564-476E-8ACB-6B40338F83FC}" type="sibTrans" cxnId="{57D76608-96EE-44F1-801E-339C4E11B416}">
      <dgm:prSet/>
      <dgm:spPr/>
      <dgm:t>
        <a:bodyPr/>
        <a:lstStyle/>
        <a:p>
          <a:endParaRPr lang="en-US"/>
        </a:p>
      </dgm:t>
    </dgm:pt>
    <dgm:pt modelId="{0AF3D296-4D36-4AF3-BC10-65D1FE5DB598}">
      <dgm:prSet/>
      <dgm:spPr/>
      <dgm:t>
        <a:bodyPr/>
        <a:lstStyle/>
        <a:p>
          <a:r>
            <a:rPr lang="en-US"/>
            <a:t>2. Post-secondary admissions</a:t>
          </a:r>
        </a:p>
      </dgm:t>
    </dgm:pt>
    <dgm:pt modelId="{62012E62-CD00-4535-A0EE-BD0B7FD0DE2C}" type="parTrans" cxnId="{ABCE8FA9-89CA-4747-804E-B882E281438F}">
      <dgm:prSet/>
      <dgm:spPr/>
      <dgm:t>
        <a:bodyPr/>
        <a:lstStyle/>
        <a:p>
          <a:endParaRPr lang="en-US"/>
        </a:p>
      </dgm:t>
    </dgm:pt>
    <dgm:pt modelId="{0B11CD9A-CCD9-4114-AA96-F56DB4139490}" type="sibTrans" cxnId="{ABCE8FA9-89CA-4747-804E-B882E281438F}">
      <dgm:prSet/>
      <dgm:spPr/>
      <dgm:t>
        <a:bodyPr/>
        <a:lstStyle/>
        <a:p>
          <a:endParaRPr lang="en-US"/>
        </a:p>
      </dgm:t>
    </dgm:pt>
    <dgm:pt modelId="{DD262783-6FCD-344C-B622-8887C0122B73}" type="pres">
      <dgm:prSet presAssocID="{D9F55220-859A-4CB6-A193-4F76B62219E2}" presName="vert0" presStyleCnt="0">
        <dgm:presLayoutVars>
          <dgm:dir/>
          <dgm:animOne val="branch"/>
          <dgm:animLvl val="lvl"/>
        </dgm:presLayoutVars>
      </dgm:prSet>
      <dgm:spPr/>
    </dgm:pt>
    <dgm:pt modelId="{1B6B58C1-8CE3-1A4F-AB86-B5FB525C2EFA}" type="pres">
      <dgm:prSet presAssocID="{366F63FC-52FC-4757-9E3C-E9B766DFE636}" presName="thickLine" presStyleLbl="alignNode1" presStyleIdx="0" presStyleCnt="2"/>
      <dgm:spPr/>
    </dgm:pt>
    <dgm:pt modelId="{0BBC7993-E912-124F-A9A6-AA363228B162}" type="pres">
      <dgm:prSet presAssocID="{366F63FC-52FC-4757-9E3C-E9B766DFE636}" presName="horz1" presStyleCnt="0"/>
      <dgm:spPr/>
    </dgm:pt>
    <dgm:pt modelId="{88899538-319F-6046-A88F-51DA74C4C835}" type="pres">
      <dgm:prSet presAssocID="{366F63FC-52FC-4757-9E3C-E9B766DFE636}" presName="tx1" presStyleLbl="revTx" presStyleIdx="0" presStyleCnt="2"/>
      <dgm:spPr/>
    </dgm:pt>
    <dgm:pt modelId="{5238F8F4-050D-834A-9314-6BB323D25519}" type="pres">
      <dgm:prSet presAssocID="{366F63FC-52FC-4757-9E3C-E9B766DFE636}" presName="vert1" presStyleCnt="0"/>
      <dgm:spPr/>
    </dgm:pt>
    <dgm:pt modelId="{A5F0FAE6-C656-6C40-947F-BF4A0BE926DE}" type="pres">
      <dgm:prSet presAssocID="{0AF3D296-4D36-4AF3-BC10-65D1FE5DB598}" presName="thickLine" presStyleLbl="alignNode1" presStyleIdx="1" presStyleCnt="2"/>
      <dgm:spPr/>
    </dgm:pt>
    <dgm:pt modelId="{BF9F3021-AD04-F84C-863A-567206C146DD}" type="pres">
      <dgm:prSet presAssocID="{0AF3D296-4D36-4AF3-BC10-65D1FE5DB598}" presName="horz1" presStyleCnt="0"/>
      <dgm:spPr/>
    </dgm:pt>
    <dgm:pt modelId="{D69B4E77-346C-3D4C-865C-146C99A28C44}" type="pres">
      <dgm:prSet presAssocID="{0AF3D296-4D36-4AF3-BC10-65D1FE5DB598}" presName="tx1" presStyleLbl="revTx" presStyleIdx="1" presStyleCnt="2"/>
      <dgm:spPr/>
    </dgm:pt>
    <dgm:pt modelId="{C3C95BF4-51F4-E04A-9F04-A1DF1CAD1C05}" type="pres">
      <dgm:prSet presAssocID="{0AF3D296-4D36-4AF3-BC10-65D1FE5DB598}" presName="vert1" presStyleCnt="0"/>
      <dgm:spPr/>
    </dgm:pt>
  </dgm:ptLst>
  <dgm:cxnLst>
    <dgm:cxn modelId="{57D76608-96EE-44F1-801E-339C4E11B416}" srcId="{D9F55220-859A-4CB6-A193-4F76B62219E2}" destId="{366F63FC-52FC-4757-9E3C-E9B766DFE636}" srcOrd="0" destOrd="0" parTransId="{C0C1C6DB-118F-4CEA-AEC1-7BEADF865454}" sibTransId="{97F4B175-F564-476E-8ACB-6B40338F83FC}"/>
    <dgm:cxn modelId="{7B048C31-49C8-0043-A99D-ADAEB4B474FA}" type="presOf" srcId="{366F63FC-52FC-4757-9E3C-E9B766DFE636}" destId="{88899538-319F-6046-A88F-51DA74C4C835}" srcOrd="0" destOrd="0" presId="urn:microsoft.com/office/officeart/2008/layout/LinedList"/>
    <dgm:cxn modelId="{F8BA8743-986E-3145-8FD8-023FDAC0B195}" type="presOf" srcId="{D9F55220-859A-4CB6-A193-4F76B62219E2}" destId="{DD262783-6FCD-344C-B622-8887C0122B73}" srcOrd="0" destOrd="0" presId="urn:microsoft.com/office/officeart/2008/layout/LinedList"/>
    <dgm:cxn modelId="{AC0A3EA0-CA88-EF4E-91F8-3F8B790A44C2}" type="presOf" srcId="{0AF3D296-4D36-4AF3-BC10-65D1FE5DB598}" destId="{D69B4E77-346C-3D4C-865C-146C99A28C44}" srcOrd="0" destOrd="0" presId="urn:microsoft.com/office/officeart/2008/layout/LinedList"/>
    <dgm:cxn modelId="{ABCE8FA9-89CA-4747-804E-B882E281438F}" srcId="{D9F55220-859A-4CB6-A193-4F76B62219E2}" destId="{0AF3D296-4D36-4AF3-BC10-65D1FE5DB598}" srcOrd="1" destOrd="0" parTransId="{62012E62-CD00-4535-A0EE-BD0B7FD0DE2C}" sibTransId="{0B11CD9A-CCD9-4114-AA96-F56DB4139490}"/>
    <dgm:cxn modelId="{C3D35913-9C9D-A34A-ACC9-530628595FEA}" type="presParOf" srcId="{DD262783-6FCD-344C-B622-8887C0122B73}" destId="{1B6B58C1-8CE3-1A4F-AB86-B5FB525C2EFA}" srcOrd="0" destOrd="0" presId="urn:microsoft.com/office/officeart/2008/layout/LinedList"/>
    <dgm:cxn modelId="{7C365419-FEE6-864B-9A91-EF7BFA11EB20}" type="presParOf" srcId="{DD262783-6FCD-344C-B622-8887C0122B73}" destId="{0BBC7993-E912-124F-A9A6-AA363228B162}" srcOrd="1" destOrd="0" presId="urn:microsoft.com/office/officeart/2008/layout/LinedList"/>
    <dgm:cxn modelId="{A2572746-37EF-D642-8BBA-E80D138E4177}" type="presParOf" srcId="{0BBC7993-E912-124F-A9A6-AA363228B162}" destId="{88899538-319F-6046-A88F-51DA74C4C835}" srcOrd="0" destOrd="0" presId="urn:microsoft.com/office/officeart/2008/layout/LinedList"/>
    <dgm:cxn modelId="{78E285EF-1CB6-6248-94EA-605B64B43A29}" type="presParOf" srcId="{0BBC7993-E912-124F-A9A6-AA363228B162}" destId="{5238F8F4-050D-834A-9314-6BB323D25519}" srcOrd="1" destOrd="0" presId="urn:microsoft.com/office/officeart/2008/layout/LinedList"/>
    <dgm:cxn modelId="{45E5FB1F-C4C3-8E41-987F-5C98FB6D56C6}" type="presParOf" srcId="{DD262783-6FCD-344C-B622-8887C0122B73}" destId="{A5F0FAE6-C656-6C40-947F-BF4A0BE926DE}" srcOrd="2" destOrd="0" presId="urn:microsoft.com/office/officeart/2008/layout/LinedList"/>
    <dgm:cxn modelId="{0D26D5B1-2C9F-C54C-8771-549C6F9DC249}" type="presParOf" srcId="{DD262783-6FCD-344C-B622-8887C0122B73}" destId="{BF9F3021-AD04-F84C-863A-567206C146DD}" srcOrd="3" destOrd="0" presId="urn:microsoft.com/office/officeart/2008/layout/LinedList"/>
    <dgm:cxn modelId="{E55C50E2-7F41-A84C-BCD8-C7BC40DBDB8C}" type="presParOf" srcId="{BF9F3021-AD04-F84C-863A-567206C146DD}" destId="{D69B4E77-346C-3D4C-865C-146C99A28C44}" srcOrd="0" destOrd="0" presId="urn:microsoft.com/office/officeart/2008/layout/LinedList"/>
    <dgm:cxn modelId="{0369A7CB-DB73-4143-B5D4-9AE8E81248AE}" type="presParOf" srcId="{BF9F3021-AD04-F84C-863A-567206C146DD}" destId="{C3C95BF4-51F4-E04A-9F04-A1DF1CAD1C05}"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F550E5-9546-4950-9283-DEBFFB1C59A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E8EEC2EC-539B-4625-A292-0B226E15210A}">
      <dgm:prSet/>
      <dgm:spPr/>
      <dgm:t>
        <a:bodyPr/>
        <a:lstStyle/>
        <a:p>
          <a:pPr rtl="0"/>
          <a:r>
            <a:rPr lang="en-US"/>
            <a:t>Selections should be based on graduation requirements  AND meeting admission requirements for post-secondary programs of choice.</a:t>
          </a:r>
        </a:p>
      </dgm:t>
    </dgm:pt>
    <dgm:pt modelId="{599889D2-D784-4BB1-AA0A-522C613B9CAB}" type="parTrans" cxnId="{FBFDCA5D-8BAB-4080-A357-A3D1CAF17B18}">
      <dgm:prSet/>
      <dgm:spPr/>
      <dgm:t>
        <a:bodyPr/>
        <a:lstStyle/>
        <a:p>
          <a:endParaRPr lang="en-US"/>
        </a:p>
      </dgm:t>
    </dgm:pt>
    <dgm:pt modelId="{E220A4E8-996E-4FA7-AEEB-12F4B9996688}" type="sibTrans" cxnId="{FBFDCA5D-8BAB-4080-A357-A3D1CAF17B18}">
      <dgm:prSet/>
      <dgm:spPr/>
      <dgm:t>
        <a:bodyPr/>
        <a:lstStyle/>
        <a:p>
          <a:endParaRPr lang="en-US"/>
        </a:p>
      </dgm:t>
    </dgm:pt>
    <dgm:pt modelId="{7C3FA80E-20C0-4ABB-88B6-DC2DCCE1A826}">
      <dgm:prSet/>
      <dgm:spPr/>
      <dgm:t>
        <a:bodyPr/>
        <a:lstStyle/>
        <a:p>
          <a:r>
            <a:rPr lang="en-US"/>
            <a:t>Also choose non-academic classes: Music classes, Arts classes, Tech classes, PE classes </a:t>
          </a:r>
          <a:r>
            <a:rPr lang="en-US" err="1"/>
            <a:t>etc</a:t>
          </a:r>
          <a:r>
            <a:rPr lang="en-US"/>
            <a:t>… Having a balance of academic and non-academic classes can be important in having a fun, enjoyable grad year.</a:t>
          </a:r>
        </a:p>
      </dgm:t>
    </dgm:pt>
    <dgm:pt modelId="{F9C982AF-C701-4573-A135-8A9C810B4337}" type="parTrans" cxnId="{BE998BBF-ABE4-4C7D-85BA-129586657C30}">
      <dgm:prSet/>
      <dgm:spPr/>
      <dgm:t>
        <a:bodyPr/>
        <a:lstStyle/>
        <a:p>
          <a:endParaRPr lang="en-US"/>
        </a:p>
      </dgm:t>
    </dgm:pt>
    <dgm:pt modelId="{E7CE679B-3D47-4946-96A9-7728163E7D7C}" type="sibTrans" cxnId="{BE998BBF-ABE4-4C7D-85BA-129586657C30}">
      <dgm:prSet/>
      <dgm:spPr/>
      <dgm:t>
        <a:bodyPr/>
        <a:lstStyle/>
        <a:p>
          <a:endParaRPr lang="en-US"/>
        </a:p>
      </dgm:t>
    </dgm:pt>
    <dgm:pt modelId="{29F506EE-A247-4B7F-BBF3-B902FBB4A854}">
      <dgm:prSet/>
      <dgm:spPr/>
      <dgm:t>
        <a:bodyPr/>
        <a:lstStyle/>
        <a:p>
          <a:r>
            <a:rPr lang="en-US" b="1"/>
            <a:t>Do not course plan for 80 credits. Course plan for a minimum of 92.</a:t>
          </a:r>
          <a:endParaRPr lang="en-US"/>
        </a:p>
      </dgm:t>
    </dgm:pt>
    <dgm:pt modelId="{AEA82DE9-FDCA-4A98-A92D-D856172BD3D8}" type="parTrans" cxnId="{31590791-AA08-495E-8662-333E82888FAC}">
      <dgm:prSet/>
      <dgm:spPr/>
      <dgm:t>
        <a:bodyPr/>
        <a:lstStyle/>
        <a:p>
          <a:endParaRPr lang="en-US"/>
        </a:p>
      </dgm:t>
    </dgm:pt>
    <dgm:pt modelId="{91DC0534-4937-4AC6-BDED-64AECFB380B6}" type="sibTrans" cxnId="{31590791-AA08-495E-8662-333E82888FAC}">
      <dgm:prSet/>
      <dgm:spPr/>
      <dgm:t>
        <a:bodyPr/>
        <a:lstStyle/>
        <a:p>
          <a:endParaRPr lang="en-US"/>
        </a:p>
      </dgm:t>
    </dgm:pt>
    <dgm:pt modelId="{410D955E-D625-4729-B7D1-0C0EEB2FFBBE}">
      <dgm:prSet/>
      <dgm:spPr/>
      <dgm:t>
        <a:bodyPr/>
        <a:lstStyle/>
        <a:p>
          <a:pPr rtl="0"/>
          <a:r>
            <a:rPr lang="en-US"/>
            <a:t>All students must take English Studies 12 or English First Peoples 12</a:t>
          </a:r>
        </a:p>
      </dgm:t>
    </dgm:pt>
    <dgm:pt modelId="{C268504F-64BF-40E1-ABD8-700431111FE4}" type="parTrans" cxnId="{62DBF37B-B147-4BFC-B245-A0470E4F0A79}">
      <dgm:prSet/>
      <dgm:spPr/>
      <dgm:t>
        <a:bodyPr/>
        <a:lstStyle/>
        <a:p>
          <a:endParaRPr lang="en-US"/>
        </a:p>
      </dgm:t>
    </dgm:pt>
    <dgm:pt modelId="{EA3B50DB-BD9A-4399-B1CA-EC42324FF0DC}" type="sibTrans" cxnId="{62DBF37B-B147-4BFC-B245-A0470E4F0A79}">
      <dgm:prSet/>
      <dgm:spPr/>
      <dgm:t>
        <a:bodyPr/>
        <a:lstStyle/>
        <a:p>
          <a:endParaRPr lang="en-US"/>
        </a:p>
      </dgm:t>
    </dgm:pt>
    <dgm:pt modelId="{FA220961-B0F0-44C3-AA0B-76FDC1757509}">
      <dgm:prSet/>
      <dgm:spPr/>
      <dgm:t>
        <a:bodyPr/>
        <a:lstStyle/>
        <a:p>
          <a:pPr rtl="0"/>
          <a:r>
            <a:rPr lang="en-US"/>
            <a:t>If you </a:t>
          </a:r>
          <a:r>
            <a:rPr lang="en-US">
              <a:latin typeface="Rockwell" panose="02060603020205020403"/>
            </a:rPr>
            <a:t>are not taking</a:t>
          </a:r>
          <a:r>
            <a:rPr lang="en-US"/>
            <a:t> </a:t>
          </a:r>
          <a:r>
            <a:rPr lang="en-US">
              <a:latin typeface="Rockwell" panose="02060603020205020403"/>
            </a:rPr>
            <a:t>an Indigenous studies focused course this year, </a:t>
          </a:r>
          <a:r>
            <a:rPr lang="en-US"/>
            <a:t>you must take either English First Peoples</a:t>
          </a:r>
          <a:r>
            <a:rPr lang="en-US">
              <a:latin typeface="Rockwell" panose="02060603020205020403"/>
            </a:rPr>
            <a:t> </a:t>
          </a:r>
          <a:r>
            <a:rPr lang="en-US"/>
            <a:t> 12 (Language Arts course) or BC First Peoples 12 (Socials course)</a:t>
          </a:r>
        </a:p>
      </dgm:t>
    </dgm:pt>
    <dgm:pt modelId="{C4FA355D-527A-4DB7-BB04-B82AD1B979EC}" type="parTrans" cxnId="{6C9A7CB2-D86F-42AA-AB99-0FF8D1A450FA}">
      <dgm:prSet/>
      <dgm:spPr/>
      <dgm:t>
        <a:bodyPr/>
        <a:lstStyle/>
        <a:p>
          <a:endParaRPr lang="en-US"/>
        </a:p>
      </dgm:t>
    </dgm:pt>
    <dgm:pt modelId="{5D1F9E37-CDEE-4794-963F-C1815D028DBB}" type="sibTrans" cxnId="{6C9A7CB2-D86F-42AA-AB99-0FF8D1A450FA}">
      <dgm:prSet/>
      <dgm:spPr/>
      <dgm:t>
        <a:bodyPr/>
        <a:lstStyle/>
        <a:p>
          <a:endParaRPr lang="en-US"/>
        </a:p>
      </dgm:t>
    </dgm:pt>
    <dgm:pt modelId="{D9AF5761-0AA5-4C65-8672-FA3E24AF534C}" type="pres">
      <dgm:prSet presAssocID="{A3F550E5-9546-4950-9283-DEBFFB1C59A0}" presName="diagram" presStyleCnt="0">
        <dgm:presLayoutVars>
          <dgm:dir/>
          <dgm:resizeHandles val="exact"/>
        </dgm:presLayoutVars>
      </dgm:prSet>
      <dgm:spPr/>
    </dgm:pt>
    <dgm:pt modelId="{3FF06194-3BA5-4A28-9FA7-03AFC353D987}" type="pres">
      <dgm:prSet presAssocID="{E8EEC2EC-539B-4625-A292-0B226E15210A}" presName="node" presStyleLbl="node1" presStyleIdx="0" presStyleCnt="5">
        <dgm:presLayoutVars>
          <dgm:bulletEnabled val="1"/>
        </dgm:presLayoutVars>
      </dgm:prSet>
      <dgm:spPr/>
    </dgm:pt>
    <dgm:pt modelId="{421B2E17-6C8A-43FA-BC2B-74572976C5FB}" type="pres">
      <dgm:prSet presAssocID="{E220A4E8-996E-4FA7-AEEB-12F4B9996688}" presName="sibTrans" presStyleCnt="0"/>
      <dgm:spPr/>
    </dgm:pt>
    <dgm:pt modelId="{B5CB2591-E252-4CBC-BAED-79BAB5D04BAB}" type="pres">
      <dgm:prSet presAssocID="{7C3FA80E-20C0-4ABB-88B6-DC2DCCE1A826}" presName="node" presStyleLbl="node1" presStyleIdx="1" presStyleCnt="5">
        <dgm:presLayoutVars>
          <dgm:bulletEnabled val="1"/>
        </dgm:presLayoutVars>
      </dgm:prSet>
      <dgm:spPr/>
    </dgm:pt>
    <dgm:pt modelId="{23887606-9618-4F13-A103-4DD9984EB901}" type="pres">
      <dgm:prSet presAssocID="{E7CE679B-3D47-4946-96A9-7728163E7D7C}" presName="sibTrans" presStyleCnt="0"/>
      <dgm:spPr/>
    </dgm:pt>
    <dgm:pt modelId="{85539C6A-25AB-496D-A206-AB9CA0D1B958}" type="pres">
      <dgm:prSet presAssocID="{29F506EE-A247-4B7F-BBF3-B902FBB4A854}" presName="node" presStyleLbl="node1" presStyleIdx="2" presStyleCnt="5">
        <dgm:presLayoutVars>
          <dgm:bulletEnabled val="1"/>
        </dgm:presLayoutVars>
      </dgm:prSet>
      <dgm:spPr/>
    </dgm:pt>
    <dgm:pt modelId="{9DB79C28-3A8C-40AA-8F58-CF6BC8F983E7}" type="pres">
      <dgm:prSet presAssocID="{91DC0534-4937-4AC6-BDED-64AECFB380B6}" presName="sibTrans" presStyleCnt="0"/>
      <dgm:spPr/>
    </dgm:pt>
    <dgm:pt modelId="{A2F7686D-BBC9-427D-888D-FC329408F335}" type="pres">
      <dgm:prSet presAssocID="{410D955E-D625-4729-B7D1-0C0EEB2FFBBE}" presName="node" presStyleLbl="node1" presStyleIdx="3" presStyleCnt="5">
        <dgm:presLayoutVars>
          <dgm:bulletEnabled val="1"/>
        </dgm:presLayoutVars>
      </dgm:prSet>
      <dgm:spPr/>
    </dgm:pt>
    <dgm:pt modelId="{45450072-DF58-4A2A-ABAA-116867D5E241}" type="pres">
      <dgm:prSet presAssocID="{EA3B50DB-BD9A-4399-B1CA-EC42324FF0DC}" presName="sibTrans" presStyleCnt="0"/>
      <dgm:spPr/>
    </dgm:pt>
    <dgm:pt modelId="{87A2D0CE-B392-4DE2-9FDB-13257AC9FCE0}" type="pres">
      <dgm:prSet presAssocID="{FA220961-B0F0-44C3-AA0B-76FDC1757509}" presName="node" presStyleLbl="node1" presStyleIdx="4" presStyleCnt="5">
        <dgm:presLayoutVars>
          <dgm:bulletEnabled val="1"/>
        </dgm:presLayoutVars>
      </dgm:prSet>
      <dgm:spPr/>
    </dgm:pt>
  </dgm:ptLst>
  <dgm:cxnLst>
    <dgm:cxn modelId="{A47FE104-6D4B-4CA5-82B1-8E947D36257D}" type="presOf" srcId="{E8EEC2EC-539B-4625-A292-0B226E15210A}" destId="{3FF06194-3BA5-4A28-9FA7-03AFC353D987}" srcOrd="0" destOrd="0" presId="urn:microsoft.com/office/officeart/2005/8/layout/default"/>
    <dgm:cxn modelId="{FBFDCA5D-8BAB-4080-A357-A3D1CAF17B18}" srcId="{A3F550E5-9546-4950-9283-DEBFFB1C59A0}" destId="{E8EEC2EC-539B-4625-A292-0B226E15210A}" srcOrd="0" destOrd="0" parTransId="{599889D2-D784-4BB1-AA0A-522C613B9CAB}" sibTransId="{E220A4E8-996E-4FA7-AEEB-12F4B9996688}"/>
    <dgm:cxn modelId="{A17F9643-07B3-433D-BE60-724A0E8935E9}" type="presOf" srcId="{FA220961-B0F0-44C3-AA0B-76FDC1757509}" destId="{87A2D0CE-B392-4DE2-9FDB-13257AC9FCE0}" srcOrd="0" destOrd="0" presId="urn:microsoft.com/office/officeart/2005/8/layout/default"/>
    <dgm:cxn modelId="{2F34BA4D-C197-41BE-8034-020B1E73A214}" type="presOf" srcId="{7C3FA80E-20C0-4ABB-88B6-DC2DCCE1A826}" destId="{B5CB2591-E252-4CBC-BAED-79BAB5D04BAB}" srcOrd="0" destOrd="0" presId="urn:microsoft.com/office/officeart/2005/8/layout/default"/>
    <dgm:cxn modelId="{E217977A-6B17-4906-BF01-C8198E41E560}" type="presOf" srcId="{A3F550E5-9546-4950-9283-DEBFFB1C59A0}" destId="{D9AF5761-0AA5-4C65-8672-FA3E24AF534C}" srcOrd="0" destOrd="0" presId="urn:microsoft.com/office/officeart/2005/8/layout/default"/>
    <dgm:cxn modelId="{62DBF37B-B147-4BFC-B245-A0470E4F0A79}" srcId="{A3F550E5-9546-4950-9283-DEBFFB1C59A0}" destId="{410D955E-D625-4729-B7D1-0C0EEB2FFBBE}" srcOrd="3" destOrd="0" parTransId="{C268504F-64BF-40E1-ABD8-700431111FE4}" sibTransId="{EA3B50DB-BD9A-4399-B1CA-EC42324FF0DC}"/>
    <dgm:cxn modelId="{31590791-AA08-495E-8662-333E82888FAC}" srcId="{A3F550E5-9546-4950-9283-DEBFFB1C59A0}" destId="{29F506EE-A247-4B7F-BBF3-B902FBB4A854}" srcOrd="2" destOrd="0" parTransId="{AEA82DE9-FDCA-4A98-A92D-D856172BD3D8}" sibTransId="{91DC0534-4937-4AC6-BDED-64AECFB380B6}"/>
    <dgm:cxn modelId="{6C9A7CB2-D86F-42AA-AB99-0FF8D1A450FA}" srcId="{A3F550E5-9546-4950-9283-DEBFFB1C59A0}" destId="{FA220961-B0F0-44C3-AA0B-76FDC1757509}" srcOrd="4" destOrd="0" parTransId="{C4FA355D-527A-4DB7-BB04-B82AD1B979EC}" sibTransId="{5D1F9E37-CDEE-4794-963F-C1815D028DBB}"/>
    <dgm:cxn modelId="{BE998BBF-ABE4-4C7D-85BA-129586657C30}" srcId="{A3F550E5-9546-4950-9283-DEBFFB1C59A0}" destId="{7C3FA80E-20C0-4ABB-88B6-DC2DCCE1A826}" srcOrd="1" destOrd="0" parTransId="{F9C982AF-C701-4573-A135-8A9C810B4337}" sibTransId="{E7CE679B-3D47-4946-96A9-7728163E7D7C}"/>
    <dgm:cxn modelId="{DB7F3DC5-6993-4458-B1BE-EB1F687D86F6}" type="presOf" srcId="{410D955E-D625-4729-B7D1-0C0EEB2FFBBE}" destId="{A2F7686D-BBC9-427D-888D-FC329408F335}" srcOrd="0" destOrd="0" presId="urn:microsoft.com/office/officeart/2005/8/layout/default"/>
    <dgm:cxn modelId="{52ECF9DD-721F-4B2E-966F-39A5DB0BFA6A}" type="presOf" srcId="{29F506EE-A247-4B7F-BBF3-B902FBB4A854}" destId="{85539C6A-25AB-496D-A206-AB9CA0D1B958}" srcOrd="0" destOrd="0" presId="urn:microsoft.com/office/officeart/2005/8/layout/default"/>
    <dgm:cxn modelId="{E4D6BBE2-7A9D-4348-B8CD-EE09FB1061F5}" type="presParOf" srcId="{D9AF5761-0AA5-4C65-8672-FA3E24AF534C}" destId="{3FF06194-3BA5-4A28-9FA7-03AFC353D987}" srcOrd="0" destOrd="0" presId="urn:microsoft.com/office/officeart/2005/8/layout/default"/>
    <dgm:cxn modelId="{D7F09BDC-8B6A-418B-B678-9DD1C092E5DD}" type="presParOf" srcId="{D9AF5761-0AA5-4C65-8672-FA3E24AF534C}" destId="{421B2E17-6C8A-43FA-BC2B-74572976C5FB}" srcOrd="1" destOrd="0" presId="urn:microsoft.com/office/officeart/2005/8/layout/default"/>
    <dgm:cxn modelId="{D5E8E60B-1FE3-46CE-8111-8001DF1E0D24}" type="presParOf" srcId="{D9AF5761-0AA5-4C65-8672-FA3E24AF534C}" destId="{B5CB2591-E252-4CBC-BAED-79BAB5D04BAB}" srcOrd="2" destOrd="0" presId="urn:microsoft.com/office/officeart/2005/8/layout/default"/>
    <dgm:cxn modelId="{9C51FA1B-A41F-4FE3-B3E2-2FE11746D50C}" type="presParOf" srcId="{D9AF5761-0AA5-4C65-8672-FA3E24AF534C}" destId="{23887606-9618-4F13-A103-4DD9984EB901}" srcOrd="3" destOrd="0" presId="urn:microsoft.com/office/officeart/2005/8/layout/default"/>
    <dgm:cxn modelId="{9287E227-8BEC-4533-9CE9-01F30CFFA196}" type="presParOf" srcId="{D9AF5761-0AA5-4C65-8672-FA3E24AF534C}" destId="{85539C6A-25AB-496D-A206-AB9CA0D1B958}" srcOrd="4" destOrd="0" presId="urn:microsoft.com/office/officeart/2005/8/layout/default"/>
    <dgm:cxn modelId="{7E440173-1361-4C30-BB38-D27A09C950A8}" type="presParOf" srcId="{D9AF5761-0AA5-4C65-8672-FA3E24AF534C}" destId="{9DB79C28-3A8C-40AA-8F58-CF6BC8F983E7}" srcOrd="5" destOrd="0" presId="urn:microsoft.com/office/officeart/2005/8/layout/default"/>
    <dgm:cxn modelId="{073D08C9-724D-44DD-A326-403C263E1601}" type="presParOf" srcId="{D9AF5761-0AA5-4C65-8672-FA3E24AF534C}" destId="{A2F7686D-BBC9-427D-888D-FC329408F335}" srcOrd="6" destOrd="0" presId="urn:microsoft.com/office/officeart/2005/8/layout/default"/>
    <dgm:cxn modelId="{DD77391C-95F5-4F35-BC15-A7EF91879931}" type="presParOf" srcId="{D9AF5761-0AA5-4C65-8672-FA3E24AF534C}" destId="{45450072-DF58-4A2A-ABAA-116867D5E241}" srcOrd="7" destOrd="0" presId="urn:microsoft.com/office/officeart/2005/8/layout/default"/>
    <dgm:cxn modelId="{F3B0EF11-A6A2-4986-9131-75CF006D76E6}" type="presParOf" srcId="{D9AF5761-0AA5-4C65-8672-FA3E24AF534C}" destId="{87A2D0CE-B392-4DE2-9FDB-13257AC9FCE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6B58C1-8CE3-1A4F-AB86-B5FB525C2EFA}">
      <dsp:nvSpPr>
        <dsp:cNvPr id="0" name=""/>
        <dsp:cNvSpPr/>
      </dsp:nvSpPr>
      <dsp:spPr>
        <a:xfrm>
          <a:off x="0" y="0"/>
          <a:ext cx="6393116"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8899538-319F-6046-A88F-51DA74C4C835}">
      <dsp:nvSpPr>
        <dsp:cNvPr id="0" name=""/>
        <dsp:cNvSpPr/>
      </dsp:nvSpPr>
      <dsp:spPr>
        <a:xfrm>
          <a:off x="0" y="0"/>
          <a:ext cx="6393116" cy="198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1. Graduating from high school</a:t>
          </a:r>
        </a:p>
      </dsp:txBody>
      <dsp:txXfrm>
        <a:off x="0" y="0"/>
        <a:ext cx="6393116" cy="1989363"/>
      </dsp:txXfrm>
    </dsp:sp>
    <dsp:sp modelId="{A5F0FAE6-C656-6C40-947F-BF4A0BE926DE}">
      <dsp:nvSpPr>
        <dsp:cNvPr id="0" name=""/>
        <dsp:cNvSpPr/>
      </dsp:nvSpPr>
      <dsp:spPr>
        <a:xfrm>
          <a:off x="0" y="1989363"/>
          <a:ext cx="6393116" cy="0"/>
        </a:xfrm>
        <a:prstGeom prst="line">
          <a:avLst/>
        </a:prstGeom>
        <a:solidFill>
          <a:schemeClr val="accent5">
            <a:hueOff val="0"/>
            <a:satOff val="0"/>
            <a:lumOff val="0"/>
            <a:alphaOff val="0"/>
          </a:schemeClr>
        </a:solidFill>
        <a:ln w="19050"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9B4E77-346C-3D4C-865C-146C99A28C44}">
      <dsp:nvSpPr>
        <dsp:cNvPr id="0" name=""/>
        <dsp:cNvSpPr/>
      </dsp:nvSpPr>
      <dsp:spPr>
        <a:xfrm>
          <a:off x="0" y="1989363"/>
          <a:ext cx="6393116" cy="1989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a:t>2. Post-secondary admissions</a:t>
          </a:r>
        </a:p>
      </dsp:txBody>
      <dsp:txXfrm>
        <a:off x="0" y="1989363"/>
        <a:ext cx="6393116" cy="1989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F06194-3BA5-4A28-9FA7-03AFC353D987}">
      <dsp:nvSpPr>
        <dsp:cNvPr id="0" name=""/>
        <dsp:cNvSpPr/>
      </dsp:nvSpPr>
      <dsp:spPr>
        <a:xfrm>
          <a:off x="0" y="342160"/>
          <a:ext cx="3594992" cy="21569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Selections should be based on graduation requirements  AND meeting admission requirements for post-secondary programs of choice.</a:t>
          </a:r>
        </a:p>
      </dsp:txBody>
      <dsp:txXfrm>
        <a:off x="0" y="342160"/>
        <a:ext cx="3594992" cy="2156995"/>
      </dsp:txXfrm>
    </dsp:sp>
    <dsp:sp modelId="{B5CB2591-E252-4CBC-BAED-79BAB5D04BAB}">
      <dsp:nvSpPr>
        <dsp:cNvPr id="0" name=""/>
        <dsp:cNvSpPr/>
      </dsp:nvSpPr>
      <dsp:spPr>
        <a:xfrm>
          <a:off x="3954492" y="342160"/>
          <a:ext cx="3594992" cy="21569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Also choose non-academic classes: Music classes, Arts classes, Tech classes, PE classes </a:t>
          </a:r>
          <a:r>
            <a:rPr lang="en-US" sz="1800" kern="1200" err="1"/>
            <a:t>etc</a:t>
          </a:r>
          <a:r>
            <a:rPr lang="en-US" sz="1800" kern="1200"/>
            <a:t>… Having a balance of academic and non-academic classes can be important in having a fun, enjoyable grad year.</a:t>
          </a:r>
        </a:p>
      </dsp:txBody>
      <dsp:txXfrm>
        <a:off x="3954492" y="342160"/>
        <a:ext cx="3594992" cy="2156995"/>
      </dsp:txXfrm>
    </dsp:sp>
    <dsp:sp modelId="{85539C6A-25AB-496D-A206-AB9CA0D1B958}">
      <dsp:nvSpPr>
        <dsp:cNvPr id="0" name=""/>
        <dsp:cNvSpPr/>
      </dsp:nvSpPr>
      <dsp:spPr>
        <a:xfrm>
          <a:off x="7908984" y="342160"/>
          <a:ext cx="3594992" cy="21569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Do not course plan for 80 credits. Course plan for a minimum of 92.</a:t>
          </a:r>
          <a:endParaRPr lang="en-US" sz="1800" kern="1200"/>
        </a:p>
      </dsp:txBody>
      <dsp:txXfrm>
        <a:off x="7908984" y="342160"/>
        <a:ext cx="3594992" cy="2156995"/>
      </dsp:txXfrm>
    </dsp:sp>
    <dsp:sp modelId="{A2F7686D-BBC9-427D-888D-FC329408F335}">
      <dsp:nvSpPr>
        <dsp:cNvPr id="0" name=""/>
        <dsp:cNvSpPr/>
      </dsp:nvSpPr>
      <dsp:spPr>
        <a:xfrm>
          <a:off x="1977246" y="2858655"/>
          <a:ext cx="3594992" cy="21569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All students must take English Studies 12 or English First Peoples 12</a:t>
          </a:r>
        </a:p>
      </dsp:txBody>
      <dsp:txXfrm>
        <a:off x="1977246" y="2858655"/>
        <a:ext cx="3594992" cy="2156995"/>
      </dsp:txXfrm>
    </dsp:sp>
    <dsp:sp modelId="{87A2D0CE-B392-4DE2-9FDB-13257AC9FCE0}">
      <dsp:nvSpPr>
        <dsp:cNvPr id="0" name=""/>
        <dsp:cNvSpPr/>
      </dsp:nvSpPr>
      <dsp:spPr>
        <a:xfrm>
          <a:off x="5931738" y="2858655"/>
          <a:ext cx="3594992" cy="2156995"/>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If you </a:t>
          </a:r>
          <a:r>
            <a:rPr lang="en-US" sz="1800" kern="1200">
              <a:latin typeface="Rockwell" panose="02060603020205020403"/>
            </a:rPr>
            <a:t>are not taking</a:t>
          </a:r>
          <a:r>
            <a:rPr lang="en-US" sz="1800" kern="1200"/>
            <a:t> </a:t>
          </a:r>
          <a:r>
            <a:rPr lang="en-US" sz="1800" kern="1200">
              <a:latin typeface="Rockwell" panose="02060603020205020403"/>
            </a:rPr>
            <a:t>an Indigenous studies focused course this year, </a:t>
          </a:r>
          <a:r>
            <a:rPr lang="en-US" sz="1800" kern="1200"/>
            <a:t>you must take either English First Peoples</a:t>
          </a:r>
          <a:r>
            <a:rPr lang="en-US" sz="1800" kern="1200">
              <a:latin typeface="Rockwell" panose="02060603020205020403"/>
            </a:rPr>
            <a:t> </a:t>
          </a:r>
          <a:r>
            <a:rPr lang="en-US" sz="1800" kern="1200"/>
            <a:t> 12 (Language Arts course) or BC First Peoples 12 (Socials course)</a:t>
          </a:r>
        </a:p>
      </dsp:txBody>
      <dsp:txXfrm>
        <a:off x="5931738" y="2858655"/>
        <a:ext cx="3594992" cy="215699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54175-6174-43D2-B0B8-8609F3C48548}" type="datetimeFigureOut">
              <a:t>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4B042-9EF9-486B-9288-D951514E81E2}" type="slidenum">
              <a:t>‹#›</a:t>
            </a:fld>
            <a:endParaRPr lang="en-US"/>
          </a:p>
        </p:txBody>
      </p:sp>
    </p:spTree>
    <p:extLst>
      <p:ext uri="{BB962C8B-B14F-4D97-AF65-F5344CB8AC3E}">
        <p14:creationId xmlns:p14="http://schemas.microsoft.com/office/powerpoint/2010/main" val="19095822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cd8b1ec095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cd8b1ec095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1e6237102f3_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1e6237102f3_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cd8b1ec095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cd8b1ec095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1cd8b1ec09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1cd8b1ec09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some universities do not use Challenge Exam marks to calculate GPA – sometimes it may be more beneficial to take the Course online or at school (if we offer the course_ so that you can the grade to boost your GPA</a:t>
            </a:r>
          </a:p>
        </p:txBody>
      </p:sp>
      <p:sp>
        <p:nvSpPr>
          <p:cNvPr id="4" name="Slide Number Placeholder 3"/>
          <p:cNvSpPr>
            <a:spLocks noGrp="1"/>
          </p:cNvSpPr>
          <p:nvPr>
            <p:ph type="sldNum" sz="quarter" idx="5"/>
          </p:nvPr>
        </p:nvSpPr>
        <p:spPr/>
        <p:txBody>
          <a:bodyPr/>
          <a:lstStyle/>
          <a:p>
            <a:fld id="{58D4B042-9EF9-486B-9288-D951514E81E2}" type="slidenum">
              <a:rPr lang="en-CA" smtClean="0"/>
              <a:t>14</a:t>
            </a:fld>
            <a:endParaRPr lang="en-CA"/>
          </a:p>
        </p:txBody>
      </p:sp>
    </p:spTree>
    <p:extLst>
      <p:ext uri="{BB962C8B-B14F-4D97-AF65-F5344CB8AC3E}">
        <p14:creationId xmlns:p14="http://schemas.microsoft.com/office/powerpoint/2010/main" val="4089760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cd8b1ec095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cd8b1ec095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1cd8b1ec095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1cd8b1ec095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298450" algn="l" rtl="0">
              <a:spcBef>
                <a:spcPts val="0"/>
              </a:spcBef>
              <a:spcAft>
                <a:spcPts val="0"/>
              </a:spcAft>
              <a:buSzPts val="1100"/>
              <a:buChar char="-"/>
            </a:pPr>
            <a:r>
              <a:rPr lang="en-CA"/>
              <a:t>4 year college/university degree – 2 year college certificate program – trades or apprenticeship, go straight into the workforce, travel, take a gap year? Choose a path that you are genuinely passionate about</a:t>
            </a:r>
          </a:p>
          <a:p>
            <a:pPr marL="457200" lvl="0" indent="-298450" algn="l" rtl="0">
              <a:spcBef>
                <a:spcPts val="0"/>
              </a:spcBef>
              <a:spcAft>
                <a:spcPts val="0"/>
              </a:spcAft>
              <a:buSzPts val="1100"/>
              <a:buChar char="-"/>
            </a:pPr>
            <a:r>
              <a:rPr lang="en-CA"/>
              <a:t>You can always take a gap year to discover yourself, work or travel</a:t>
            </a:r>
          </a:p>
          <a:p>
            <a:pPr marL="457200" lvl="0" indent="-298450" algn="l" rtl="0">
              <a:spcBef>
                <a:spcPts val="0"/>
              </a:spcBef>
              <a:spcAft>
                <a:spcPts val="0"/>
              </a:spcAft>
              <a:buSzPts val="1100"/>
              <a:buChar char="-"/>
            </a:pPr>
            <a:r>
              <a:rPr lang="en-CA"/>
              <a:t>Take risks and explore other careers and interests </a:t>
            </a:r>
          </a:p>
          <a:p>
            <a:pPr marL="457200" lvl="0" indent="-298450" algn="l" rtl="0">
              <a:spcBef>
                <a:spcPts val="0"/>
              </a:spcBef>
              <a:spcAft>
                <a:spcPts val="0"/>
              </a:spcAft>
              <a:buSzPts val="1100"/>
              <a:buChar char="-"/>
            </a:pPr>
            <a:r>
              <a:rPr lang="en-CA"/>
              <a:t>Do not stress or worry, this process can be nerve-racking, but life will unfold and it always works out</a:t>
            </a:r>
          </a:p>
          <a:p>
            <a:pPr marL="457200" lvl="0" indent="-298450" algn="l" rtl="0">
              <a:spcBef>
                <a:spcPts val="0"/>
              </a:spcBef>
              <a:spcAft>
                <a:spcPts val="0"/>
              </a:spcAft>
              <a:buSzPts val="1100"/>
              <a:buChar char="-"/>
            </a:pPr>
            <a:r>
              <a:rPr lang="en-CA"/>
              <a:t>What determines your success is your attitude </a:t>
            </a:r>
          </a:p>
          <a:p>
            <a:pPr marL="457200" lvl="0" indent="-298450" algn="l" rtl="0">
              <a:spcBef>
                <a:spcPts val="0"/>
              </a:spcBef>
              <a:spcAft>
                <a:spcPts val="0"/>
              </a:spcAft>
              <a:buSzPts val="1100"/>
              <a:buChar char="-"/>
            </a:pPr>
            <a:r>
              <a:rPr lang="en-CA"/>
              <a:t>If you have questions, ask family, friends or seniors for mentorship </a:t>
            </a:r>
          </a:p>
          <a:p>
            <a:endParaRPr lang="en-US"/>
          </a:p>
        </p:txBody>
      </p:sp>
      <p:sp>
        <p:nvSpPr>
          <p:cNvPr id="4" name="Slide Number Placeholder 3"/>
          <p:cNvSpPr>
            <a:spLocks noGrp="1"/>
          </p:cNvSpPr>
          <p:nvPr>
            <p:ph type="sldNum" sz="quarter" idx="5"/>
          </p:nvPr>
        </p:nvSpPr>
        <p:spPr/>
        <p:txBody>
          <a:bodyPr/>
          <a:lstStyle/>
          <a:p>
            <a:fld id="{58D4B042-9EF9-486B-9288-D951514E81E2}" type="slidenum">
              <a:rPr lang="en-CA" smtClean="0"/>
              <a:t>24</a:t>
            </a:fld>
            <a:endParaRPr lang="en-CA"/>
          </a:p>
        </p:txBody>
      </p:sp>
    </p:spTree>
    <p:extLst>
      <p:ext uri="{BB962C8B-B14F-4D97-AF65-F5344CB8AC3E}">
        <p14:creationId xmlns:p14="http://schemas.microsoft.com/office/powerpoint/2010/main" val="2912255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someone interested in being an educator or working with kids could – a) Go to a community college </a:t>
            </a:r>
          </a:p>
        </p:txBody>
      </p:sp>
      <p:sp>
        <p:nvSpPr>
          <p:cNvPr id="4" name="Slide Number Placeholder 3"/>
          <p:cNvSpPr>
            <a:spLocks noGrp="1"/>
          </p:cNvSpPr>
          <p:nvPr>
            <p:ph type="sldNum" sz="quarter" idx="5"/>
          </p:nvPr>
        </p:nvSpPr>
        <p:spPr/>
        <p:txBody>
          <a:bodyPr/>
          <a:lstStyle/>
          <a:p>
            <a:fld id="{58D4B042-9EF9-486B-9288-D951514E81E2}" type="slidenum">
              <a:rPr lang="en-CA" smtClean="0"/>
              <a:t>26</a:t>
            </a:fld>
            <a:endParaRPr lang="en-CA"/>
          </a:p>
        </p:txBody>
      </p:sp>
    </p:spTree>
    <p:extLst>
      <p:ext uri="{BB962C8B-B14F-4D97-AF65-F5344CB8AC3E}">
        <p14:creationId xmlns:p14="http://schemas.microsoft.com/office/powerpoint/2010/main" val="3499010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important to work on improving your resume over the summer. Look for summer volunteer, educational or work opportunities. You can find work and volunteer opportunities on the WEX teams channel. </a:t>
            </a:r>
          </a:p>
        </p:txBody>
      </p:sp>
      <p:sp>
        <p:nvSpPr>
          <p:cNvPr id="4" name="Slide Number Placeholder 3"/>
          <p:cNvSpPr>
            <a:spLocks noGrp="1"/>
          </p:cNvSpPr>
          <p:nvPr>
            <p:ph type="sldNum" sz="quarter" idx="5"/>
          </p:nvPr>
        </p:nvSpPr>
        <p:spPr/>
        <p:txBody>
          <a:bodyPr/>
          <a:lstStyle/>
          <a:p>
            <a:fld id="{58D4B042-9EF9-486B-9288-D951514E81E2}" type="slidenum">
              <a:t>34</a:t>
            </a:fld>
            <a:endParaRPr lang="en-US"/>
          </a:p>
        </p:txBody>
      </p:sp>
    </p:spTree>
    <p:extLst>
      <p:ext uri="{BB962C8B-B14F-4D97-AF65-F5344CB8AC3E}">
        <p14:creationId xmlns:p14="http://schemas.microsoft.com/office/powerpoint/2010/main" val="31104299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d6dd21dc7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d6dd21dc7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2EA7947-E287-4738-8C82-07CE4F01EF03}"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100220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46CB39B-5F4C-4A7E-9BE3-AAFD45576D16}" type="datetime2">
              <a:rPr lang="en-US" smtClean="0"/>
              <a:t>Friday, February 9,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92598308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3080697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12004857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359230298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267437058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6CB39B-5F4C-4A7E-9BE3-AAFD45576D16}"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pPr/>
              <a:t>‹#›</a:t>
            </a:fld>
            <a:endParaRPr lang="en-US"/>
          </a:p>
        </p:txBody>
      </p:sp>
    </p:spTree>
    <p:extLst>
      <p:ext uri="{BB962C8B-B14F-4D97-AF65-F5344CB8AC3E}">
        <p14:creationId xmlns:p14="http://schemas.microsoft.com/office/powerpoint/2010/main" val="16061401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2EBD84-71F4-4271-8C46-0D47C0A9B12E}"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209200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E0CE1-F450-4107-B2CB-17B18F8A3F4A}"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390889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60014" y="725377"/>
            <a:ext cx="10272000" cy="6924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51" name="Google Shape;51;p7"/>
          <p:cNvSpPr txBox="1">
            <a:spLocks noGrp="1"/>
          </p:cNvSpPr>
          <p:nvPr>
            <p:ph type="subTitle" idx="1"/>
          </p:nvPr>
        </p:nvSpPr>
        <p:spPr>
          <a:xfrm>
            <a:off x="3198801" y="2031584"/>
            <a:ext cx="5794400" cy="2794800"/>
          </a:xfrm>
          <a:prstGeom prst="rect">
            <a:avLst/>
          </a:prstGeom>
        </p:spPr>
        <p:txBody>
          <a:bodyPr spcFirstLastPara="1" wrap="square" lIns="91425" tIns="91425" rIns="91425" bIns="91425" anchor="t" anchorCtr="0">
            <a:noAutofit/>
          </a:bodyPr>
          <a:lstStyle>
            <a:lvl1pPr marR="245619" lvl="0" rtl="0">
              <a:lnSpc>
                <a:spcPct val="100000"/>
              </a:lnSpc>
              <a:spcBef>
                <a:spcPts val="0"/>
              </a:spcBef>
              <a:spcAft>
                <a:spcPts val="0"/>
              </a:spcAft>
              <a:buClr>
                <a:schemeClr val="accent5"/>
              </a:buClr>
              <a:buSzPts val="1400"/>
              <a:buChar char="●"/>
              <a:defRPr/>
            </a:lvl1pPr>
            <a:lvl2pPr lvl="1" algn="r" rtl="0">
              <a:lnSpc>
                <a:spcPct val="100000"/>
              </a:lnSpc>
              <a:spcBef>
                <a:spcPts val="1600"/>
              </a:spcBef>
              <a:spcAft>
                <a:spcPts val="0"/>
              </a:spcAft>
              <a:buSzPts val="1400"/>
              <a:buChar char="○"/>
              <a:defRPr sz="2100"/>
            </a:lvl2pPr>
            <a:lvl3pPr lvl="2" algn="r" rtl="0">
              <a:lnSpc>
                <a:spcPct val="100000"/>
              </a:lnSpc>
              <a:spcBef>
                <a:spcPts val="0"/>
              </a:spcBef>
              <a:spcAft>
                <a:spcPts val="0"/>
              </a:spcAft>
              <a:buSzPts val="1400"/>
              <a:buChar char="■"/>
              <a:defRPr sz="2100"/>
            </a:lvl3pPr>
            <a:lvl4pPr lvl="3" algn="r" rtl="0">
              <a:lnSpc>
                <a:spcPct val="100000"/>
              </a:lnSpc>
              <a:spcBef>
                <a:spcPts val="0"/>
              </a:spcBef>
              <a:spcAft>
                <a:spcPts val="0"/>
              </a:spcAft>
              <a:buSzPts val="1400"/>
              <a:buChar char="●"/>
              <a:defRPr sz="2100"/>
            </a:lvl4pPr>
            <a:lvl5pPr lvl="4" algn="r" rtl="0">
              <a:lnSpc>
                <a:spcPct val="100000"/>
              </a:lnSpc>
              <a:spcBef>
                <a:spcPts val="0"/>
              </a:spcBef>
              <a:spcAft>
                <a:spcPts val="0"/>
              </a:spcAft>
              <a:buSzPts val="1400"/>
              <a:buChar char="○"/>
              <a:defRPr sz="2100"/>
            </a:lvl5pPr>
            <a:lvl6pPr lvl="5" algn="r" rtl="0">
              <a:lnSpc>
                <a:spcPct val="100000"/>
              </a:lnSpc>
              <a:spcBef>
                <a:spcPts val="0"/>
              </a:spcBef>
              <a:spcAft>
                <a:spcPts val="0"/>
              </a:spcAft>
              <a:buSzPts val="1400"/>
              <a:buChar char="■"/>
              <a:defRPr sz="2100"/>
            </a:lvl6pPr>
            <a:lvl7pPr lvl="6" algn="r" rtl="0">
              <a:lnSpc>
                <a:spcPct val="100000"/>
              </a:lnSpc>
              <a:spcBef>
                <a:spcPts val="0"/>
              </a:spcBef>
              <a:spcAft>
                <a:spcPts val="0"/>
              </a:spcAft>
              <a:buSzPts val="1400"/>
              <a:buChar char="●"/>
              <a:defRPr sz="2100"/>
            </a:lvl7pPr>
            <a:lvl8pPr lvl="7" algn="r" rtl="0">
              <a:lnSpc>
                <a:spcPct val="100000"/>
              </a:lnSpc>
              <a:spcBef>
                <a:spcPts val="0"/>
              </a:spcBef>
              <a:spcAft>
                <a:spcPts val="0"/>
              </a:spcAft>
              <a:buSzPts val="1400"/>
              <a:buChar char="○"/>
              <a:defRPr sz="2100"/>
            </a:lvl8pPr>
            <a:lvl9pPr lvl="8" algn="r" rtl="0">
              <a:lnSpc>
                <a:spcPct val="100000"/>
              </a:lnSpc>
              <a:spcBef>
                <a:spcPts val="0"/>
              </a:spcBef>
              <a:spcAft>
                <a:spcPts val="0"/>
              </a:spcAft>
              <a:buSzPts val="1400"/>
              <a:buChar char="■"/>
              <a:defRPr sz="2100"/>
            </a:lvl9pPr>
          </a:lstStyle>
          <a:p>
            <a:endParaRPr/>
          </a:p>
        </p:txBody>
      </p:sp>
    </p:spTree>
    <p:extLst>
      <p:ext uri="{BB962C8B-B14F-4D97-AF65-F5344CB8AC3E}">
        <p14:creationId xmlns:p14="http://schemas.microsoft.com/office/powerpoint/2010/main" val="1142807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9"/>
        <p:cNvGrpSpPr/>
        <p:nvPr/>
      </p:nvGrpSpPr>
      <p:grpSpPr>
        <a:xfrm>
          <a:off x="0" y="0"/>
          <a:ext cx="0" cy="0"/>
          <a:chOff x="0" y="0"/>
          <a:chExt cx="0" cy="0"/>
        </a:xfrm>
      </p:grpSpPr>
      <p:sp>
        <p:nvSpPr>
          <p:cNvPr id="70" name="Google Shape;70;p9"/>
          <p:cNvSpPr txBox="1">
            <a:spLocks noGrp="1"/>
          </p:cNvSpPr>
          <p:nvPr>
            <p:ph type="title"/>
          </p:nvPr>
        </p:nvSpPr>
        <p:spPr>
          <a:xfrm>
            <a:off x="3218283" y="2404300"/>
            <a:ext cx="5755600" cy="1519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96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71" name="Google Shape;71;p9"/>
          <p:cNvSpPr txBox="1">
            <a:spLocks noGrp="1"/>
          </p:cNvSpPr>
          <p:nvPr>
            <p:ph type="subTitle" idx="1"/>
          </p:nvPr>
        </p:nvSpPr>
        <p:spPr>
          <a:xfrm>
            <a:off x="3218133" y="3720533"/>
            <a:ext cx="5755600" cy="99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400"/>
              <a:buFont typeface="Lato"/>
              <a:buChar char="●"/>
              <a:defRPr sz="2133">
                <a:solidFill>
                  <a:schemeClr val="dk1"/>
                </a:solidFill>
              </a:defRPr>
            </a:lvl1pPr>
            <a:lvl2pPr lvl="1" algn="ctr" rtl="0">
              <a:lnSpc>
                <a:spcPct val="100000"/>
              </a:lnSpc>
              <a:spcBef>
                <a:spcPts val="0"/>
              </a:spcBef>
              <a:spcAft>
                <a:spcPts val="0"/>
              </a:spcAft>
              <a:buClr>
                <a:srgbClr val="5B595B"/>
              </a:buClr>
              <a:buSzPts val="1400"/>
              <a:buFont typeface="Lato"/>
              <a:buChar char="○"/>
              <a:defRPr sz="2800"/>
            </a:lvl2pPr>
            <a:lvl3pPr lvl="2" algn="ctr" rtl="0">
              <a:lnSpc>
                <a:spcPct val="100000"/>
              </a:lnSpc>
              <a:spcBef>
                <a:spcPts val="0"/>
              </a:spcBef>
              <a:spcAft>
                <a:spcPts val="0"/>
              </a:spcAft>
              <a:buClr>
                <a:srgbClr val="5B595B"/>
              </a:buClr>
              <a:buSzPts val="1400"/>
              <a:buFont typeface="Lato"/>
              <a:buChar char="■"/>
              <a:defRPr sz="2800"/>
            </a:lvl3pPr>
            <a:lvl4pPr lvl="3" algn="ctr" rtl="0">
              <a:lnSpc>
                <a:spcPct val="100000"/>
              </a:lnSpc>
              <a:spcBef>
                <a:spcPts val="0"/>
              </a:spcBef>
              <a:spcAft>
                <a:spcPts val="0"/>
              </a:spcAft>
              <a:buClr>
                <a:srgbClr val="5B595B"/>
              </a:buClr>
              <a:buSzPts val="1400"/>
              <a:buFont typeface="Lato"/>
              <a:buChar char="●"/>
              <a:defRPr sz="2800"/>
            </a:lvl4pPr>
            <a:lvl5pPr lvl="4" algn="ctr" rtl="0">
              <a:lnSpc>
                <a:spcPct val="100000"/>
              </a:lnSpc>
              <a:spcBef>
                <a:spcPts val="0"/>
              </a:spcBef>
              <a:spcAft>
                <a:spcPts val="0"/>
              </a:spcAft>
              <a:buClr>
                <a:srgbClr val="5B595B"/>
              </a:buClr>
              <a:buSzPts val="1400"/>
              <a:buFont typeface="Lato"/>
              <a:buChar char="○"/>
              <a:defRPr sz="2800"/>
            </a:lvl5pPr>
            <a:lvl6pPr lvl="5" algn="ctr" rtl="0">
              <a:lnSpc>
                <a:spcPct val="100000"/>
              </a:lnSpc>
              <a:spcBef>
                <a:spcPts val="0"/>
              </a:spcBef>
              <a:spcAft>
                <a:spcPts val="0"/>
              </a:spcAft>
              <a:buClr>
                <a:srgbClr val="5B595B"/>
              </a:buClr>
              <a:buSzPts val="1400"/>
              <a:buFont typeface="Lato"/>
              <a:buChar char="■"/>
              <a:defRPr sz="2800"/>
            </a:lvl6pPr>
            <a:lvl7pPr lvl="6" algn="ctr" rtl="0">
              <a:lnSpc>
                <a:spcPct val="100000"/>
              </a:lnSpc>
              <a:spcBef>
                <a:spcPts val="0"/>
              </a:spcBef>
              <a:spcAft>
                <a:spcPts val="0"/>
              </a:spcAft>
              <a:buClr>
                <a:srgbClr val="5B595B"/>
              </a:buClr>
              <a:buSzPts val="1400"/>
              <a:buFont typeface="Lato"/>
              <a:buChar char="●"/>
              <a:defRPr sz="2800"/>
            </a:lvl7pPr>
            <a:lvl8pPr lvl="7" algn="ctr" rtl="0">
              <a:lnSpc>
                <a:spcPct val="100000"/>
              </a:lnSpc>
              <a:spcBef>
                <a:spcPts val="0"/>
              </a:spcBef>
              <a:spcAft>
                <a:spcPts val="0"/>
              </a:spcAft>
              <a:buClr>
                <a:srgbClr val="5B595B"/>
              </a:buClr>
              <a:buSzPts val="1400"/>
              <a:buFont typeface="Lato"/>
              <a:buChar char="○"/>
              <a:defRPr sz="2800"/>
            </a:lvl8pPr>
            <a:lvl9pPr lvl="8" algn="ctr" rtl="0">
              <a:lnSpc>
                <a:spcPct val="100000"/>
              </a:lnSpc>
              <a:spcBef>
                <a:spcPts val="0"/>
              </a:spcBef>
              <a:spcAft>
                <a:spcPts val="0"/>
              </a:spcAft>
              <a:buClr>
                <a:srgbClr val="5B595B"/>
              </a:buClr>
              <a:buSzPts val="1400"/>
              <a:buFont typeface="Lato"/>
              <a:buChar char="■"/>
              <a:defRPr sz="2800"/>
            </a:lvl9pPr>
          </a:lstStyle>
          <a:p>
            <a:endParaRPr/>
          </a:p>
        </p:txBody>
      </p:sp>
      <p:sp>
        <p:nvSpPr>
          <p:cNvPr id="72" name="Google Shape;72;p9"/>
          <p:cNvSpPr/>
          <p:nvPr/>
        </p:nvSpPr>
        <p:spPr>
          <a:xfrm>
            <a:off x="0" y="5936400"/>
            <a:ext cx="921600" cy="9216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 name="Google Shape;73;p9"/>
          <p:cNvGrpSpPr/>
          <p:nvPr/>
        </p:nvGrpSpPr>
        <p:grpSpPr>
          <a:xfrm>
            <a:off x="7211667" y="4715734"/>
            <a:ext cx="5057948" cy="2193308"/>
            <a:chOff x="5408750" y="3536800"/>
            <a:chExt cx="3793461" cy="1644981"/>
          </a:xfrm>
        </p:grpSpPr>
        <p:sp>
          <p:nvSpPr>
            <p:cNvPr id="74" name="Google Shape;74;p9"/>
            <p:cNvSpPr/>
            <p:nvPr/>
          </p:nvSpPr>
          <p:spPr>
            <a:xfrm flipH="1">
              <a:off x="5408750" y="4024975"/>
              <a:ext cx="3793461" cy="1156806"/>
            </a:xfrm>
            <a:custGeom>
              <a:avLst/>
              <a:gdLst/>
              <a:ahLst/>
              <a:cxnLst/>
              <a:rect l="l" t="t" r="r" b="b"/>
              <a:pathLst>
                <a:path w="16452" h="6105" extrusionOk="0">
                  <a:moveTo>
                    <a:pt x="2136" y="1"/>
                  </a:moveTo>
                  <a:cubicBezTo>
                    <a:pt x="1296" y="1"/>
                    <a:pt x="444" y="389"/>
                    <a:pt x="0" y="1107"/>
                  </a:cubicBezTo>
                  <a:lnTo>
                    <a:pt x="107" y="6002"/>
                  </a:lnTo>
                  <a:cubicBezTo>
                    <a:pt x="866" y="5992"/>
                    <a:pt x="1624" y="5988"/>
                    <a:pt x="2381" y="5988"/>
                  </a:cubicBezTo>
                  <a:cubicBezTo>
                    <a:pt x="6359" y="5988"/>
                    <a:pt x="10316" y="6105"/>
                    <a:pt x="14294" y="6105"/>
                  </a:cubicBezTo>
                  <a:cubicBezTo>
                    <a:pt x="15012" y="6105"/>
                    <a:pt x="15732" y="6101"/>
                    <a:pt x="16452" y="6092"/>
                  </a:cubicBezTo>
                  <a:cubicBezTo>
                    <a:pt x="15843" y="4750"/>
                    <a:pt x="15024" y="3464"/>
                    <a:pt x="13863" y="2573"/>
                  </a:cubicBezTo>
                  <a:cubicBezTo>
                    <a:pt x="12946" y="1876"/>
                    <a:pt x="11802" y="1442"/>
                    <a:pt x="10667" y="1442"/>
                  </a:cubicBezTo>
                  <a:cubicBezTo>
                    <a:pt x="10343" y="1442"/>
                    <a:pt x="10018" y="1477"/>
                    <a:pt x="9701" y="1553"/>
                  </a:cubicBezTo>
                  <a:cubicBezTo>
                    <a:pt x="8968" y="1750"/>
                    <a:pt x="8290" y="2144"/>
                    <a:pt x="7557" y="2393"/>
                  </a:cubicBezTo>
                  <a:cubicBezTo>
                    <a:pt x="7179" y="2524"/>
                    <a:pt x="6762" y="2616"/>
                    <a:pt x="6355" y="2616"/>
                  </a:cubicBezTo>
                  <a:cubicBezTo>
                    <a:pt x="5991" y="2616"/>
                    <a:pt x="5636" y="2543"/>
                    <a:pt x="5324" y="2359"/>
                  </a:cubicBezTo>
                  <a:cubicBezTo>
                    <a:pt x="4630" y="1947"/>
                    <a:pt x="4308" y="1124"/>
                    <a:pt x="3717" y="571"/>
                  </a:cubicBezTo>
                  <a:cubicBezTo>
                    <a:pt x="3287" y="185"/>
                    <a:pt x="2714" y="1"/>
                    <a:pt x="2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9"/>
            <p:cNvSpPr/>
            <p:nvPr/>
          </p:nvSpPr>
          <p:spPr>
            <a:xfrm>
              <a:off x="7307450" y="3536800"/>
              <a:ext cx="758100" cy="758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 name="Google Shape;76;p9"/>
          <p:cNvSpPr/>
          <p:nvPr/>
        </p:nvSpPr>
        <p:spPr>
          <a:xfrm rot="-5400000">
            <a:off x="11035130" y="4"/>
            <a:ext cx="1156873" cy="1156899"/>
          </a:xfrm>
          <a:custGeom>
            <a:avLst/>
            <a:gdLst/>
            <a:ahLst/>
            <a:cxnLst/>
            <a:rect l="l" t="t" r="r" b="b"/>
            <a:pathLst>
              <a:path w="7395" h="7395" extrusionOk="0">
                <a:moveTo>
                  <a:pt x="5285" y="1"/>
                </a:moveTo>
                <a:cubicBezTo>
                  <a:pt x="2358" y="1"/>
                  <a:pt x="0" y="2358"/>
                  <a:pt x="0" y="5286"/>
                </a:cubicBezTo>
                <a:lnTo>
                  <a:pt x="0" y="7395"/>
                </a:lnTo>
                <a:lnTo>
                  <a:pt x="7394" y="7395"/>
                </a:lnTo>
                <a:lnTo>
                  <a:pt x="739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26920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E8C025-CD7A-4966-867E-81CF82B15267}"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0093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6"/>
        <p:cNvGrpSpPr/>
        <p:nvPr/>
      </p:nvGrpSpPr>
      <p:grpSpPr>
        <a:xfrm>
          <a:off x="0" y="0"/>
          <a:ext cx="0" cy="0"/>
          <a:chOff x="0" y="0"/>
          <a:chExt cx="0" cy="0"/>
        </a:xfrm>
      </p:grpSpPr>
      <p:sp>
        <p:nvSpPr>
          <p:cNvPr id="97" name="Google Shape;97;p13"/>
          <p:cNvSpPr txBox="1">
            <a:spLocks noGrp="1"/>
          </p:cNvSpPr>
          <p:nvPr>
            <p:ph type="title"/>
          </p:nvPr>
        </p:nvSpPr>
        <p:spPr>
          <a:xfrm>
            <a:off x="2598800" y="720000"/>
            <a:ext cx="69944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98" name="Google Shape;98;p13"/>
          <p:cNvSpPr txBox="1">
            <a:spLocks noGrp="1"/>
          </p:cNvSpPr>
          <p:nvPr>
            <p:ph type="subTitle" idx="1"/>
          </p:nvPr>
        </p:nvSpPr>
        <p:spPr>
          <a:xfrm>
            <a:off x="2850868" y="2746203"/>
            <a:ext cx="3222800" cy="6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9" name="Google Shape;99;p13"/>
          <p:cNvSpPr txBox="1">
            <a:spLocks noGrp="1"/>
          </p:cNvSpPr>
          <p:nvPr>
            <p:ph type="title" idx="2" hasCustomPrompt="1"/>
          </p:nvPr>
        </p:nvSpPr>
        <p:spPr>
          <a:xfrm>
            <a:off x="1519667" y="2203236"/>
            <a:ext cx="1331200" cy="1187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00" name="Google Shape;100;p13"/>
          <p:cNvSpPr txBox="1">
            <a:spLocks noGrp="1"/>
          </p:cNvSpPr>
          <p:nvPr>
            <p:ph type="subTitle" idx="3"/>
          </p:nvPr>
        </p:nvSpPr>
        <p:spPr>
          <a:xfrm>
            <a:off x="7890397" y="2746215"/>
            <a:ext cx="3222800" cy="6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1" name="Google Shape;101;p13"/>
          <p:cNvSpPr txBox="1">
            <a:spLocks noGrp="1"/>
          </p:cNvSpPr>
          <p:nvPr>
            <p:ph type="title" idx="4" hasCustomPrompt="1"/>
          </p:nvPr>
        </p:nvSpPr>
        <p:spPr>
          <a:xfrm>
            <a:off x="6559167" y="2203101"/>
            <a:ext cx="1331200" cy="1187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02" name="Google Shape;102;p13"/>
          <p:cNvSpPr txBox="1">
            <a:spLocks noGrp="1"/>
          </p:cNvSpPr>
          <p:nvPr>
            <p:ph type="subTitle" idx="5"/>
          </p:nvPr>
        </p:nvSpPr>
        <p:spPr>
          <a:xfrm>
            <a:off x="2850868" y="4767315"/>
            <a:ext cx="3222800" cy="6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3" name="Google Shape;103;p13"/>
          <p:cNvSpPr txBox="1">
            <a:spLocks noGrp="1"/>
          </p:cNvSpPr>
          <p:nvPr>
            <p:ph type="title" idx="6" hasCustomPrompt="1"/>
          </p:nvPr>
        </p:nvSpPr>
        <p:spPr>
          <a:xfrm>
            <a:off x="1519667" y="4224137"/>
            <a:ext cx="1331200" cy="1187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04" name="Google Shape;104;p13"/>
          <p:cNvSpPr txBox="1">
            <a:spLocks noGrp="1"/>
          </p:cNvSpPr>
          <p:nvPr>
            <p:ph type="subTitle" idx="7"/>
          </p:nvPr>
        </p:nvSpPr>
        <p:spPr>
          <a:xfrm>
            <a:off x="7890397" y="4767317"/>
            <a:ext cx="3222800" cy="66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05" name="Google Shape;105;p13"/>
          <p:cNvSpPr txBox="1">
            <a:spLocks noGrp="1"/>
          </p:cNvSpPr>
          <p:nvPr>
            <p:ph type="title" idx="8" hasCustomPrompt="1"/>
          </p:nvPr>
        </p:nvSpPr>
        <p:spPr>
          <a:xfrm>
            <a:off x="6559171" y="4224193"/>
            <a:ext cx="1331200" cy="1187200"/>
          </a:xfrm>
          <a:prstGeom prst="rect">
            <a:avLst/>
          </a:prstGeom>
          <a:solidFill>
            <a:schemeClr val="accent5"/>
          </a:solidFill>
        </p:spPr>
        <p:txBody>
          <a:bodyPr spcFirstLastPara="1" wrap="square" lIns="91425" tIns="91425" rIns="91425" bIns="91425" anchor="ctr" anchorCtr="0">
            <a:noAutofit/>
          </a:bodyPr>
          <a:lstStyle>
            <a:lvl1pPr lvl="0" algn="ctr" rtl="0">
              <a:spcBef>
                <a:spcPts val="0"/>
              </a:spcBef>
              <a:spcAft>
                <a:spcPts val="0"/>
              </a:spcAft>
              <a:buSzPts val="4800"/>
              <a:buNone/>
              <a:defRPr sz="4000">
                <a:solidFill>
                  <a:schemeClr val="lt1"/>
                </a:solidFill>
              </a:defRPr>
            </a:lvl1pPr>
            <a:lvl2pPr lvl="1" algn="ctr" rtl="0">
              <a:spcBef>
                <a:spcPts val="0"/>
              </a:spcBef>
              <a:spcAft>
                <a:spcPts val="0"/>
              </a:spcAft>
              <a:buClr>
                <a:schemeClr val="dk2"/>
              </a:buClr>
              <a:buSzPts val="12000"/>
              <a:buNone/>
              <a:defRPr sz="16000">
                <a:solidFill>
                  <a:schemeClr val="dk2"/>
                </a:solidFill>
              </a:defRPr>
            </a:lvl2pPr>
            <a:lvl3pPr lvl="2" algn="ctr" rtl="0">
              <a:spcBef>
                <a:spcPts val="0"/>
              </a:spcBef>
              <a:spcAft>
                <a:spcPts val="0"/>
              </a:spcAft>
              <a:buClr>
                <a:schemeClr val="dk2"/>
              </a:buClr>
              <a:buSzPts val="12000"/>
              <a:buNone/>
              <a:defRPr sz="16000">
                <a:solidFill>
                  <a:schemeClr val="dk2"/>
                </a:solidFill>
              </a:defRPr>
            </a:lvl3pPr>
            <a:lvl4pPr lvl="3" algn="ctr" rtl="0">
              <a:spcBef>
                <a:spcPts val="0"/>
              </a:spcBef>
              <a:spcAft>
                <a:spcPts val="0"/>
              </a:spcAft>
              <a:buClr>
                <a:schemeClr val="dk2"/>
              </a:buClr>
              <a:buSzPts val="12000"/>
              <a:buNone/>
              <a:defRPr sz="16000">
                <a:solidFill>
                  <a:schemeClr val="dk2"/>
                </a:solidFill>
              </a:defRPr>
            </a:lvl4pPr>
            <a:lvl5pPr lvl="4" algn="ctr" rtl="0">
              <a:spcBef>
                <a:spcPts val="0"/>
              </a:spcBef>
              <a:spcAft>
                <a:spcPts val="0"/>
              </a:spcAft>
              <a:buClr>
                <a:schemeClr val="dk2"/>
              </a:buClr>
              <a:buSzPts val="12000"/>
              <a:buNone/>
              <a:defRPr sz="16000">
                <a:solidFill>
                  <a:schemeClr val="dk2"/>
                </a:solidFill>
              </a:defRPr>
            </a:lvl5pPr>
            <a:lvl6pPr lvl="5" algn="ctr" rtl="0">
              <a:spcBef>
                <a:spcPts val="0"/>
              </a:spcBef>
              <a:spcAft>
                <a:spcPts val="0"/>
              </a:spcAft>
              <a:buClr>
                <a:schemeClr val="dk2"/>
              </a:buClr>
              <a:buSzPts val="12000"/>
              <a:buNone/>
              <a:defRPr sz="16000">
                <a:solidFill>
                  <a:schemeClr val="dk2"/>
                </a:solidFill>
              </a:defRPr>
            </a:lvl6pPr>
            <a:lvl7pPr lvl="6" algn="ctr" rtl="0">
              <a:spcBef>
                <a:spcPts val="0"/>
              </a:spcBef>
              <a:spcAft>
                <a:spcPts val="0"/>
              </a:spcAft>
              <a:buClr>
                <a:schemeClr val="dk2"/>
              </a:buClr>
              <a:buSzPts val="12000"/>
              <a:buNone/>
              <a:defRPr sz="16000">
                <a:solidFill>
                  <a:schemeClr val="dk2"/>
                </a:solidFill>
              </a:defRPr>
            </a:lvl7pPr>
            <a:lvl8pPr lvl="7" algn="ctr" rtl="0">
              <a:spcBef>
                <a:spcPts val="0"/>
              </a:spcBef>
              <a:spcAft>
                <a:spcPts val="0"/>
              </a:spcAft>
              <a:buClr>
                <a:schemeClr val="dk2"/>
              </a:buClr>
              <a:buSzPts val="12000"/>
              <a:buNone/>
              <a:defRPr sz="16000">
                <a:solidFill>
                  <a:schemeClr val="dk2"/>
                </a:solidFill>
              </a:defRPr>
            </a:lvl8pPr>
            <a:lvl9pPr lvl="8" algn="ctr" rtl="0">
              <a:spcBef>
                <a:spcPts val="0"/>
              </a:spcBef>
              <a:spcAft>
                <a:spcPts val="0"/>
              </a:spcAft>
              <a:buClr>
                <a:schemeClr val="dk2"/>
              </a:buClr>
              <a:buSzPts val="12000"/>
              <a:buNone/>
              <a:defRPr sz="16000">
                <a:solidFill>
                  <a:schemeClr val="dk2"/>
                </a:solidFill>
              </a:defRPr>
            </a:lvl9pPr>
          </a:lstStyle>
          <a:p>
            <a:r>
              <a:t>xx%</a:t>
            </a:r>
          </a:p>
        </p:txBody>
      </p:sp>
      <p:sp>
        <p:nvSpPr>
          <p:cNvPr id="106" name="Google Shape;106;p13"/>
          <p:cNvSpPr txBox="1">
            <a:spLocks noGrp="1"/>
          </p:cNvSpPr>
          <p:nvPr>
            <p:ph type="subTitle" idx="9"/>
          </p:nvPr>
        </p:nvSpPr>
        <p:spPr>
          <a:xfrm>
            <a:off x="2850868" y="2336167"/>
            <a:ext cx="3222800" cy="586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3200" b="1">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7" name="Google Shape;107;p13"/>
          <p:cNvSpPr txBox="1">
            <a:spLocks noGrp="1"/>
          </p:cNvSpPr>
          <p:nvPr>
            <p:ph type="subTitle" idx="13"/>
          </p:nvPr>
        </p:nvSpPr>
        <p:spPr>
          <a:xfrm>
            <a:off x="7890397" y="2336167"/>
            <a:ext cx="3222800" cy="586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3200" b="1">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13"/>
          <p:cNvSpPr txBox="1">
            <a:spLocks noGrp="1"/>
          </p:cNvSpPr>
          <p:nvPr>
            <p:ph type="subTitle" idx="14"/>
          </p:nvPr>
        </p:nvSpPr>
        <p:spPr>
          <a:xfrm>
            <a:off x="2850868" y="4357267"/>
            <a:ext cx="3222800" cy="586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3200" b="1">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9" name="Google Shape;109;p13"/>
          <p:cNvSpPr txBox="1">
            <a:spLocks noGrp="1"/>
          </p:cNvSpPr>
          <p:nvPr>
            <p:ph type="subTitle" idx="15"/>
          </p:nvPr>
        </p:nvSpPr>
        <p:spPr>
          <a:xfrm>
            <a:off x="7890397" y="4357267"/>
            <a:ext cx="3222800" cy="586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Anton"/>
              <a:buNone/>
              <a:defRPr sz="3200" b="1">
                <a:solidFill>
                  <a:schemeClr val="dk1"/>
                </a:solidFill>
                <a:latin typeface="Poppins"/>
                <a:ea typeface="Poppins"/>
                <a:cs typeface="Poppins"/>
                <a:sym typeface="Poppins"/>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0" name="Google Shape;110;p13"/>
          <p:cNvSpPr/>
          <p:nvPr/>
        </p:nvSpPr>
        <p:spPr>
          <a:xfrm rot="5400000">
            <a:off x="-8780" y="5745500"/>
            <a:ext cx="1125445" cy="1125445"/>
          </a:xfrm>
          <a:custGeom>
            <a:avLst/>
            <a:gdLst/>
            <a:ahLst/>
            <a:cxnLst/>
            <a:rect l="l" t="t" r="r" b="b"/>
            <a:pathLst>
              <a:path w="7395" h="7395" extrusionOk="0">
                <a:moveTo>
                  <a:pt x="5285" y="1"/>
                </a:moveTo>
                <a:cubicBezTo>
                  <a:pt x="2358" y="1"/>
                  <a:pt x="0" y="2358"/>
                  <a:pt x="0" y="5286"/>
                </a:cubicBezTo>
                <a:lnTo>
                  <a:pt x="0" y="7395"/>
                </a:lnTo>
                <a:lnTo>
                  <a:pt x="7394" y="7395"/>
                </a:lnTo>
                <a:lnTo>
                  <a:pt x="739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3"/>
          <p:cNvSpPr/>
          <p:nvPr/>
        </p:nvSpPr>
        <p:spPr>
          <a:xfrm flipH="1">
            <a:off x="7587000" y="5536467"/>
            <a:ext cx="4684927" cy="1428672"/>
          </a:xfrm>
          <a:custGeom>
            <a:avLst/>
            <a:gdLst/>
            <a:ahLst/>
            <a:cxnLst/>
            <a:rect l="l" t="t" r="r" b="b"/>
            <a:pathLst>
              <a:path w="16452" h="6105" extrusionOk="0">
                <a:moveTo>
                  <a:pt x="2136" y="1"/>
                </a:moveTo>
                <a:cubicBezTo>
                  <a:pt x="1296" y="1"/>
                  <a:pt x="444" y="389"/>
                  <a:pt x="0" y="1107"/>
                </a:cubicBezTo>
                <a:lnTo>
                  <a:pt x="107" y="6002"/>
                </a:lnTo>
                <a:cubicBezTo>
                  <a:pt x="866" y="5992"/>
                  <a:pt x="1624" y="5988"/>
                  <a:pt x="2381" y="5988"/>
                </a:cubicBezTo>
                <a:cubicBezTo>
                  <a:pt x="6359" y="5988"/>
                  <a:pt x="10316" y="6105"/>
                  <a:pt x="14294" y="6105"/>
                </a:cubicBezTo>
                <a:cubicBezTo>
                  <a:pt x="15012" y="6105"/>
                  <a:pt x="15732" y="6101"/>
                  <a:pt x="16452" y="6092"/>
                </a:cubicBezTo>
                <a:cubicBezTo>
                  <a:pt x="15843" y="4750"/>
                  <a:pt x="15024" y="3464"/>
                  <a:pt x="13863" y="2573"/>
                </a:cubicBezTo>
                <a:cubicBezTo>
                  <a:pt x="12946" y="1876"/>
                  <a:pt x="11802" y="1442"/>
                  <a:pt x="10667" y="1442"/>
                </a:cubicBezTo>
                <a:cubicBezTo>
                  <a:pt x="10343" y="1442"/>
                  <a:pt x="10018" y="1477"/>
                  <a:pt x="9701" y="1553"/>
                </a:cubicBezTo>
                <a:cubicBezTo>
                  <a:pt x="8968" y="1750"/>
                  <a:pt x="8290" y="2144"/>
                  <a:pt x="7557" y="2393"/>
                </a:cubicBezTo>
                <a:cubicBezTo>
                  <a:pt x="7179" y="2524"/>
                  <a:pt x="6762" y="2616"/>
                  <a:pt x="6355" y="2616"/>
                </a:cubicBezTo>
                <a:cubicBezTo>
                  <a:pt x="5991" y="2616"/>
                  <a:pt x="5636" y="2543"/>
                  <a:pt x="5324" y="2359"/>
                </a:cubicBezTo>
                <a:cubicBezTo>
                  <a:pt x="4630" y="1947"/>
                  <a:pt x="4308" y="1124"/>
                  <a:pt x="3717" y="571"/>
                </a:cubicBezTo>
                <a:cubicBezTo>
                  <a:pt x="3287" y="185"/>
                  <a:pt x="2714" y="1"/>
                  <a:pt x="21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489660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lt1"/>
        </a:solidFill>
        <a:effectLst/>
      </p:bgPr>
    </p:bg>
    <p:spTree>
      <p:nvGrpSpPr>
        <p:cNvPr id="1" name="Shape 346"/>
        <p:cNvGrpSpPr/>
        <p:nvPr/>
      </p:nvGrpSpPr>
      <p:grpSpPr>
        <a:xfrm>
          <a:off x="0" y="0"/>
          <a:ext cx="0" cy="0"/>
          <a:chOff x="0" y="0"/>
          <a:chExt cx="0" cy="0"/>
        </a:xfrm>
      </p:grpSpPr>
      <p:sp>
        <p:nvSpPr>
          <p:cNvPr id="347" name="Google Shape;347;p34"/>
          <p:cNvSpPr/>
          <p:nvPr/>
        </p:nvSpPr>
        <p:spPr>
          <a:xfrm rot="-5400000" flipH="1">
            <a:off x="8990985" y="1672300"/>
            <a:ext cx="5057948" cy="1542408"/>
          </a:xfrm>
          <a:custGeom>
            <a:avLst/>
            <a:gdLst/>
            <a:ahLst/>
            <a:cxnLst/>
            <a:rect l="l" t="t" r="r" b="b"/>
            <a:pathLst>
              <a:path w="16452" h="6105" extrusionOk="0">
                <a:moveTo>
                  <a:pt x="2136" y="1"/>
                </a:moveTo>
                <a:cubicBezTo>
                  <a:pt x="1296" y="1"/>
                  <a:pt x="444" y="389"/>
                  <a:pt x="0" y="1107"/>
                </a:cubicBezTo>
                <a:lnTo>
                  <a:pt x="107" y="6002"/>
                </a:lnTo>
                <a:cubicBezTo>
                  <a:pt x="866" y="5992"/>
                  <a:pt x="1624" y="5988"/>
                  <a:pt x="2381" y="5988"/>
                </a:cubicBezTo>
                <a:cubicBezTo>
                  <a:pt x="6359" y="5988"/>
                  <a:pt x="10316" y="6105"/>
                  <a:pt x="14294" y="6105"/>
                </a:cubicBezTo>
                <a:cubicBezTo>
                  <a:pt x="15012" y="6105"/>
                  <a:pt x="15732" y="6101"/>
                  <a:pt x="16452" y="6092"/>
                </a:cubicBezTo>
                <a:cubicBezTo>
                  <a:pt x="15843" y="4750"/>
                  <a:pt x="15024" y="3464"/>
                  <a:pt x="13863" y="2573"/>
                </a:cubicBezTo>
                <a:cubicBezTo>
                  <a:pt x="12946" y="1876"/>
                  <a:pt x="11802" y="1442"/>
                  <a:pt x="10667" y="1442"/>
                </a:cubicBezTo>
                <a:cubicBezTo>
                  <a:pt x="10343" y="1442"/>
                  <a:pt x="10018" y="1477"/>
                  <a:pt x="9701" y="1553"/>
                </a:cubicBezTo>
                <a:cubicBezTo>
                  <a:pt x="8968" y="1750"/>
                  <a:pt x="8290" y="2144"/>
                  <a:pt x="7557" y="2393"/>
                </a:cubicBezTo>
                <a:cubicBezTo>
                  <a:pt x="7179" y="2524"/>
                  <a:pt x="6762" y="2616"/>
                  <a:pt x="6355" y="2616"/>
                </a:cubicBezTo>
                <a:cubicBezTo>
                  <a:pt x="5991" y="2616"/>
                  <a:pt x="5636" y="2543"/>
                  <a:pt x="5324" y="2359"/>
                </a:cubicBezTo>
                <a:cubicBezTo>
                  <a:pt x="4630" y="1947"/>
                  <a:pt x="4308" y="1124"/>
                  <a:pt x="3717" y="571"/>
                </a:cubicBezTo>
                <a:cubicBezTo>
                  <a:pt x="3287" y="185"/>
                  <a:pt x="2714" y="1"/>
                  <a:pt x="213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34"/>
          <p:cNvSpPr/>
          <p:nvPr/>
        </p:nvSpPr>
        <p:spPr>
          <a:xfrm flipH="1">
            <a:off x="11270415" y="5936400"/>
            <a:ext cx="921600" cy="9216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34"/>
          <p:cNvSpPr/>
          <p:nvPr/>
        </p:nvSpPr>
        <p:spPr>
          <a:xfrm rot="-5400000">
            <a:off x="10097853" y="1474379"/>
            <a:ext cx="1010800" cy="10108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34"/>
          <p:cNvSpPr/>
          <p:nvPr/>
        </p:nvSpPr>
        <p:spPr>
          <a:xfrm flipH="1">
            <a:off x="395299" y="575865"/>
            <a:ext cx="1542409" cy="771332"/>
          </a:xfrm>
          <a:custGeom>
            <a:avLst/>
            <a:gdLst/>
            <a:ahLst/>
            <a:cxnLst/>
            <a:rect l="l" t="t" r="r" b="b"/>
            <a:pathLst>
              <a:path w="14970" h="7486" extrusionOk="0">
                <a:moveTo>
                  <a:pt x="1" y="1"/>
                </a:moveTo>
                <a:cubicBezTo>
                  <a:pt x="1" y="4146"/>
                  <a:pt x="3340" y="7485"/>
                  <a:pt x="7485" y="7485"/>
                </a:cubicBezTo>
                <a:cubicBezTo>
                  <a:pt x="11630" y="7485"/>
                  <a:pt x="14970" y="4146"/>
                  <a:pt x="14970"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34"/>
          <p:cNvSpPr/>
          <p:nvPr/>
        </p:nvSpPr>
        <p:spPr>
          <a:xfrm flipH="1">
            <a:off x="395299" y="1025818"/>
            <a:ext cx="1542409" cy="771332"/>
          </a:xfrm>
          <a:custGeom>
            <a:avLst/>
            <a:gdLst/>
            <a:ahLst/>
            <a:cxnLst/>
            <a:rect l="l" t="t" r="r" b="b"/>
            <a:pathLst>
              <a:path w="14970" h="7486" extrusionOk="0">
                <a:moveTo>
                  <a:pt x="1" y="1"/>
                </a:moveTo>
                <a:cubicBezTo>
                  <a:pt x="1" y="4146"/>
                  <a:pt x="3340" y="7485"/>
                  <a:pt x="7485" y="7485"/>
                </a:cubicBezTo>
                <a:cubicBezTo>
                  <a:pt x="11630" y="7485"/>
                  <a:pt x="14970" y="4146"/>
                  <a:pt x="1497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34"/>
          <p:cNvSpPr/>
          <p:nvPr/>
        </p:nvSpPr>
        <p:spPr>
          <a:xfrm rot="-5400000" flipH="1">
            <a:off x="701911" y="1925729"/>
            <a:ext cx="929200" cy="929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34"/>
          <p:cNvSpPr/>
          <p:nvPr/>
        </p:nvSpPr>
        <p:spPr>
          <a:xfrm flipH="1">
            <a:off x="15" y="5337479"/>
            <a:ext cx="1520461" cy="1520511"/>
          </a:xfrm>
          <a:custGeom>
            <a:avLst/>
            <a:gdLst/>
            <a:ahLst/>
            <a:cxnLst/>
            <a:rect l="l" t="t" r="r" b="b"/>
            <a:pathLst>
              <a:path w="7395" h="7395" extrusionOk="0">
                <a:moveTo>
                  <a:pt x="5285" y="1"/>
                </a:moveTo>
                <a:cubicBezTo>
                  <a:pt x="2358" y="1"/>
                  <a:pt x="0" y="2358"/>
                  <a:pt x="0" y="5286"/>
                </a:cubicBezTo>
                <a:lnTo>
                  <a:pt x="0" y="7395"/>
                </a:lnTo>
                <a:lnTo>
                  <a:pt x="7394" y="7395"/>
                </a:lnTo>
                <a:lnTo>
                  <a:pt x="739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1003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809929-0719-4517-94D6-FDF7F99E70F6}" type="datetime2">
              <a:rPr lang="en-US" smtClean="0"/>
              <a:t>Friday, February 9, 2024</a:t>
            </a:fld>
            <a:endParaRPr lang="en-US"/>
          </a:p>
        </p:txBody>
      </p:sp>
      <p:sp>
        <p:nvSpPr>
          <p:cNvPr id="5" name="Footer Placeholder 4"/>
          <p:cNvSpPr>
            <a:spLocks noGrp="1"/>
          </p:cNvSpPr>
          <p:nvPr>
            <p:ph type="ftr" sz="quarter" idx="11"/>
          </p:nvPr>
        </p:nvSpPr>
        <p:spPr/>
        <p:txBody>
          <a:bodyPr/>
          <a:lstStyle/>
          <a:p>
            <a:r>
              <a:rPr lang="en-US"/>
              <a:t>Sample Footer</a:t>
            </a:r>
          </a:p>
        </p:txBody>
      </p:sp>
      <p:sp>
        <p:nvSpPr>
          <p:cNvPr id="6" name="Slide Number Placeholder 5"/>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572506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E95673-5512-4AAA-9AEB-E00C61EC65D5}" type="datetime2">
              <a:rPr lang="en-US" smtClean="0"/>
              <a:t>Friday, February 9,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96964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3138FA-2E87-4873-8BBA-13E447C9A99A}" type="datetime2">
              <a:rPr lang="en-US" smtClean="0"/>
              <a:t>Friday, February 9, 2024</a:t>
            </a:fld>
            <a:endParaRPr lang="en-US"/>
          </a:p>
        </p:txBody>
      </p:sp>
      <p:sp>
        <p:nvSpPr>
          <p:cNvPr id="8" name="Footer Placeholder 7"/>
          <p:cNvSpPr>
            <a:spLocks noGrp="1"/>
          </p:cNvSpPr>
          <p:nvPr>
            <p:ph type="ftr" sz="quarter" idx="11"/>
          </p:nvPr>
        </p:nvSpPr>
        <p:spPr/>
        <p:txBody>
          <a:bodyPr/>
          <a:lstStyle/>
          <a:p>
            <a:r>
              <a:rPr lang="en-US"/>
              <a:t>Sample Footer</a:t>
            </a:r>
          </a:p>
        </p:txBody>
      </p:sp>
      <p:sp>
        <p:nvSpPr>
          <p:cNvPr id="9" name="Slide Number Placeholder 8"/>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0456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5BB40A-97BD-4BFB-B639-0BFF95FDE8B7}" type="datetime2">
              <a:rPr lang="en-US" smtClean="0"/>
              <a:t>Friday, February 9, 2024</a:t>
            </a:fld>
            <a:endParaRPr lang="en-US"/>
          </a:p>
        </p:txBody>
      </p:sp>
      <p:sp>
        <p:nvSpPr>
          <p:cNvPr id="4" name="Footer Placeholder 3"/>
          <p:cNvSpPr>
            <a:spLocks noGrp="1"/>
          </p:cNvSpPr>
          <p:nvPr>
            <p:ph type="ftr" sz="quarter" idx="11"/>
          </p:nvPr>
        </p:nvSpPr>
        <p:spPr/>
        <p:txBody>
          <a:bodyPr/>
          <a:lstStyle/>
          <a:p>
            <a:r>
              <a:rPr lang="en-US"/>
              <a:t>Sample Footer</a:t>
            </a:r>
          </a:p>
        </p:txBody>
      </p:sp>
      <p:sp>
        <p:nvSpPr>
          <p:cNvPr id="5" name="Slide Number Placeholder 4"/>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2653421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9E0E3-ECF6-4CFE-8698-AEFEBCECC3C0}" type="datetime2">
              <a:rPr lang="en-US" smtClean="0"/>
              <a:t>Friday, February 9, 2024</a:t>
            </a:fld>
            <a:endParaRPr lang="en-US"/>
          </a:p>
        </p:txBody>
      </p:sp>
      <p:sp>
        <p:nvSpPr>
          <p:cNvPr id="3" name="Footer Placeholder 2"/>
          <p:cNvSpPr>
            <a:spLocks noGrp="1"/>
          </p:cNvSpPr>
          <p:nvPr>
            <p:ph type="ftr" sz="quarter" idx="11"/>
          </p:nvPr>
        </p:nvSpPr>
        <p:spPr/>
        <p:txBody>
          <a:bodyPr/>
          <a:lstStyle/>
          <a:p>
            <a:r>
              <a:rPr lang="en-US"/>
              <a:t>Sample Footer</a:t>
            </a:r>
          </a:p>
        </p:txBody>
      </p:sp>
      <p:sp>
        <p:nvSpPr>
          <p:cNvPr id="4" name="Slide Number Placeholder 3"/>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838368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462FC-960E-4740-921F-B36862979F21}" type="datetime2">
              <a:rPr lang="en-US" smtClean="0"/>
              <a:t>Friday, February 9, 2024</a:t>
            </a:fld>
            <a:endParaRPr lang="en-US"/>
          </a:p>
        </p:txBody>
      </p:sp>
      <p:sp>
        <p:nvSpPr>
          <p:cNvPr id="6" name="Footer Placeholder 5"/>
          <p:cNvSpPr>
            <a:spLocks noGrp="1"/>
          </p:cNvSpPr>
          <p:nvPr>
            <p:ph type="ftr" sz="quarter" idx="11"/>
          </p:nvPr>
        </p:nvSpPr>
        <p:spPr/>
        <p:txBody>
          <a:bodyPr/>
          <a:lstStyle/>
          <a:p>
            <a:r>
              <a:rPr lang="en-US"/>
              <a:t>Sample Footer</a:t>
            </a:r>
          </a:p>
        </p:txBody>
      </p:sp>
      <p:sp>
        <p:nvSpPr>
          <p:cNvPr id="7" name="Slide Number Placeholder 6"/>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61281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E50BC9E2-CB44-4C05-9BB5-496C18A241E0}" type="datetime2">
              <a:rPr lang="en-US" smtClean="0"/>
              <a:t>Friday, February 9, 2024</a:t>
            </a:fld>
            <a:endParaRPr lang="en-US"/>
          </a:p>
        </p:txBody>
      </p:sp>
      <p:sp>
        <p:nvSpPr>
          <p:cNvPr id="6" name="Footer Placeholder 5"/>
          <p:cNvSpPr>
            <a:spLocks noGrp="1"/>
          </p:cNvSpPr>
          <p:nvPr>
            <p:ph type="ftr" sz="quarter" idx="11"/>
          </p:nvPr>
        </p:nvSpPr>
        <p:spPr>
          <a:xfrm>
            <a:off x="1141412" y="5883275"/>
            <a:ext cx="5105400" cy="365125"/>
          </a:xfrm>
        </p:spPr>
        <p:txBody>
          <a:bodyPr/>
          <a:lstStyle/>
          <a:p>
            <a:r>
              <a:rPr lang="en-US"/>
              <a:t>Sample Footer</a:t>
            </a:r>
          </a:p>
        </p:txBody>
      </p:sp>
      <p:sp>
        <p:nvSpPr>
          <p:cNvPr id="7" name="Slide Number Placeholder 6"/>
          <p:cNvSpPr>
            <a:spLocks noGrp="1"/>
          </p:cNvSpPr>
          <p:nvPr>
            <p:ph type="sldNum" sz="quarter" idx="12"/>
          </p:nvPr>
        </p:nvSpPr>
        <p:spPr>
          <a:xfrm>
            <a:off x="10742612" y="5883275"/>
            <a:ext cx="322567" cy="365125"/>
          </a:xfrm>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70523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246CB39B-5F4C-4A7E-9BE3-AAFD45576D16}" type="datetime2">
              <a:rPr lang="en-US" smtClean="0"/>
              <a:t>Friday, February 9, 2024</a:t>
            </a:fld>
            <a:endParaRPr lang="en-US"/>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r>
              <a:rPr lang="en-US"/>
              <a:t>Sample Footer</a:t>
            </a:r>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3477150624"/>
      </p:ext>
    </p:extLst>
  </p:cSld>
  <p:clrMap bg1="dk1" tx1="lt1" bg2="dk2"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 id="2147484012" r:id="rId12"/>
    <p:sldLayoutId id="2147484013" r:id="rId13"/>
    <p:sldLayoutId id="2147484014" r:id="rId14"/>
    <p:sldLayoutId id="2147484015" r:id="rId15"/>
    <p:sldLayoutId id="2147484016" r:id="rId16"/>
    <p:sldLayoutId id="2147484017" r:id="rId17"/>
    <p:sldLayoutId id="2147484018" r:id="rId18"/>
    <p:sldLayoutId id="2147484021" r:id="rId19"/>
    <p:sldLayoutId id="2147484022" r:id="rId20"/>
    <p:sldLayoutId id="2147484023" r:id="rId21"/>
  </p:sldLayoutIdLst>
  <p:hf sldNum="0" hdr="0" ftr="0" dt="0"/>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www.vsb.bc.ca/career-programs/page/11417/programs" TargetMode="External"/><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2.gov.bc.ca/gov/content/education-training/k-12/support/graduation/getting-credit-to-graduate/external-credentials"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commons.wikimedia.org/wiki/File:Stringed_instruments_-_musical_instrument_museum,_brussels_-_img_3960.jpg" TargetMode="Externa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hyperlink" Target="https://pixabay.com/en/post-it-notes-sticky-notes-note-1284667/" TargetMode="Externa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pixabay.com/en/apple-fruit-nature-red-juicy-150579/" TargetMode="External"/><Relationship Id="rId11" Type="http://schemas.microsoft.com/office/2007/relationships/diagramDrawing" Target="../diagrams/drawing1.xml"/><Relationship Id="rId5" Type="http://schemas.openxmlformats.org/officeDocument/2006/relationships/image" Target="../media/image6.png"/><Relationship Id="rId10" Type="http://schemas.openxmlformats.org/officeDocument/2006/relationships/diagramColors" Target="../diagrams/colors1.xml"/><Relationship Id="rId4" Type="http://schemas.openxmlformats.org/officeDocument/2006/relationships/hyperlink" Target="https://pixabay.com/en/orange-fruit-439383/" TargetMode="External"/><Relationship Id="rId9"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IRolpNKomRo" TargetMode="Externa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en.wikipedia.org/wiki/UBC" TargetMode="Externa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publicdomainpictures.net/view-image.php?image=150549&amp;picture=&amp;jazyk=FR" TargetMode="External"/><Relationship Id="rId7" Type="http://schemas.openxmlformats.org/officeDocument/2006/relationships/hyperlink" Target="https://www.vsb.bc.ca/career-programs/page/11417/programs" TargetMode="External"/><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hyperlink" Target="https://www.bced.gov.bc.ca/datacollections/course_registry_web_search/search-home.en.php" TargetMode="External"/><Relationship Id="rId5" Type="http://schemas.openxmlformats.org/officeDocument/2006/relationships/hyperlink" Target="https://www.educationplannerbc.ca/" TargetMode="External"/><Relationship Id="rId4" Type="http://schemas.openxmlformats.org/officeDocument/2006/relationships/hyperlink" Target="https://www2.gov.bc.ca/gov/content/education-training/k-12/support/graduatio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www.flickr.com/photos/cod_gabriel/5000019199/" TargetMode="Externa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A10B9-7DCF-4F69-8B23-D4B000C69B59}"/>
              </a:ext>
            </a:extLst>
          </p:cNvPr>
          <p:cNvSpPr>
            <a:spLocks noGrp="1"/>
          </p:cNvSpPr>
          <p:nvPr>
            <p:ph type="ctrTitle"/>
          </p:nvPr>
        </p:nvSpPr>
        <p:spPr>
          <a:xfrm>
            <a:off x="1452617" y="963699"/>
            <a:ext cx="4960388" cy="2470307"/>
          </a:xfrm>
        </p:spPr>
        <p:txBody>
          <a:bodyPr>
            <a:normAutofit fontScale="90000"/>
          </a:bodyPr>
          <a:lstStyle/>
          <a:p>
            <a:r>
              <a:rPr lang="en-US" sz="5400"/>
              <a:t>Course Planning 2024-25 </a:t>
            </a:r>
          </a:p>
        </p:txBody>
      </p:sp>
      <p:sp>
        <p:nvSpPr>
          <p:cNvPr id="3" name="Subtitle 2">
            <a:extLst>
              <a:ext uri="{FF2B5EF4-FFF2-40B4-BE49-F238E27FC236}">
                <a16:creationId xmlns:a16="http://schemas.microsoft.com/office/drawing/2014/main" id="{55DC3372-B141-50C3-D30C-8D607D42A646}"/>
              </a:ext>
            </a:extLst>
          </p:cNvPr>
          <p:cNvSpPr>
            <a:spLocks noGrp="1"/>
          </p:cNvSpPr>
          <p:nvPr>
            <p:ph type="subTitle" idx="1"/>
          </p:nvPr>
        </p:nvSpPr>
        <p:spPr>
          <a:xfrm>
            <a:off x="1452617" y="3448294"/>
            <a:ext cx="4960388" cy="1693553"/>
          </a:xfrm>
        </p:spPr>
        <p:txBody>
          <a:bodyPr>
            <a:normAutofit/>
          </a:bodyPr>
          <a:lstStyle/>
          <a:p>
            <a:r>
              <a:rPr lang="en-US"/>
              <a:t>One Last Time!</a:t>
            </a:r>
          </a:p>
        </p:txBody>
      </p:sp>
      <p:pic>
        <p:nvPicPr>
          <p:cNvPr id="6" name="Picture 5" descr="A yellow puzzle piece completing a black puzzle">
            <a:extLst>
              <a:ext uri="{FF2B5EF4-FFF2-40B4-BE49-F238E27FC236}">
                <a16:creationId xmlns:a16="http://schemas.microsoft.com/office/drawing/2014/main" id="{42F277AC-5A6B-771B-2562-50086D1B611F}"/>
              </a:ext>
            </a:extLst>
          </p:cNvPr>
          <p:cNvPicPr>
            <a:picLocks noChangeAspect="1"/>
          </p:cNvPicPr>
          <p:nvPr/>
        </p:nvPicPr>
        <p:blipFill rotWithShape="1">
          <a:blip r:embed="rId4"/>
          <a:srcRect l="8909" r="33080"/>
          <a:stretch/>
        </p:blipFill>
        <p:spPr>
          <a:xfrm>
            <a:off x="7555450" y="1116345"/>
            <a:ext cx="3360025" cy="3866172"/>
          </a:xfrm>
          <a:prstGeom prst="rect">
            <a:avLst/>
          </a:prstGeom>
        </p:spPr>
      </p:pic>
      <p:pic>
        <p:nvPicPr>
          <p:cNvPr id="4" name="Theme for Ernie.mp3">
            <a:hlinkClick r:id="" action="ppaction://media"/>
            <a:extLst>
              <a:ext uri="{FF2B5EF4-FFF2-40B4-BE49-F238E27FC236}">
                <a16:creationId xmlns:a16="http://schemas.microsoft.com/office/drawing/2014/main" id="{F7999031-7F31-2949-B922-1540D0634E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15475" y="5746424"/>
            <a:ext cx="812800" cy="812800"/>
          </a:xfrm>
          <a:prstGeom prst="rect">
            <a:avLst/>
          </a:prstGeom>
        </p:spPr>
      </p:pic>
    </p:spTree>
    <p:extLst>
      <p:ext uri="{BB962C8B-B14F-4D97-AF65-F5344CB8AC3E}">
        <p14:creationId xmlns:p14="http://schemas.microsoft.com/office/powerpoint/2010/main" val="259481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9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repeatCount="indefinite"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037B8BE-66F3-7A0B-A05B-C7266E79B7C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37370" y="486565"/>
            <a:ext cx="6724854" cy="612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5671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43"/>
          <p:cNvSpPr txBox="1">
            <a:spLocks noGrp="1"/>
          </p:cNvSpPr>
          <p:nvPr>
            <p:ph type="title"/>
          </p:nvPr>
        </p:nvSpPr>
        <p:spPr>
          <a:xfrm>
            <a:off x="3218216" y="989133"/>
            <a:ext cx="5755600" cy="1519600"/>
          </a:xfrm>
          <a:prstGeom prst="rect">
            <a:avLst/>
          </a:prstGeom>
        </p:spPr>
        <p:txBody>
          <a:bodyPr spcFirstLastPara="1" vert="horz" wrap="square" lIns="121900" tIns="121900" rIns="121900" bIns="121900" rtlCol="0" anchor="b" anchorCtr="0">
            <a:noAutofit/>
          </a:bodyPr>
          <a:lstStyle/>
          <a:p>
            <a:pPr algn="ctr"/>
            <a:r>
              <a:rPr lang="en" sz="5733"/>
              <a:t>INDIGENOUS STUDIES</a:t>
            </a:r>
            <a:endParaRPr sz="5733"/>
          </a:p>
        </p:txBody>
      </p:sp>
      <p:sp>
        <p:nvSpPr>
          <p:cNvPr id="448" name="Google Shape;448;p43"/>
          <p:cNvSpPr txBox="1">
            <a:spLocks noGrp="1"/>
          </p:cNvSpPr>
          <p:nvPr>
            <p:ph type="subTitle" idx="1"/>
          </p:nvPr>
        </p:nvSpPr>
        <p:spPr>
          <a:xfrm>
            <a:off x="3218200" y="2733767"/>
            <a:ext cx="5755600" cy="3083200"/>
          </a:xfrm>
          <a:prstGeom prst="rect">
            <a:avLst/>
          </a:prstGeom>
        </p:spPr>
        <p:txBody>
          <a:bodyPr spcFirstLastPara="1" vert="horz" wrap="square" lIns="121900" tIns="121900" rIns="121900" bIns="121900" rtlCol="0" anchor="t" anchorCtr="0">
            <a:noAutofit/>
          </a:bodyPr>
          <a:lstStyle/>
          <a:p>
            <a:pPr marL="609585" indent="-423323"/>
            <a:r>
              <a:rPr lang="en">
                <a:solidFill>
                  <a:schemeClr val="tx1"/>
                </a:solidFill>
              </a:rPr>
              <a:t>The BC First Peoples 12 Course counts towards your Social Studies 11 or 12 requirement for graduation</a:t>
            </a:r>
            <a:endParaRPr>
              <a:solidFill>
                <a:schemeClr val="tx1"/>
              </a:solidFill>
            </a:endParaRPr>
          </a:p>
          <a:p>
            <a:pPr marL="609585" indent="-423323"/>
            <a:r>
              <a:rPr lang="en">
                <a:solidFill>
                  <a:schemeClr val="tx1"/>
                </a:solidFill>
              </a:rPr>
              <a:t>The English First Peoples 12 course counts towards your English Language Arts requirement for graduation (</a:t>
            </a:r>
            <a:r>
              <a:rPr lang="en" err="1">
                <a:solidFill>
                  <a:schemeClr val="tx1"/>
                </a:solidFill>
              </a:rPr>
              <a:t>ie</a:t>
            </a:r>
            <a:r>
              <a:rPr lang="en">
                <a:solidFill>
                  <a:schemeClr val="tx1"/>
                </a:solidFill>
              </a:rPr>
              <a:t>. English Studies </a:t>
            </a:r>
            <a:r>
              <a:rPr lang="en"/>
              <a:t>12)</a:t>
            </a:r>
            <a:endParaRPr/>
          </a:p>
        </p:txBody>
      </p:sp>
      <p:sp>
        <p:nvSpPr>
          <p:cNvPr id="449" name="Google Shape;449;p43"/>
          <p:cNvSpPr txBox="1"/>
          <p:nvPr/>
        </p:nvSpPr>
        <p:spPr>
          <a:xfrm>
            <a:off x="1138381" y="-1435517"/>
            <a:ext cx="882800" cy="2816000"/>
          </a:xfrm>
          <a:prstGeom prst="rect">
            <a:avLst/>
          </a:prstGeom>
          <a:noFill/>
          <a:ln>
            <a:noFill/>
          </a:ln>
        </p:spPr>
        <p:txBody>
          <a:bodyPr spcFirstLastPara="1" wrap="square" lIns="121900" tIns="121900" rIns="121900" bIns="121900" anchor="ctr" anchorCtr="0">
            <a:noAutofit/>
          </a:bodyPr>
          <a:lstStyle/>
          <a:p>
            <a:r>
              <a:rPr lang="en" sz="2400"/>
              <a:t> </a:t>
            </a:r>
            <a:endParaRPr sz="2400"/>
          </a:p>
        </p:txBody>
      </p:sp>
      <p:pic>
        <p:nvPicPr>
          <p:cNvPr id="450" name="Google Shape;450;p43"/>
          <p:cNvPicPr preferRelativeResize="0"/>
          <p:nvPr/>
        </p:nvPicPr>
        <p:blipFill>
          <a:blip r:embed="rId3">
            <a:alphaModFix/>
          </a:blip>
          <a:stretch>
            <a:fillRect/>
          </a:stretch>
        </p:blipFill>
        <p:spPr>
          <a:xfrm>
            <a:off x="203200" y="1583684"/>
            <a:ext cx="2811816" cy="2801441"/>
          </a:xfrm>
          <a:prstGeom prst="rect">
            <a:avLst/>
          </a:prstGeom>
          <a:noFill/>
          <a:ln>
            <a:noFill/>
          </a:ln>
        </p:spPr>
      </p:pic>
      <p:sp>
        <p:nvSpPr>
          <p:cNvPr id="451" name="Google Shape;451;p43"/>
          <p:cNvSpPr txBox="1"/>
          <p:nvPr/>
        </p:nvSpPr>
        <p:spPr>
          <a:xfrm>
            <a:off x="203200" y="1562400"/>
            <a:ext cx="2890000" cy="2801600"/>
          </a:xfrm>
          <a:prstGeom prst="rect">
            <a:avLst/>
          </a:prstGeom>
          <a:noFill/>
          <a:ln w="28575"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r>
              <a:rPr lang="en" sz="2400"/>
              <a:t> </a:t>
            </a:r>
            <a:endParaRPr sz="2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1233-893B-0CC2-9BAF-2878CC2241DE}"/>
              </a:ext>
            </a:extLst>
          </p:cNvPr>
          <p:cNvSpPr>
            <a:spLocks noGrp="1"/>
          </p:cNvSpPr>
          <p:nvPr>
            <p:ph type="title"/>
          </p:nvPr>
        </p:nvSpPr>
        <p:spPr>
          <a:xfrm>
            <a:off x="643192" y="609600"/>
            <a:ext cx="3643674" cy="1905000"/>
          </a:xfrm>
        </p:spPr>
        <p:txBody>
          <a:bodyPr vert="horz" lIns="91440" tIns="45720" rIns="91440" bIns="45720" rtlCol="0">
            <a:normAutofit/>
          </a:bodyPr>
          <a:lstStyle/>
          <a:p>
            <a:r>
              <a:rPr lang="en-US" sz="2800"/>
              <a:t>Capstone</a:t>
            </a:r>
            <a:br>
              <a:rPr lang="en-US" sz="2800"/>
            </a:br>
            <a:r>
              <a:rPr lang="en-US" sz="2800"/>
              <a:t>12</a:t>
            </a:r>
          </a:p>
        </p:txBody>
      </p:sp>
      <p:sp>
        <p:nvSpPr>
          <p:cNvPr id="8" name="Content Placeholder 7">
            <a:extLst>
              <a:ext uri="{FF2B5EF4-FFF2-40B4-BE49-F238E27FC236}">
                <a16:creationId xmlns:a16="http://schemas.microsoft.com/office/drawing/2014/main" id="{D55A3392-2E98-2E73-6789-EB62FB2A3F6C}"/>
              </a:ext>
            </a:extLst>
          </p:cNvPr>
          <p:cNvSpPr>
            <a:spLocks noGrp="1"/>
          </p:cNvSpPr>
          <p:nvPr>
            <p:ph idx="1"/>
          </p:nvPr>
        </p:nvSpPr>
        <p:spPr>
          <a:xfrm>
            <a:off x="643192" y="2666999"/>
            <a:ext cx="3643674" cy="3216276"/>
          </a:xfrm>
        </p:spPr>
        <p:txBody>
          <a:bodyPr>
            <a:normAutofit/>
          </a:bodyPr>
          <a:lstStyle/>
          <a:p>
            <a:r>
              <a:rPr lang="en-US" sz="2400"/>
              <a:t>a 10-week / half semester course</a:t>
            </a:r>
          </a:p>
          <a:p>
            <a:r>
              <a:rPr lang="en-US" sz="2400"/>
              <a:t>Guides you through a passion project </a:t>
            </a:r>
          </a:p>
          <a:p>
            <a:r>
              <a:rPr lang="en-US" sz="2400"/>
              <a:t>A Graduation requirement </a:t>
            </a:r>
          </a:p>
        </p:txBody>
      </p:sp>
      <p:pic>
        <p:nvPicPr>
          <p:cNvPr id="4" name="Content Placeholder 3">
            <a:extLst>
              <a:ext uri="{FF2B5EF4-FFF2-40B4-BE49-F238E27FC236}">
                <a16:creationId xmlns:a16="http://schemas.microsoft.com/office/drawing/2014/main" id="{295D62AA-F8B5-6289-2224-C06681057BB5}"/>
              </a:ext>
            </a:extLst>
          </p:cNvPr>
          <p:cNvPicPr>
            <a:picLocks noChangeAspect="1"/>
          </p:cNvPicPr>
          <p:nvPr/>
        </p:nvPicPr>
        <p:blipFill rotWithShape="1">
          <a:blip r:embed="rId3"/>
          <a:srcRect r="1146" b="-3"/>
          <a:stretch/>
        </p:blipFill>
        <p:spPr>
          <a:xfrm>
            <a:off x="4630994" y="645106"/>
            <a:ext cx="6916633" cy="524774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682074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8043" y="482171"/>
            <a:ext cx="5550355" cy="829271"/>
          </a:xfrm>
        </p:spPr>
        <p:txBody>
          <a:bodyPr>
            <a:normAutofit/>
          </a:bodyPr>
          <a:lstStyle/>
          <a:p>
            <a:r>
              <a:rPr lang="en-CA" sz="2800" b="1">
                <a:latin typeface="+mn-lt"/>
              </a:rPr>
              <a:t>Languages</a:t>
            </a:r>
          </a:p>
        </p:txBody>
      </p:sp>
      <p:sp>
        <p:nvSpPr>
          <p:cNvPr id="3" name="Content Placeholder 2"/>
          <p:cNvSpPr>
            <a:spLocks noGrp="1"/>
          </p:cNvSpPr>
          <p:nvPr>
            <p:ph idx="1"/>
          </p:nvPr>
        </p:nvSpPr>
        <p:spPr>
          <a:xfrm>
            <a:off x="5188043" y="1311442"/>
            <a:ext cx="6542746" cy="4742038"/>
          </a:xfrm>
        </p:spPr>
        <p:txBody>
          <a:bodyPr vert="horz" lIns="82953" tIns="41476" rIns="82953" bIns="41476" rtlCol="0">
            <a:normAutofit fontScale="47500" lnSpcReduction="20000"/>
          </a:bodyPr>
          <a:lstStyle/>
          <a:p>
            <a:pPr marL="228125" indent="-228125">
              <a:lnSpc>
                <a:spcPct val="110000"/>
              </a:lnSpc>
              <a:buFont typeface="Wingdings" pitchFamily="2" charset="2"/>
              <a:buChar char="Ø"/>
            </a:pPr>
            <a:r>
              <a:rPr lang="en-US" sz="3800"/>
              <a:t>You do </a:t>
            </a:r>
            <a:r>
              <a:rPr lang="en-US" sz="3800" b="1"/>
              <a:t>NOT</a:t>
            </a:r>
            <a:r>
              <a:rPr lang="en-US" sz="3800"/>
              <a:t> need a second language to graduate</a:t>
            </a:r>
            <a:endParaRPr lang="en-US" sz="3800">
              <a:cs typeface="Calibri"/>
            </a:endParaRPr>
          </a:p>
          <a:p>
            <a:pPr marL="228125" indent="-228125">
              <a:lnSpc>
                <a:spcPct val="110000"/>
              </a:lnSpc>
              <a:buFont typeface="Wingdings" pitchFamily="2" charset="2"/>
              <a:buChar char="Ø"/>
            </a:pPr>
            <a:r>
              <a:rPr lang="en-US" sz="3800"/>
              <a:t>UBC &amp; SFU require a grade 11 language credit for admissions</a:t>
            </a:r>
          </a:p>
          <a:p>
            <a:pPr marL="228125" indent="-228125">
              <a:lnSpc>
                <a:spcPct val="110000"/>
              </a:lnSpc>
              <a:buFont typeface="Wingdings" pitchFamily="2" charset="2"/>
              <a:buChar char="Ø"/>
            </a:pPr>
            <a:r>
              <a:rPr lang="en-US" sz="3800">
                <a:ea typeface="Calibri"/>
                <a:cs typeface="Calibri"/>
              </a:rPr>
              <a:t>French Immersion students already meet this requirement by the nature of the program</a:t>
            </a:r>
          </a:p>
          <a:p>
            <a:pPr marL="228125" indent="-228125">
              <a:lnSpc>
                <a:spcPct val="110000"/>
              </a:lnSpc>
              <a:buFont typeface="Wingdings" pitchFamily="2" charset="2"/>
              <a:buChar char="Ø"/>
            </a:pPr>
            <a:r>
              <a:rPr lang="en-US" sz="3800"/>
              <a:t>Churchill offers French, Introductory Spanish, Introductory Japanese, Spanish 11, &amp; Japanese 11 </a:t>
            </a:r>
            <a:endParaRPr lang="en-US" sz="3800">
              <a:ea typeface="Calibri"/>
              <a:cs typeface="Calibri"/>
            </a:endParaRPr>
          </a:p>
          <a:p>
            <a:pPr marL="228125" indent="-228125">
              <a:lnSpc>
                <a:spcPct val="110000"/>
              </a:lnSpc>
              <a:buFont typeface="Wingdings" pitchFamily="2" charset="2"/>
              <a:buChar char="Ø"/>
            </a:pPr>
            <a:r>
              <a:rPr lang="en-US" sz="3800">
                <a:ea typeface="Calibri"/>
                <a:cs typeface="Calibri"/>
              </a:rPr>
              <a:t>Other ways:</a:t>
            </a:r>
          </a:p>
          <a:p>
            <a:pPr marL="685526" lvl="1" indent="-228125">
              <a:lnSpc>
                <a:spcPct val="110000"/>
              </a:lnSpc>
              <a:buFont typeface="Wingdings" pitchFamily="2" charset="2"/>
              <a:buChar char="Ø"/>
            </a:pPr>
            <a:r>
              <a:rPr lang="en-US" sz="3800"/>
              <a:t>Challenge Exams </a:t>
            </a:r>
            <a:endParaRPr lang="en-US" sz="3800">
              <a:ea typeface="Calibri"/>
              <a:cs typeface="Calibri"/>
            </a:endParaRPr>
          </a:p>
          <a:p>
            <a:pPr marL="685526" lvl="1" indent="-228125">
              <a:lnSpc>
                <a:spcPct val="110000"/>
              </a:lnSpc>
              <a:buFont typeface="Wingdings" pitchFamily="2" charset="2"/>
              <a:buChar char="Ø"/>
            </a:pPr>
            <a:r>
              <a:rPr lang="en-US" sz="3800">
                <a:ea typeface="Calibri"/>
                <a:cs typeface="Calibri"/>
              </a:rPr>
              <a:t>Online (VLN)</a:t>
            </a:r>
          </a:p>
          <a:p>
            <a:pPr marL="228125" indent="-228125">
              <a:lnSpc>
                <a:spcPct val="110000"/>
              </a:lnSpc>
              <a:buFont typeface="Wingdings" pitchFamily="2" charset="2"/>
              <a:buChar char="Ø"/>
            </a:pPr>
            <a:endParaRPr lang="en-US" sz="3800">
              <a:ea typeface="Calibri"/>
              <a:cs typeface="Calibri"/>
            </a:endParaRPr>
          </a:p>
          <a:p>
            <a:pPr marL="228125" indent="-228125">
              <a:lnSpc>
                <a:spcPct val="110000"/>
              </a:lnSpc>
              <a:buFont typeface="Wingdings" pitchFamily="2" charset="2"/>
              <a:buChar char="Ø"/>
            </a:pPr>
            <a:r>
              <a:rPr lang="en-US" sz="3800">
                <a:ea typeface="Calibri"/>
                <a:cs typeface="Calibri"/>
              </a:rPr>
              <a:t>The latter two options are NOT for beginners and are for students who are quite good or proficient in the language already (learning a new language online is very difficult)</a:t>
            </a:r>
          </a:p>
          <a:p>
            <a:pPr marL="0" indent="0">
              <a:lnSpc>
                <a:spcPct val="110000"/>
              </a:lnSpc>
              <a:buNone/>
            </a:pPr>
            <a:endParaRPr lang="en-US" sz="3800">
              <a:ea typeface="Calibri"/>
              <a:cs typeface="Calibri"/>
            </a:endParaRPr>
          </a:p>
          <a:p>
            <a:pPr marL="0" indent="0">
              <a:lnSpc>
                <a:spcPct val="110000"/>
              </a:lnSpc>
              <a:buNone/>
            </a:pPr>
            <a:endParaRPr lang="en-US" sz="1000">
              <a:ea typeface="Calibri"/>
              <a:cs typeface="Calibri"/>
            </a:endParaRPr>
          </a:p>
        </p:txBody>
      </p:sp>
      <p:pic>
        <p:nvPicPr>
          <p:cNvPr id="6" name="Picture 8">
            <a:extLst>
              <a:ext uri="{FF2B5EF4-FFF2-40B4-BE49-F238E27FC236}">
                <a16:creationId xmlns:a16="http://schemas.microsoft.com/office/drawing/2014/main" id="{9FD45B5D-8F0E-464C-827D-58665B0058B0}"/>
              </a:ext>
            </a:extLst>
          </p:cNvPr>
          <p:cNvPicPr>
            <a:picLocks noChangeAspect="1"/>
          </p:cNvPicPr>
          <p:nvPr/>
        </p:nvPicPr>
        <p:blipFill rotWithShape="1">
          <a:blip r:embed="rId2"/>
          <a:srcRect r="1" b="15347"/>
          <a:stretch/>
        </p:blipFill>
        <p:spPr>
          <a:xfrm>
            <a:off x="1285438" y="1439058"/>
            <a:ext cx="2799103" cy="3220745"/>
          </a:xfrm>
          <a:prstGeom prst="rect">
            <a:avLst/>
          </a:prstGeom>
        </p:spPr>
      </p:pic>
    </p:spTree>
    <p:extLst>
      <p:ext uri="{BB962C8B-B14F-4D97-AF65-F5344CB8AC3E}">
        <p14:creationId xmlns:p14="http://schemas.microsoft.com/office/powerpoint/2010/main" val="1076949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37650-68A2-C52B-2377-94B480C2F22A}"/>
              </a:ext>
            </a:extLst>
          </p:cNvPr>
          <p:cNvSpPr>
            <a:spLocks noGrp="1"/>
          </p:cNvSpPr>
          <p:nvPr>
            <p:ph type="title"/>
          </p:nvPr>
        </p:nvSpPr>
        <p:spPr/>
        <p:txBody>
          <a:bodyPr/>
          <a:lstStyle/>
          <a:p>
            <a:r>
              <a:rPr lang="en-US"/>
              <a:t>language CHALLENGE EXAMS &amp; UNIVERSITY ADMISSIONs</a:t>
            </a:r>
          </a:p>
        </p:txBody>
      </p:sp>
      <p:sp>
        <p:nvSpPr>
          <p:cNvPr id="3" name="Content Placeholder 2">
            <a:extLst>
              <a:ext uri="{FF2B5EF4-FFF2-40B4-BE49-F238E27FC236}">
                <a16:creationId xmlns:a16="http://schemas.microsoft.com/office/drawing/2014/main" id="{668522D4-EA0A-4E1B-47AE-C09C66C3310B}"/>
              </a:ext>
            </a:extLst>
          </p:cNvPr>
          <p:cNvSpPr>
            <a:spLocks noGrp="1"/>
          </p:cNvSpPr>
          <p:nvPr>
            <p:ph idx="1"/>
          </p:nvPr>
        </p:nvSpPr>
        <p:spPr/>
        <p:txBody>
          <a:bodyPr>
            <a:normAutofit fontScale="92500" lnSpcReduction="20000"/>
          </a:bodyPr>
          <a:lstStyle/>
          <a:p>
            <a:r>
              <a:rPr lang="en-US" sz="2200"/>
              <a:t>If you are fluent (can read, write and speak) in the following languages: French, Farsi, Japanese, Korean, Mandarin, Punjabi or Spanish you can apply to take the Language Challenge exam through the Delta school district to meet the 2</a:t>
            </a:r>
            <a:r>
              <a:rPr lang="en-US" sz="2200" baseline="30000"/>
              <a:t>nd</a:t>
            </a:r>
            <a:r>
              <a:rPr lang="en-US" sz="2200"/>
              <a:t> language requirement for UBC and SFU. (Applications DUE November 2024)</a:t>
            </a:r>
          </a:p>
          <a:p>
            <a:endParaRPr lang="en-US" sz="2200"/>
          </a:p>
          <a:p>
            <a:r>
              <a:rPr lang="en-US"/>
              <a:t>Can you use a language challenge exam 11 or 12 to meet the language admission requirement ?- YES</a:t>
            </a:r>
          </a:p>
          <a:p>
            <a:endParaRPr lang="en-US"/>
          </a:p>
          <a:p>
            <a:r>
              <a:rPr lang="en-US"/>
              <a:t>BUT some universities (UBC) do NOT use the language challenge exams for calculating grade point (ADMISSION) average - </a:t>
            </a:r>
          </a:p>
        </p:txBody>
      </p:sp>
    </p:spTree>
    <p:extLst>
      <p:ext uri="{BB962C8B-B14F-4D97-AF65-F5344CB8AC3E}">
        <p14:creationId xmlns:p14="http://schemas.microsoft.com/office/powerpoint/2010/main" val="122624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sian student writing on blackboard with chalk in classroom">
            <a:extLst>
              <a:ext uri="{FF2B5EF4-FFF2-40B4-BE49-F238E27FC236}">
                <a16:creationId xmlns:a16="http://schemas.microsoft.com/office/drawing/2014/main" id="{14C676FF-7E8D-49CA-A64B-FB55F32F032D}"/>
              </a:ext>
            </a:extLst>
          </p:cNvPr>
          <p:cNvPicPr>
            <a:picLocks noChangeAspect="1"/>
          </p:cNvPicPr>
          <p:nvPr/>
        </p:nvPicPr>
        <p:blipFill rotWithShape="1">
          <a:blip r:embed="rId2">
            <a:extLst>
              <a:ext uri="{28A0092B-C50C-407E-A947-70E740481C1C}">
                <a14:useLocalDpi xmlns:a14="http://schemas.microsoft.com/office/drawing/2010/main" val="0"/>
              </a:ext>
            </a:extLst>
          </a:blip>
          <a:srcRect t="15709" r="-1" b="-1"/>
          <a:stretch/>
        </p:blipFill>
        <p:spPr>
          <a:xfrm>
            <a:off x="20" y="10"/>
            <a:ext cx="12188932" cy="6857990"/>
          </a:xfrm>
          <a:prstGeom prst="rect">
            <a:avLst/>
          </a:prstGeom>
        </p:spPr>
      </p:pic>
      <p:sp>
        <p:nvSpPr>
          <p:cNvPr id="2" name="Title 1">
            <a:extLst>
              <a:ext uri="{FF2B5EF4-FFF2-40B4-BE49-F238E27FC236}">
                <a16:creationId xmlns:a16="http://schemas.microsoft.com/office/drawing/2014/main" id="{99C76F37-1591-43F9-8D30-4F575E0499AF}"/>
              </a:ext>
            </a:extLst>
          </p:cNvPr>
          <p:cNvSpPr>
            <a:spLocks noGrp="1"/>
          </p:cNvSpPr>
          <p:nvPr>
            <p:ph type="title"/>
          </p:nvPr>
        </p:nvSpPr>
        <p:spPr>
          <a:xfrm>
            <a:off x="618062" y="4185749"/>
            <a:ext cx="9265771" cy="622836"/>
          </a:xfrm>
        </p:spPr>
        <p:txBody>
          <a:bodyPr>
            <a:normAutofit fontScale="90000"/>
          </a:bodyPr>
          <a:lstStyle/>
          <a:p>
            <a:pPr algn="ctr"/>
            <a:r>
              <a:rPr lang="en-US" sz="3600" b="1" u="sng"/>
              <a:t>Community Service and Peer Tutoring</a:t>
            </a:r>
          </a:p>
        </p:txBody>
      </p:sp>
      <p:sp>
        <p:nvSpPr>
          <p:cNvPr id="9" name="Content Placeholder 8">
            <a:extLst>
              <a:ext uri="{FF2B5EF4-FFF2-40B4-BE49-F238E27FC236}">
                <a16:creationId xmlns:a16="http://schemas.microsoft.com/office/drawing/2014/main" id="{E9943C4B-600C-4CD6-B745-5D73D0E58B7C}"/>
              </a:ext>
            </a:extLst>
          </p:cNvPr>
          <p:cNvSpPr>
            <a:spLocks noGrp="1"/>
          </p:cNvSpPr>
          <p:nvPr>
            <p:ph idx="1"/>
          </p:nvPr>
        </p:nvSpPr>
        <p:spPr>
          <a:xfrm>
            <a:off x="618063" y="4856921"/>
            <a:ext cx="9565028" cy="1249240"/>
          </a:xfrm>
        </p:spPr>
        <p:txBody>
          <a:bodyPr>
            <a:normAutofit fontScale="85000" lnSpcReduction="10000"/>
          </a:bodyPr>
          <a:lstStyle/>
          <a:p>
            <a:r>
              <a:rPr lang="en-US" sz="1800">
                <a:effectLst/>
                <a:ea typeface="Times New Roman" panose="02020603050405020304" pitchFamily="18" charset="0"/>
              </a:rPr>
              <a:t>Many Grade 12 students take Community Service 11 or Peer Tutoring 12. These courses are an excellent opportunity to give back to the school.  </a:t>
            </a:r>
          </a:p>
          <a:p>
            <a:r>
              <a:rPr lang="en-US" sz="1800"/>
              <a:t>Peer Tutoring is a vital part of our Student Support Services. Many students who enroll in this class say that having to be the teacher has resulted in them becoming better students. Students who successfully complete Peer Tutoring receive a letter of recommendation.</a:t>
            </a:r>
          </a:p>
        </p:txBody>
      </p:sp>
    </p:spTree>
    <p:extLst>
      <p:ext uri="{BB962C8B-B14F-4D97-AF65-F5344CB8AC3E}">
        <p14:creationId xmlns:p14="http://schemas.microsoft.com/office/powerpoint/2010/main" val="1925522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523"/>
        <p:cNvGrpSpPr/>
        <p:nvPr/>
      </p:nvGrpSpPr>
      <p:grpSpPr>
        <a:xfrm>
          <a:off x="0" y="0"/>
          <a:ext cx="0" cy="0"/>
          <a:chOff x="0" y="0"/>
          <a:chExt cx="0" cy="0"/>
        </a:xfrm>
      </p:grpSpPr>
      <p:sp>
        <p:nvSpPr>
          <p:cNvPr id="524" name="Google Shape;524;p53"/>
          <p:cNvSpPr txBox="1">
            <a:spLocks noGrp="1"/>
          </p:cNvSpPr>
          <p:nvPr>
            <p:ph type="title"/>
          </p:nvPr>
        </p:nvSpPr>
        <p:spPr>
          <a:xfrm>
            <a:off x="643191" y="609600"/>
            <a:ext cx="6573685" cy="1905000"/>
          </a:xfrm>
          <a:prstGeom prst="rect">
            <a:avLst/>
          </a:prstGeom>
        </p:spPr>
        <p:txBody>
          <a:bodyPr spcFirstLastPara="1" vert="horz" lIns="91440" tIns="45720" rIns="91440" bIns="45720" rtlCol="0" anchor="ctr" anchorCtr="0">
            <a:normAutofit/>
          </a:bodyPr>
          <a:lstStyle/>
          <a:p>
            <a:pPr>
              <a:spcBef>
                <a:spcPct val="0"/>
              </a:spcBef>
            </a:pPr>
            <a:r>
              <a:rPr lang="en-US"/>
              <a:t>ONLINE CLASSES &amp; SUMMER SCHOOL</a:t>
            </a:r>
          </a:p>
        </p:txBody>
      </p:sp>
      <p:sp>
        <p:nvSpPr>
          <p:cNvPr id="525" name="Google Shape;525;p53"/>
          <p:cNvSpPr txBox="1">
            <a:spLocks noGrp="1"/>
          </p:cNvSpPr>
          <p:nvPr>
            <p:ph type="subTitle" idx="1"/>
          </p:nvPr>
        </p:nvSpPr>
        <p:spPr>
          <a:xfrm>
            <a:off x="643192" y="2209800"/>
            <a:ext cx="6573684" cy="3673475"/>
          </a:xfrm>
          <a:prstGeom prst="rect">
            <a:avLst/>
          </a:prstGeom>
        </p:spPr>
        <p:txBody>
          <a:bodyPr spcFirstLastPara="1" vert="horz" lIns="91440" tIns="45720" rIns="91440" bIns="45720" rtlCol="0" anchor="ctr" anchorCtr="0">
            <a:noAutofit/>
          </a:bodyPr>
          <a:lstStyle/>
          <a:p>
            <a:pPr marL="482613" indent="-342900">
              <a:lnSpc>
                <a:spcPct val="90000"/>
              </a:lnSpc>
              <a:spcBef>
                <a:spcPct val="20000"/>
              </a:spcBef>
              <a:spcAft>
                <a:spcPts val="600"/>
              </a:spcAft>
              <a:buClr>
                <a:schemeClr val="accent1"/>
              </a:buClr>
              <a:buSzPct val="100000"/>
              <a:buFont typeface="Arial"/>
              <a:buChar char="•"/>
            </a:pPr>
            <a:r>
              <a:rPr lang="en-US"/>
              <a:t>Online classes count for credit</a:t>
            </a:r>
          </a:p>
          <a:p>
            <a:pPr marL="482613" indent="-342900">
              <a:lnSpc>
                <a:spcPct val="90000"/>
              </a:lnSpc>
              <a:spcBef>
                <a:spcPct val="20000"/>
              </a:spcBef>
              <a:spcAft>
                <a:spcPts val="600"/>
              </a:spcAft>
              <a:buClr>
                <a:schemeClr val="accent1"/>
              </a:buClr>
              <a:buSzPct val="100000"/>
              <a:buFont typeface="Arial"/>
              <a:buChar char="•"/>
            </a:pPr>
            <a:r>
              <a:rPr lang="en-US"/>
              <a:t>you must have any online class 50% completed by march 1, 2025 if you wish to use the course for university admissions</a:t>
            </a:r>
          </a:p>
          <a:p>
            <a:pPr marL="139713" indent="0">
              <a:lnSpc>
                <a:spcPct val="90000"/>
              </a:lnSpc>
              <a:spcBef>
                <a:spcPct val="20000"/>
              </a:spcBef>
              <a:spcAft>
                <a:spcPts val="600"/>
              </a:spcAft>
              <a:buClr>
                <a:schemeClr val="accent1"/>
              </a:buClr>
              <a:buSzPct val="100000"/>
              <a:buFont typeface="Arial"/>
              <a:buChar char="•"/>
            </a:pPr>
            <a:endParaRPr lang="en-US"/>
          </a:p>
          <a:p>
            <a:pPr marL="457244" indent="-317531">
              <a:lnSpc>
                <a:spcPct val="90000"/>
              </a:lnSpc>
              <a:spcBef>
                <a:spcPct val="20000"/>
              </a:spcBef>
              <a:spcAft>
                <a:spcPts val="600"/>
              </a:spcAft>
              <a:buClr>
                <a:schemeClr val="accent1"/>
              </a:buClr>
              <a:buSzPct val="100000"/>
              <a:buFont typeface="Arial"/>
              <a:buChar char="•"/>
            </a:pPr>
            <a:r>
              <a:rPr lang="en-US"/>
              <a:t>Information about summer school comes out in May – Register immediately once portal opens</a:t>
            </a:r>
          </a:p>
          <a:p>
            <a:pPr marL="139713" indent="0">
              <a:lnSpc>
                <a:spcPct val="90000"/>
              </a:lnSpc>
              <a:spcBef>
                <a:spcPct val="20000"/>
              </a:spcBef>
              <a:spcAft>
                <a:spcPts val="600"/>
              </a:spcAft>
              <a:buClr>
                <a:schemeClr val="accent1"/>
              </a:buClr>
              <a:buSzPct val="100000"/>
              <a:buFont typeface="Arial"/>
              <a:buChar char="•"/>
            </a:pPr>
            <a:endParaRPr lang="en-US"/>
          </a:p>
          <a:p>
            <a:pPr marL="457244" indent="-317531">
              <a:lnSpc>
                <a:spcPct val="90000"/>
              </a:lnSpc>
              <a:spcBef>
                <a:spcPct val="20000"/>
              </a:spcBef>
              <a:spcAft>
                <a:spcPts val="600"/>
              </a:spcAft>
              <a:buClr>
                <a:schemeClr val="accent1"/>
              </a:buClr>
              <a:buSzPct val="100000"/>
              <a:buFont typeface="Arial"/>
              <a:buChar char="•"/>
            </a:pPr>
            <a:r>
              <a:rPr lang="en-US"/>
              <a:t>Please indicate any schooling planned over the summer on your course planning sheet </a:t>
            </a:r>
          </a:p>
        </p:txBody>
      </p:sp>
      <p:pic>
        <p:nvPicPr>
          <p:cNvPr id="526" name="Google Shape;526;p53" descr="A logo for a school district&#10;&#10;Description automatically generated"/>
          <p:cNvPicPr preferRelativeResize="0"/>
          <p:nvPr/>
        </p:nvPicPr>
        <p:blipFill rotWithShape="1">
          <a:blip r:embed="rId4"/>
          <a:srcRect l="8938" r="53226"/>
          <a:stretch/>
        </p:blipFill>
        <p:spPr>
          <a:xfrm>
            <a:off x="8054715" y="1115267"/>
            <a:ext cx="3033562" cy="4283039"/>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530"/>
        <p:cNvGrpSpPr/>
        <p:nvPr/>
      </p:nvGrpSpPr>
      <p:grpSpPr>
        <a:xfrm>
          <a:off x="0" y="0"/>
          <a:ext cx="0" cy="0"/>
          <a:chOff x="0" y="0"/>
          <a:chExt cx="0" cy="0"/>
        </a:xfrm>
      </p:grpSpPr>
      <p:sp>
        <p:nvSpPr>
          <p:cNvPr id="531" name="Google Shape;531;p54"/>
          <p:cNvSpPr txBox="1">
            <a:spLocks noGrp="1"/>
          </p:cNvSpPr>
          <p:nvPr>
            <p:ph type="title"/>
          </p:nvPr>
        </p:nvSpPr>
        <p:spPr>
          <a:xfrm>
            <a:off x="4303643" y="609600"/>
            <a:ext cx="6743767" cy="1905000"/>
          </a:xfrm>
          <a:prstGeom prst="rect">
            <a:avLst/>
          </a:prstGeom>
        </p:spPr>
        <p:txBody>
          <a:bodyPr spcFirstLastPara="1" vert="horz" lIns="91440" tIns="45720" rIns="91440" bIns="45720" rtlCol="0" anchor="ctr" anchorCtr="0">
            <a:normAutofit/>
          </a:bodyPr>
          <a:lstStyle/>
          <a:p>
            <a:pPr>
              <a:spcBef>
                <a:spcPct val="0"/>
              </a:spcBef>
            </a:pPr>
            <a:r>
              <a:rPr lang="en-US"/>
              <a:t>TIPS TO TAKING ONLINE COURSES</a:t>
            </a:r>
          </a:p>
        </p:txBody>
      </p:sp>
      <p:sp>
        <p:nvSpPr>
          <p:cNvPr id="532" name="Google Shape;532;p54"/>
          <p:cNvSpPr txBox="1">
            <a:spLocks noGrp="1"/>
          </p:cNvSpPr>
          <p:nvPr>
            <p:ph type="subTitle" idx="1"/>
          </p:nvPr>
        </p:nvSpPr>
        <p:spPr>
          <a:xfrm>
            <a:off x="3683000" y="808383"/>
            <a:ext cx="8251409" cy="5274365"/>
          </a:xfrm>
          <a:prstGeom prst="rect">
            <a:avLst/>
          </a:prstGeom>
        </p:spPr>
        <p:txBody>
          <a:bodyPr spcFirstLastPara="1" vert="horz" lIns="91440" tIns="45720" rIns="91440" bIns="45720" rtlCol="0" anchor="ctr" anchorCtr="0">
            <a:normAutofit/>
          </a:bodyPr>
          <a:lstStyle/>
          <a:p>
            <a:pPr marL="0" marR="0" indent="0">
              <a:lnSpc>
                <a:spcPct val="90000"/>
              </a:lnSpc>
              <a:spcBef>
                <a:spcPct val="20000"/>
              </a:spcBef>
              <a:spcAft>
                <a:spcPts val="600"/>
              </a:spcAft>
              <a:buClr>
                <a:schemeClr val="accent1"/>
              </a:buClr>
              <a:buSzPct val="100000"/>
              <a:buFont typeface="Arial"/>
              <a:buChar char="•"/>
            </a:pPr>
            <a:endParaRPr lang="en-US" sz="1300"/>
          </a:p>
          <a:p>
            <a:pPr marL="457244" marR="0" indent="-317531">
              <a:lnSpc>
                <a:spcPct val="90000"/>
              </a:lnSpc>
              <a:spcBef>
                <a:spcPct val="20000"/>
              </a:spcBef>
              <a:spcAft>
                <a:spcPts val="600"/>
              </a:spcAft>
              <a:buClr>
                <a:schemeClr val="accent1"/>
              </a:buClr>
              <a:buSzPct val="100000"/>
              <a:buFont typeface="Arial"/>
              <a:buChar char="•"/>
            </a:pPr>
            <a:endParaRPr lang="en-US" sz="1800"/>
          </a:p>
          <a:p>
            <a:pPr marL="457244" marR="0" indent="-317531">
              <a:lnSpc>
                <a:spcPct val="90000"/>
              </a:lnSpc>
              <a:spcBef>
                <a:spcPct val="20000"/>
              </a:spcBef>
              <a:spcAft>
                <a:spcPts val="600"/>
              </a:spcAft>
              <a:buClr>
                <a:schemeClr val="accent1"/>
              </a:buClr>
              <a:buSzPct val="100000"/>
              <a:buFont typeface="Arial"/>
              <a:buChar char="•"/>
            </a:pPr>
            <a:endParaRPr lang="en-US" sz="1800"/>
          </a:p>
          <a:p>
            <a:pPr marL="139713" marR="0" indent="0">
              <a:lnSpc>
                <a:spcPct val="90000"/>
              </a:lnSpc>
              <a:spcBef>
                <a:spcPct val="20000"/>
              </a:spcBef>
              <a:spcAft>
                <a:spcPts val="600"/>
              </a:spcAft>
              <a:buClr>
                <a:schemeClr val="accent1"/>
              </a:buClr>
              <a:buSzPct val="100000"/>
              <a:buNone/>
            </a:pPr>
            <a:r>
              <a:rPr lang="en-US"/>
              <a:t>Online classes provide a lot of flexibility and can seem easy</a:t>
            </a:r>
          </a:p>
          <a:p>
            <a:pPr marL="139713" marR="0" indent="0">
              <a:lnSpc>
                <a:spcPct val="90000"/>
              </a:lnSpc>
              <a:spcBef>
                <a:spcPct val="20000"/>
              </a:spcBef>
              <a:spcAft>
                <a:spcPts val="600"/>
              </a:spcAft>
              <a:buClr>
                <a:schemeClr val="accent1"/>
              </a:buClr>
              <a:buSzPct val="100000"/>
              <a:buNone/>
            </a:pPr>
            <a:r>
              <a:rPr lang="en-US" u="sng"/>
              <a:t>BUT experience has taught the following: </a:t>
            </a:r>
          </a:p>
          <a:p>
            <a:pPr marL="914489" marR="0" indent="-317531">
              <a:lnSpc>
                <a:spcPct val="90000"/>
              </a:lnSpc>
              <a:spcBef>
                <a:spcPct val="20000"/>
              </a:spcBef>
              <a:spcAft>
                <a:spcPts val="600"/>
              </a:spcAft>
              <a:buClr>
                <a:schemeClr val="accent1"/>
              </a:buClr>
              <a:buSzPct val="100000"/>
              <a:buFont typeface="Arial"/>
              <a:buChar char="•"/>
            </a:pPr>
            <a:r>
              <a:rPr lang="en-US"/>
              <a:t>Taking an online class in a subject where you struggle often doesn’t work out (due to a lack of in-person instructions; students are teaching themselves the material)</a:t>
            </a:r>
          </a:p>
          <a:p>
            <a:pPr marL="914489" marR="0" indent="-317531">
              <a:lnSpc>
                <a:spcPct val="90000"/>
              </a:lnSpc>
              <a:spcBef>
                <a:spcPct val="20000"/>
              </a:spcBef>
              <a:spcAft>
                <a:spcPts val="600"/>
              </a:spcAft>
              <a:buClr>
                <a:schemeClr val="accent1"/>
              </a:buClr>
              <a:buSzPct val="100000"/>
              <a:buFont typeface="Arial"/>
              <a:buChar char="•"/>
            </a:pPr>
            <a:r>
              <a:rPr lang="en-US"/>
              <a:t>Successful completion of an online course requires A LOT of self discipline.  If you choose to take a course online, but change your mind and want to take it at Churchill there may not be space for you here</a:t>
            </a:r>
          </a:p>
          <a:p>
            <a:pPr marL="914489" marR="0" indent="-317531">
              <a:lnSpc>
                <a:spcPct val="90000"/>
              </a:lnSpc>
              <a:spcBef>
                <a:spcPct val="20000"/>
              </a:spcBef>
              <a:spcAft>
                <a:spcPts val="600"/>
              </a:spcAft>
              <a:buClr>
                <a:schemeClr val="accent1"/>
              </a:buClr>
              <a:buSzPct val="100000"/>
              <a:buFont typeface="Arial"/>
              <a:buChar char="•"/>
            </a:pPr>
            <a:r>
              <a:rPr lang="en-US"/>
              <a:t>For the overwhelming majority of students, in class instruction provides a better understanding of the course material </a:t>
            </a:r>
          </a:p>
          <a:p>
            <a:pPr marL="0" indent="0">
              <a:lnSpc>
                <a:spcPct val="90000"/>
              </a:lnSpc>
              <a:spcBef>
                <a:spcPct val="20000"/>
              </a:spcBef>
              <a:spcAft>
                <a:spcPts val="600"/>
              </a:spcAft>
              <a:buClr>
                <a:schemeClr val="accent1"/>
              </a:buClr>
              <a:buSzPct val="100000"/>
              <a:buFont typeface="Arial"/>
              <a:buChar char="•"/>
            </a:pPr>
            <a:endParaRPr lang="en-US" sz="1300"/>
          </a:p>
        </p:txBody>
      </p:sp>
      <p:pic>
        <p:nvPicPr>
          <p:cNvPr id="534" name="Picture 533">
            <a:extLst>
              <a:ext uri="{FF2B5EF4-FFF2-40B4-BE49-F238E27FC236}">
                <a16:creationId xmlns:a16="http://schemas.microsoft.com/office/drawing/2014/main" id="{23D54121-37D4-2F16-3A3E-0A60BA3EB4FC}"/>
              </a:ext>
            </a:extLst>
          </p:cNvPr>
          <p:cNvPicPr>
            <a:picLocks noChangeAspect="1"/>
          </p:cNvPicPr>
          <p:nvPr/>
        </p:nvPicPr>
        <p:blipFill rotWithShape="1">
          <a:blip r:embed="rId4"/>
          <a:srcRect l="31443" r="17821"/>
          <a:stretch/>
        </p:blipFill>
        <p:spPr>
          <a:xfrm>
            <a:off x="257591" y="609600"/>
            <a:ext cx="2993610" cy="5900276"/>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14AC-6075-26C6-DE0A-9C2FEBA494E3}"/>
              </a:ext>
            </a:extLst>
          </p:cNvPr>
          <p:cNvSpPr>
            <a:spLocks noGrp="1"/>
          </p:cNvSpPr>
          <p:nvPr>
            <p:ph type="title"/>
          </p:nvPr>
        </p:nvSpPr>
        <p:spPr>
          <a:xfrm>
            <a:off x="7760368" y="1119642"/>
            <a:ext cx="4042611" cy="2850779"/>
          </a:xfrm>
        </p:spPr>
        <p:txBody>
          <a:bodyPr vert="horz" lIns="91440" tIns="45720" rIns="91440" bIns="45720" rtlCol="0" anchor="b">
            <a:normAutofit/>
          </a:bodyPr>
          <a:lstStyle/>
          <a:p>
            <a:pPr algn="ctr"/>
            <a:r>
              <a:rPr lang="en-US">
                <a:effectLst>
                  <a:glow rad="38100">
                    <a:schemeClr val="bg1">
                      <a:lumMod val="65000"/>
                      <a:lumOff val="35000"/>
                      <a:alpha val="50000"/>
                    </a:schemeClr>
                  </a:glow>
                  <a:outerShdw blurRad="28575" dist="31750" dir="13200000" algn="tl" rotWithShape="0">
                    <a:srgbClr val="000000">
                      <a:alpha val="25000"/>
                    </a:srgbClr>
                  </a:outerShdw>
                </a:effectLst>
              </a:rPr>
              <a:t>Work Experience coordinator</a:t>
            </a:r>
            <a:br>
              <a:rPr lang="en-US">
                <a:effectLst>
                  <a:glow rad="38100">
                    <a:schemeClr val="bg1">
                      <a:lumMod val="65000"/>
                      <a:lumOff val="35000"/>
                      <a:alpha val="50000"/>
                    </a:schemeClr>
                  </a:glow>
                  <a:outerShdw blurRad="28575" dist="31750" dir="13200000" algn="tl" rotWithShape="0">
                    <a:srgbClr val="000000">
                      <a:alpha val="25000"/>
                    </a:srgbClr>
                  </a:outerShdw>
                </a:effectLst>
              </a:rPr>
            </a:br>
            <a:r>
              <a:rPr lang="en-US" err="1">
                <a:effectLst>
                  <a:glow rad="38100">
                    <a:schemeClr val="bg1">
                      <a:lumMod val="65000"/>
                      <a:lumOff val="35000"/>
                      <a:alpha val="50000"/>
                    </a:schemeClr>
                  </a:glow>
                  <a:outerShdw blurRad="28575" dist="31750" dir="13200000" algn="tl" rotWithShape="0">
                    <a:srgbClr val="000000">
                      <a:alpha val="25000"/>
                    </a:srgbClr>
                  </a:outerShdw>
                </a:effectLst>
              </a:rPr>
              <a:t>ms.</a:t>
            </a:r>
            <a:r>
              <a:rPr lang="en-US">
                <a:effectLst>
                  <a:glow rad="38100">
                    <a:schemeClr val="bg1">
                      <a:lumMod val="65000"/>
                      <a:lumOff val="35000"/>
                      <a:alpha val="50000"/>
                    </a:schemeClr>
                  </a:glow>
                  <a:outerShdw blurRad="28575" dist="31750" dir="13200000" algn="tl" rotWithShape="0">
                    <a:srgbClr val="000000">
                      <a:alpha val="25000"/>
                    </a:srgbClr>
                  </a:outerShdw>
                </a:effectLst>
              </a:rPr>
              <a:t> Yee</a:t>
            </a:r>
            <a:br>
              <a:rPr lang="en-US">
                <a:effectLst>
                  <a:glow rad="38100">
                    <a:schemeClr val="bg1">
                      <a:lumMod val="65000"/>
                      <a:lumOff val="35000"/>
                      <a:alpha val="50000"/>
                    </a:schemeClr>
                  </a:glow>
                  <a:outerShdw blurRad="28575" dist="31750" dir="13200000" algn="tl" rotWithShape="0">
                    <a:srgbClr val="000000">
                      <a:alpha val="25000"/>
                    </a:srgbClr>
                  </a:outerShdw>
                </a:effectLst>
              </a:rPr>
            </a:br>
            <a:r>
              <a:rPr lang="en-US" err="1">
                <a:effectLst>
                  <a:glow rad="38100">
                    <a:schemeClr val="bg1">
                      <a:lumMod val="65000"/>
                      <a:lumOff val="35000"/>
                      <a:alpha val="50000"/>
                    </a:schemeClr>
                  </a:glow>
                  <a:outerShdw blurRad="28575" dist="31750" dir="13200000" algn="tl" rotWithShape="0">
                    <a:srgbClr val="000000">
                      <a:alpha val="25000"/>
                    </a:srgbClr>
                  </a:outerShdw>
                </a:effectLst>
                <a:latin typeface="+mn-lt"/>
                <a:cs typeface="Arial" panose="020B0604020202020204" pitchFamily="34" charset="0"/>
              </a:rPr>
              <a:t>wyee@vsb.bc.ca</a:t>
            </a:r>
            <a:endParaRPr lang="en-US">
              <a:effectLst>
                <a:glow rad="38100">
                  <a:schemeClr val="bg1">
                    <a:lumMod val="65000"/>
                    <a:lumOff val="35000"/>
                    <a:alpha val="50000"/>
                  </a:schemeClr>
                </a:glow>
                <a:outerShdw blurRad="28575" dist="31750" dir="13200000" algn="tl" rotWithShape="0">
                  <a:srgbClr val="000000">
                    <a:alpha val="25000"/>
                  </a:srgbClr>
                </a:outerShdw>
              </a:effectLst>
              <a:latin typeface="+mn-lt"/>
              <a:cs typeface="Arial" panose="020B0604020202020204" pitchFamily="34" charset="0"/>
            </a:endParaRPr>
          </a:p>
        </p:txBody>
      </p:sp>
      <p:sp>
        <p:nvSpPr>
          <p:cNvPr id="9" name="Rounded Rectangle 7">
            <a:extLst>
              <a:ext uri="{FF2B5EF4-FFF2-40B4-BE49-F238E27FC236}">
                <a16:creationId xmlns:a16="http://schemas.microsoft.com/office/drawing/2014/main" id="{06C49B84-A9D0-414D-A19C-83DCD389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6884079" cy="5597200"/>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557;p58">
            <a:extLst>
              <a:ext uri="{FF2B5EF4-FFF2-40B4-BE49-F238E27FC236}">
                <a16:creationId xmlns:a16="http://schemas.microsoft.com/office/drawing/2014/main" id="{DE4C20C3-A61E-4DFA-7C6D-956E1335B903}"/>
              </a:ext>
            </a:extLst>
          </p:cNvPr>
          <p:cNvPicPr preferRelativeResize="0">
            <a:picLocks noGrp="1"/>
          </p:cNvPicPr>
          <p:nvPr>
            <p:ph idx="1"/>
          </p:nvPr>
        </p:nvPicPr>
        <p:blipFill>
          <a:blip r:embed="rId3"/>
          <a:stretch>
            <a:fillRect/>
          </a:stretch>
        </p:blipFill>
        <p:spPr>
          <a:xfrm>
            <a:off x="1142544" y="1119642"/>
            <a:ext cx="5787645" cy="4619421"/>
          </a:xfrm>
          <a:prstGeom prst="rect">
            <a:avLst/>
          </a:prstGeom>
          <a:noFill/>
        </p:spPr>
      </p:pic>
    </p:spTree>
    <p:extLst>
      <p:ext uri="{BB962C8B-B14F-4D97-AF65-F5344CB8AC3E}">
        <p14:creationId xmlns:p14="http://schemas.microsoft.com/office/powerpoint/2010/main" val="270215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73C6C-6930-080C-5CBF-90B4F8D26E68}"/>
              </a:ext>
            </a:extLst>
          </p:cNvPr>
          <p:cNvSpPr>
            <a:spLocks noGrp="1"/>
          </p:cNvSpPr>
          <p:nvPr>
            <p:ph type="title"/>
          </p:nvPr>
        </p:nvSpPr>
        <p:spPr>
          <a:xfrm>
            <a:off x="8164106" y="609600"/>
            <a:ext cx="3369133" cy="2446421"/>
          </a:xfrm>
        </p:spPr>
        <p:txBody>
          <a:bodyPr vert="horz" lIns="91440" tIns="45720" rIns="91440" bIns="45720" rtlCol="0" anchor="b">
            <a:normAutofit/>
          </a:bodyPr>
          <a:lstStyle/>
          <a:p>
            <a:pPr algn="ctr"/>
            <a:r>
              <a:rPr lang="en-US" sz="4400">
                <a:effectLst>
                  <a:glow rad="38100">
                    <a:schemeClr val="bg1">
                      <a:lumMod val="65000"/>
                      <a:lumOff val="35000"/>
                      <a:alpha val="50000"/>
                    </a:schemeClr>
                  </a:glow>
                  <a:outerShdw blurRad="28575" dist="31750" dir="13200000" algn="tl" rotWithShape="0">
                    <a:srgbClr val="000000">
                      <a:alpha val="25000"/>
                    </a:srgbClr>
                  </a:outerShdw>
                </a:effectLst>
              </a:rPr>
              <a:t>VSB CAREER PROGRAMS</a:t>
            </a:r>
          </a:p>
        </p:txBody>
      </p:sp>
      <p:pic>
        <p:nvPicPr>
          <p:cNvPr id="5" name="Content Placeholder 4" descr="A screenshot of a computer&#10;&#10;Description automatically generated">
            <a:extLst>
              <a:ext uri="{FF2B5EF4-FFF2-40B4-BE49-F238E27FC236}">
                <a16:creationId xmlns:a16="http://schemas.microsoft.com/office/drawing/2014/main" id="{8FAA6313-DF50-01F1-DCA6-51DCD3F2477D}"/>
              </a:ext>
            </a:extLst>
          </p:cNvPr>
          <p:cNvPicPr>
            <a:picLocks noGrp="1" noChangeAspect="1"/>
          </p:cNvPicPr>
          <p:nvPr>
            <p:ph idx="1"/>
          </p:nvPr>
        </p:nvPicPr>
        <p:blipFill>
          <a:blip r:embed="rId3"/>
          <a:stretch>
            <a:fillRect/>
          </a:stretch>
        </p:blipFill>
        <p:spPr>
          <a:xfrm>
            <a:off x="1210054" y="639905"/>
            <a:ext cx="5769384" cy="5581878"/>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3894727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7"/>
          <p:cNvSpPr txBox="1">
            <a:spLocks noGrp="1"/>
          </p:cNvSpPr>
          <p:nvPr>
            <p:ph type="ctrTitle"/>
          </p:nvPr>
        </p:nvSpPr>
        <p:spPr>
          <a:xfrm>
            <a:off x="950800" y="2037267"/>
            <a:ext cx="9658000" cy="2240000"/>
          </a:xfrm>
          <a:prstGeom prst="rect">
            <a:avLst/>
          </a:prstGeom>
        </p:spPr>
        <p:txBody>
          <a:bodyPr spcFirstLastPara="1" vert="horz" wrap="square" lIns="121900" tIns="121900" rIns="121900" bIns="121900" rtlCol="0" anchor="b" anchorCtr="0">
            <a:noAutofit/>
          </a:bodyPr>
          <a:lstStyle/>
          <a:p>
            <a:pPr algn="l">
              <a:spcBef>
                <a:spcPts val="0"/>
              </a:spcBef>
            </a:pPr>
            <a:r>
              <a:rPr lang="en" sz="5733"/>
              <a:t>LAND ACKNOWLEDGEMENT </a:t>
            </a:r>
            <a:endParaRPr sz="5733"/>
          </a:p>
        </p:txBody>
      </p:sp>
      <p:sp>
        <p:nvSpPr>
          <p:cNvPr id="380" name="Google Shape;380;p37"/>
          <p:cNvSpPr txBox="1">
            <a:spLocks noGrp="1"/>
          </p:cNvSpPr>
          <p:nvPr>
            <p:ph type="subTitle" idx="1"/>
          </p:nvPr>
        </p:nvSpPr>
        <p:spPr>
          <a:xfrm>
            <a:off x="950800" y="4131799"/>
            <a:ext cx="9658000" cy="2147033"/>
          </a:xfrm>
          <a:prstGeom prst="rect">
            <a:avLst/>
          </a:prstGeom>
        </p:spPr>
        <p:txBody>
          <a:bodyPr spcFirstLastPara="1" vert="horz" wrap="square" lIns="121900" tIns="121900" rIns="121900" bIns="121900" rtlCol="0" anchor="t" anchorCtr="0">
            <a:noAutofit/>
          </a:bodyPr>
          <a:lstStyle/>
          <a:p>
            <a:pPr algn="l">
              <a:spcBef>
                <a:spcPts val="0"/>
              </a:spcBef>
              <a:spcAft>
                <a:spcPts val="0"/>
              </a:spcAft>
            </a:pPr>
            <a:r>
              <a:rPr lang="en"/>
              <a:t>Acknowledging…​</a:t>
            </a:r>
            <a:endParaRPr/>
          </a:p>
          <a:p>
            <a:pPr algn="l">
              <a:spcBef>
                <a:spcPts val="0"/>
              </a:spcBef>
              <a:spcAft>
                <a:spcPts val="0"/>
              </a:spcAft>
            </a:pPr>
            <a:endParaRPr/>
          </a:p>
          <a:p>
            <a:pPr algn="l">
              <a:spcBef>
                <a:spcPts val="0"/>
              </a:spcBef>
              <a:spcAft>
                <a:spcPts val="0"/>
              </a:spcAft>
            </a:pPr>
            <a:endParaRPr lang="en">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381" name="Google Shape;381;p37"/>
          <p:cNvPicPr preferRelativeResize="0"/>
          <p:nvPr/>
        </p:nvPicPr>
        <p:blipFill>
          <a:blip r:embed="rId3">
            <a:alphaModFix/>
          </a:blip>
          <a:stretch>
            <a:fillRect/>
          </a:stretch>
        </p:blipFill>
        <p:spPr>
          <a:xfrm>
            <a:off x="7866500" y="579167"/>
            <a:ext cx="3378200" cy="2413000"/>
          </a:xfrm>
          <a:prstGeom prst="rect">
            <a:avLst/>
          </a:prstGeom>
          <a:noFill/>
          <a:ln>
            <a:noFill/>
          </a:ln>
        </p:spPr>
      </p:pic>
      <p:sp>
        <p:nvSpPr>
          <p:cNvPr id="3" name="TextBox 2">
            <a:extLst>
              <a:ext uri="{FF2B5EF4-FFF2-40B4-BE49-F238E27FC236}">
                <a16:creationId xmlns:a16="http://schemas.microsoft.com/office/drawing/2014/main" id="{EDDD7345-F744-D9E4-F4BC-6F24D1A880A1}"/>
              </a:ext>
            </a:extLst>
          </p:cNvPr>
          <p:cNvSpPr txBox="1"/>
          <p:nvPr/>
        </p:nvSpPr>
        <p:spPr>
          <a:xfrm>
            <a:off x="1325315" y="4737233"/>
            <a:ext cx="9283485" cy="1569660"/>
          </a:xfrm>
          <a:prstGeom prst="rect">
            <a:avLst/>
          </a:prstGeom>
          <a:noFill/>
        </p:spPr>
        <p:txBody>
          <a:bodyPr wrap="square" rtlCol="0">
            <a:spAutoFit/>
          </a:bodyPr>
          <a:lstStyle/>
          <a:p>
            <a:r>
              <a:rPr lang="en-CA" sz="2400" b="0" i="0">
                <a:solidFill>
                  <a:schemeClr val="accent1"/>
                </a:solidFill>
                <a:effectLst/>
                <a:latin typeface="Segoe UI" panose="020B0502040204020203" pitchFamily="34" charset="0"/>
              </a:rPr>
              <a:t>With deep gratitude and respect, we are honoured to be learning and unlearning on the ancestral and unceded lands of the </a:t>
            </a:r>
            <a:r>
              <a:rPr lang="en-CA" sz="2400" b="0" i="0" err="1">
                <a:solidFill>
                  <a:schemeClr val="accent1"/>
                </a:solidFill>
                <a:effectLst/>
                <a:latin typeface="Segoe UI" panose="020B0502040204020203" pitchFamily="34" charset="0"/>
              </a:rPr>
              <a:t>xʷmə</a:t>
            </a:r>
            <a:r>
              <a:rPr lang="el-GR" sz="2400" b="0" i="0">
                <a:solidFill>
                  <a:schemeClr val="accent1"/>
                </a:solidFill>
                <a:effectLst/>
                <a:latin typeface="Segoe UI" panose="020B0502040204020203" pitchFamily="34" charset="0"/>
              </a:rPr>
              <a:t>θ</a:t>
            </a:r>
            <a:r>
              <a:rPr lang="en-CA" sz="2400" b="0" i="0" err="1">
                <a:solidFill>
                  <a:schemeClr val="accent1"/>
                </a:solidFill>
                <a:effectLst/>
                <a:latin typeface="Segoe UI" panose="020B0502040204020203" pitchFamily="34" charset="0"/>
              </a:rPr>
              <a:t>kʷəy̓əm</a:t>
            </a:r>
            <a:r>
              <a:rPr lang="en-CA" sz="2400" b="0" i="0">
                <a:solidFill>
                  <a:schemeClr val="accent1"/>
                </a:solidFill>
                <a:effectLst/>
                <a:latin typeface="Segoe UI" panose="020B0502040204020203" pitchFamily="34" charset="0"/>
              </a:rPr>
              <a:t> (Musqueam), Sḵwxwú7mesh </a:t>
            </a:r>
            <a:r>
              <a:rPr lang="en-CA" sz="2400" b="0" i="0" err="1">
                <a:solidFill>
                  <a:schemeClr val="accent1"/>
                </a:solidFill>
                <a:effectLst/>
                <a:latin typeface="Segoe UI" panose="020B0502040204020203" pitchFamily="34" charset="0"/>
              </a:rPr>
              <a:t>Úxwumixw</a:t>
            </a:r>
            <a:r>
              <a:rPr lang="en-CA" sz="2400" b="0" i="0">
                <a:solidFill>
                  <a:schemeClr val="accent1"/>
                </a:solidFill>
                <a:effectLst/>
                <a:latin typeface="Segoe UI" panose="020B0502040204020203" pitchFamily="34" charset="0"/>
              </a:rPr>
              <a:t> (Squamish Nation) &amp; </a:t>
            </a:r>
            <a:r>
              <a:rPr lang="en-CA" sz="2400" b="0" i="0" err="1">
                <a:solidFill>
                  <a:schemeClr val="accent1"/>
                </a:solidFill>
                <a:effectLst/>
                <a:latin typeface="Segoe UI" panose="020B0502040204020203" pitchFamily="34" charset="0"/>
              </a:rPr>
              <a:t>səlilwətaɬ</a:t>
            </a:r>
            <a:r>
              <a:rPr lang="en-CA" sz="2400" b="0" i="0">
                <a:solidFill>
                  <a:schemeClr val="accent1"/>
                </a:solidFill>
                <a:effectLst/>
                <a:latin typeface="Segoe UI" panose="020B0502040204020203" pitchFamily="34" charset="0"/>
              </a:rPr>
              <a:t> (Tsleil-Waututh Nation). </a:t>
            </a:r>
            <a:endParaRPr lang="en-US" sz="2400">
              <a:solidFill>
                <a:schemeClr val="accen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228C6DC-242A-A940-7CE1-213F192EC7E7}"/>
              </a:ext>
            </a:extLst>
          </p:cNvPr>
          <p:cNvPicPr>
            <a:picLocks noGrp="1" noChangeAspect="1"/>
          </p:cNvPicPr>
          <p:nvPr>
            <p:ph idx="1"/>
          </p:nvPr>
        </p:nvPicPr>
        <p:blipFill>
          <a:blip r:embed="rId2"/>
          <a:stretch>
            <a:fillRect/>
          </a:stretch>
        </p:blipFill>
        <p:spPr>
          <a:xfrm>
            <a:off x="7741087" y="397342"/>
            <a:ext cx="2985368" cy="6063315"/>
          </a:xfrm>
        </p:spPr>
      </p:pic>
      <p:sp>
        <p:nvSpPr>
          <p:cNvPr id="6" name="TextBox 5">
            <a:extLst>
              <a:ext uri="{FF2B5EF4-FFF2-40B4-BE49-F238E27FC236}">
                <a16:creationId xmlns:a16="http://schemas.microsoft.com/office/drawing/2014/main" id="{C1DC6E02-9A25-1F4F-DD8A-EB5B3DA307AE}"/>
              </a:ext>
            </a:extLst>
          </p:cNvPr>
          <p:cNvSpPr txBox="1"/>
          <p:nvPr/>
        </p:nvSpPr>
        <p:spPr>
          <a:xfrm>
            <a:off x="1465545" y="1390389"/>
            <a:ext cx="5323562" cy="5324535"/>
          </a:xfrm>
          <a:prstGeom prst="rect">
            <a:avLst/>
          </a:prstGeom>
          <a:noFill/>
        </p:spPr>
        <p:txBody>
          <a:bodyPr wrap="square" rtlCol="0">
            <a:spAutoFit/>
          </a:bodyPr>
          <a:lstStyle/>
          <a:p>
            <a:pPr algn="l"/>
            <a:r>
              <a:rPr lang="en-CA" sz="2800" b="0" i="0">
                <a:solidFill>
                  <a:srgbClr val="FF0000"/>
                </a:solidFill>
                <a:effectLst/>
                <a:highlight>
                  <a:srgbClr val="00FF00"/>
                </a:highlight>
                <a:latin typeface="Open Sans" panose="020F0502020204030204" pitchFamily="34" charset="0"/>
              </a:rPr>
              <a:t>How to apply</a:t>
            </a:r>
            <a:endParaRPr lang="en-CA" sz="2400" b="0" i="0">
              <a:effectLst/>
              <a:latin typeface="Source Sans Pro" panose="020B0503030403020204" pitchFamily="34" charset="0"/>
            </a:endParaRPr>
          </a:p>
          <a:p>
            <a:pPr algn="l"/>
            <a:r>
              <a:rPr lang="en-CA" sz="2400" b="0" i="0">
                <a:effectLst/>
                <a:latin typeface="Source Sans Pro" panose="020B0503030403020204" pitchFamily="34" charset="0"/>
              </a:rPr>
              <a:t>Applications and submission dates are found within each program.  </a:t>
            </a:r>
          </a:p>
          <a:p>
            <a:pPr algn="l"/>
            <a:endParaRPr lang="en-CA" sz="2400" b="0" i="0">
              <a:effectLst/>
              <a:latin typeface="Source Sans Pro" panose="020B0503030403020204" pitchFamily="34" charset="0"/>
            </a:endParaRPr>
          </a:p>
          <a:p>
            <a:pPr algn="l"/>
            <a:r>
              <a:rPr lang="en-CA" sz="2400" b="0" i="0">
                <a:effectLst/>
                <a:latin typeface="Source Sans Pro" panose="020B0503030403020204" pitchFamily="34" charset="0"/>
              </a:rPr>
              <a:t>Students will be interviewed for suitability and acceptance into a program.</a:t>
            </a:r>
          </a:p>
          <a:p>
            <a:pPr algn="l"/>
            <a:endParaRPr lang="en-CA" sz="2400">
              <a:latin typeface="Source Sans Pro" panose="020B0503030403020204" pitchFamily="34" charset="0"/>
            </a:endParaRPr>
          </a:p>
          <a:p>
            <a:pPr algn="l"/>
            <a:r>
              <a:rPr lang="en-CA" sz="2400" b="0" i="0">
                <a:effectLst/>
                <a:latin typeface="Source Sans Pro" panose="020B0503030403020204" pitchFamily="34" charset="0"/>
              </a:rPr>
              <a:t>Deadline to apply for most </a:t>
            </a:r>
            <a:r>
              <a:rPr lang="en-CA" sz="2400">
                <a:latin typeface="Source Sans Pro" panose="020B0503030403020204" pitchFamily="34" charset="0"/>
              </a:rPr>
              <a:t>programs is March 1</a:t>
            </a:r>
            <a:r>
              <a:rPr lang="en-CA" sz="2400" baseline="30000">
                <a:latin typeface="Source Sans Pro" panose="020B0503030403020204" pitchFamily="34" charset="0"/>
              </a:rPr>
              <a:t>st</a:t>
            </a:r>
            <a:r>
              <a:rPr lang="en-CA" sz="2400">
                <a:latin typeface="Source Sans Pro" panose="020B0503030403020204" pitchFamily="34" charset="0"/>
              </a:rPr>
              <a:t> of grade 11 year</a:t>
            </a:r>
          </a:p>
          <a:p>
            <a:pPr algn="l"/>
            <a:endParaRPr lang="en-CA" sz="2400">
              <a:latin typeface="Source Sans Pro" panose="020B0503030403020204" pitchFamily="34" charset="0"/>
            </a:endParaRPr>
          </a:p>
          <a:p>
            <a:pPr algn="l"/>
            <a:r>
              <a:rPr lang="en-CA" sz="2400">
                <a:latin typeface="Source Sans Pro" panose="020B0503030403020204" pitchFamily="34" charset="0"/>
              </a:rPr>
              <a:t>	</a:t>
            </a:r>
            <a:r>
              <a:rPr lang="en-CA" sz="2400">
                <a:latin typeface="Source Sans Pro" panose="020B0503030403020204" pitchFamily="34" charset="0"/>
                <a:hlinkClick r:id="rId3"/>
              </a:rPr>
              <a:t>https://www.vsb.bc.ca/career-programs/page/11417/programs</a:t>
            </a:r>
            <a:endParaRPr lang="en-CA" sz="2400">
              <a:latin typeface="Source Sans Pro" panose="020B0503030403020204" pitchFamily="34" charset="0"/>
            </a:endParaRPr>
          </a:p>
          <a:p>
            <a:pPr algn="l"/>
            <a:endParaRPr lang="en-CA" sz="2400">
              <a:latin typeface="Source Sans Pro" panose="020B0503030403020204" pitchFamily="34" charset="0"/>
            </a:endParaRPr>
          </a:p>
        </p:txBody>
      </p:sp>
    </p:spTree>
    <p:extLst>
      <p:ext uri="{BB962C8B-B14F-4D97-AF65-F5344CB8AC3E}">
        <p14:creationId xmlns:p14="http://schemas.microsoft.com/office/powerpoint/2010/main" val="3562998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E5D30-1EED-E24A-B60A-25A9054E978F}"/>
              </a:ext>
            </a:extLst>
          </p:cNvPr>
          <p:cNvSpPr>
            <a:spLocks noGrp="1"/>
          </p:cNvSpPr>
          <p:nvPr>
            <p:ph type="title"/>
          </p:nvPr>
        </p:nvSpPr>
        <p:spPr>
          <a:xfrm>
            <a:off x="4303643" y="609600"/>
            <a:ext cx="6743767" cy="1905000"/>
          </a:xfrm>
        </p:spPr>
        <p:txBody>
          <a:bodyPr>
            <a:normAutofit/>
          </a:bodyPr>
          <a:lstStyle/>
          <a:p>
            <a:r>
              <a:rPr lang="en-US"/>
              <a:t>External credits</a:t>
            </a:r>
          </a:p>
        </p:txBody>
      </p:sp>
      <p:sp>
        <p:nvSpPr>
          <p:cNvPr id="3" name="Content Placeholder 2">
            <a:extLst>
              <a:ext uri="{FF2B5EF4-FFF2-40B4-BE49-F238E27FC236}">
                <a16:creationId xmlns:a16="http://schemas.microsoft.com/office/drawing/2014/main" id="{2D3745F2-AE7B-C4F9-B11E-83F353C34342}"/>
              </a:ext>
            </a:extLst>
          </p:cNvPr>
          <p:cNvSpPr>
            <a:spLocks noGrp="1"/>
          </p:cNvSpPr>
          <p:nvPr>
            <p:ph idx="1"/>
          </p:nvPr>
        </p:nvSpPr>
        <p:spPr>
          <a:xfrm>
            <a:off x="4303643" y="2666999"/>
            <a:ext cx="7046844" cy="3415749"/>
          </a:xfrm>
        </p:spPr>
        <p:txBody>
          <a:bodyPr>
            <a:normAutofit/>
          </a:bodyPr>
          <a:lstStyle/>
          <a:p>
            <a:pPr marL="0" indent="0">
              <a:lnSpc>
                <a:spcPct val="90000"/>
              </a:lnSpc>
              <a:spcBef>
                <a:spcPts val="0"/>
              </a:spcBef>
              <a:spcAft>
                <a:spcPts val="0"/>
              </a:spcAft>
              <a:buNone/>
            </a:pPr>
            <a:r>
              <a:rPr lang="en-CA" sz="1900"/>
              <a:t>Remember you may be able to gain extra credits towards your graduation for extracurricular activities. For example: </a:t>
            </a:r>
          </a:p>
          <a:p>
            <a:pPr marL="0" indent="0">
              <a:lnSpc>
                <a:spcPct val="90000"/>
              </a:lnSpc>
              <a:spcBef>
                <a:spcPts val="0"/>
              </a:spcBef>
              <a:spcAft>
                <a:spcPts val="0"/>
              </a:spcAft>
              <a:buNone/>
            </a:pPr>
            <a:endParaRPr lang="en-CA" sz="1900"/>
          </a:p>
          <a:p>
            <a:pPr marL="504017" indent="-350012">
              <a:lnSpc>
                <a:spcPct val="90000"/>
              </a:lnSpc>
              <a:spcBef>
                <a:spcPts val="0"/>
              </a:spcBef>
              <a:spcAft>
                <a:spcPts val="0"/>
              </a:spcAft>
              <a:buClr>
                <a:schemeClr val="dk1"/>
              </a:buClr>
              <a:buSzPts val="1400"/>
              <a:buChar char="●"/>
            </a:pPr>
            <a:r>
              <a:rPr lang="en-CA" sz="1900"/>
              <a:t>Royal Conservatory of Music – Certificates level 6 or above</a:t>
            </a:r>
          </a:p>
          <a:p>
            <a:pPr marL="504017" indent="-350012">
              <a:lnSpc>
                <a:spcPct val="90000"/>
              </a:lnSpc>
              <a:spcBef>
                <a:spcPts val="0"/>
              </a:spcBef>
              <a:spcAft>
                <a:spcPts val="0"/>
              </a:spcAft>
              <a:buClr>
                <a:schemeClr val="dk1"/>
              </a:buClr>
              <a:buSzPts val="1400"/>
              <a:buChar char="●"/>
            </a:pPr>
            <a:r>
              <a:rPr lang="en-CA" sz="1900"/>
              <a:t>Provincial level sports</a:t>
            </a:r>
          </a:p>
          <a:p>
            <a:pPr marL="504017" indent="-350012">
              <a:lnSpc>
                <a:spcPct val="90000"/>
              </a:lnSpc>
              <a:spcBef>
                <a:spcPts val="0"/>
              </a:spcBef>
              <a:spcAft>
                <a:spcPts val="0"/>
              </a:spcAft>
              <a:buClr>
                <a:schemeClr val="dk1"/>
              </a:buClr>
              <a:buSzPts val="1400"/>
              <a:buChar char="●"/>
            </a:pPr>
            <a:r>
              <a:rPr lang="en-CA" sz="1900"/>
              <a:t>Red Cross/Life Society Certificates – Instructor level</a:t>
            </a:r>
          </a:p>
          <a:p>
            <a:pPr marL="0" indent="0">
              <a:lnSpc>
                <a:spcPct val="90000"/>
              </a:lnSpc>
              <a:spcBef>
                <a:spcPts val="0"/>
              </a:spcBef>
              <a:spcAft>
                <a:spcPts val="0"/>
              </a:spcAft>
              <a:buNone/>
            </a:pPr>
            <a:endParaRPr lang="en-CA" sz="1900"/>
          </a:p>
          <a:p>
            <a:pPr marL="0" indent="0">
              <a:lnSpc>
                <a:spcPct val="90000"/>
              </a:lnSpc>
              <a:spcBef>
                <a:spcPts val="0"/>
              </a:spcBef>
              <a:spcAft>
                <a:spcPts val="0"/>
              </a:spcAft>
              <a:buNone/>
            </a:pPr>
            <a:r>
              <a:rPr lang="en-CA" sz="1900"/>
              <a:t>For more information: </a:t>
            </a:r>
            <a:r>
              <a:rPr lang="en-CA" sz="1900" u="sng">
                <a:hlinkClick r:id="rId3">
                  <a:extLst>
                    <a:ext uri="{A12FA001-AC4F-418D-AE19-62706E023703}">
                      <ahyp:hlinkClr xmlns:ahyp="http://schemas.microsoft.com/office/drawing/2018/hyperlinkcolor" val="tx"/>
                    </a:ext>
                  </a:extLst>
                </a:hlinkClick>
              </a:rPr>
              <a:t>https://www2.gov.bc.ca/gov/content/education-training/k-12/support/graduation/getting-credit-to-graduate/external-credentials</a:t>
            </a:r>
            <a:r>
              <a:rPr lang="en-CA" sz="1900"/>
              <a:t> </a:t>
            </a:r>
          </a:p>
          <a:p>
            <a:pPr>
              <a:lnSpc>
                <a:spcPct val="90000"/>
              </a:lnSpc>
            </a:pPr>
            <a:endParaRPr lang="en-US" sz="1900"/>
          </a:p>
        </p:txBody>
      </p:sp>
      <p:pic>
        <p:nvPicPr>
          <p:cNvPr id="6" name="Picture 5" descr="A close-up of a violin&#10;&#10;Description automatically generated">
            <a:extLst>
              <a:ext uri="{FF2B5EF4-FFF2-40B4-BE49-F238E27FC236}">
                <a16:creationId xmlns:a16="http://schemas.microsoft.com/office/drawing/2014/main" id="{30EBCFCB-BCBE-4800-8D35-0A8F84D4824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3235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7" name="TextBox 6">
            <a:extLst>
              <a:ext uri="{FF2B5EF4-FFF2-40B4-BE49-F238E27FC236}">
                <a16:creationId xmlns:a16="http://schemas.microsoft.com/office/drawing/2014/main" id="{C6082338-51F8-4F5F-FF64-88A945AAFF33}"/>
              </a:ext>
            </a:extLst>
          </p:cNvPr>
          <p:cNvSpPr txBox="1"/>
          <p:nvPr/>
        </p:nvSpPr>
        <p:spPr>
          <a:xfrm>
            <a:off x="1056571" y="6657945"/>
            <a:ext cx="26805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commons.wikimedia.org/wiki/File:Stringed_instruments_-_musical_instrument_museum,_brussels_-_img_3960.jpg">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677210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11" name="Content Placeholder 10" descr="Many colorful sticky notes&#10;&#10;Description automatically generated">
            <a:extLst>
              <a:ext uri="{FF2B5EF4-FFF2-40B4-BE49-F238E27FC236}">
                <a16:creationId xmlns:a16="http://schemas.microsoft.com/office/drawing/2014/main" id="{3956E8C8-48E3-8AD0-CF4F-76DFC8A3B4E1}"/>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t="3771" b="11960"/>
          <a:stretch/>
        </p:blipFill>
        <p:spPr>
          <a:xfrm>
            <a:off x="20" y="10"/>
            <a:ext cx="12191980" cy="6857990"/>
          </a:xfrm>
          <a:prstGeom prst="rect">
            <a:avLst/>
          </a:prstGeom>
        </p:spPr>
      </p:pic>
      <p:sp useBgFill="1">
        <p:nvSpPr>
          <p:cNvPr id="21" name="Rounded Rectangle 9">
            <a:extLst>
              <a:ext uri="{FF2B5EF4-FFF2-40B4-BE49-F238E27FC236}">
                <a16:creationId xmlns:a16="http://schemas.microsoft.com/office/drawing/2014/main" id="{8BF949E8-1B11-4514-9920-60EAABF7E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6889" y="1846512"/>
            <a:ext cx="8998224" cy="3164976"/>
          </a:xfrm>
          <a:prstGeom prst="roundRect">
            <a:avLst>
              <a:gd name="adj" fmla="val 4629"/>
            </a:avLst>
          </a:prstGeom>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7F81CC-957D-8CD2-8D7C-91CC2C7105F5}"/>
              </a:ext>
            </a:extLst>
          </p:cNvPr>
          <p:cNvSpPr>
            <a:spLocks noGrp="1"/>
          </p:cNvSpPr>
          <p:nvPr>
            <p:ph type="title"/>
          </p:nvPr>
        </p:nvSpPr>
        <p:spPr>
          <a:xfrm>
            <a:off x="1872563" y="2328620"/>
            <a:ext cx="8446873" cy="2200759"/>
          </a:xfrm>
        </p:spPr>
        <p:txBody>
          <a:bodyPr vert="horz" lIns="91440" tIns="45720" rIns="91440" bIns="45720" rtlCol="0" anchor="b">
            <a:normAutofit fontScale="90000"/>
          </a:bodyPr>
          <a:lstStyle/>
          <a:p>
            <a:pPr algn="ctr"/>
            <a:r>
              <a:rPr lang="en-US" sz="7200">
                <a:effectLst>
                  <a:glow rad="38100">
                    <a:schemeClr val="bg1">
                      <a:lumMod val="65000"/>
                      <a:lumOff val="35000"/>
                      <a:alpha val="50000"/>
                    </a:schemeClr>
                  </a:glow>
                  <a:outerShdw blurRad="28575" dist="31750" dir="13200000" algn="tl" rotWithShape="0">
                    <a:srgbClr val="000000">
                      <a:alpha val="25000"/>
                    </a:srgbClr>
                  </a:outerShdw>
                </a:effectLst>
              </a:rPr>
              <a:t>Grade 12 Course Planning Basics</a:t>
            </a:r>
          </a:p>
        </p:txBody>
      </p:sp>
    </p:spTree>
    <p:extLst>
      <p:ext uri="{BB962C8B-B14F-4D97-AF65-F5344CB8AC3E}">
        <p14:creationId xmlns:p14="http://schemas.microsoft.com/office/powerpoint/2010/main" val="205935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1D571-7EF3-756A-9067-22069FFF11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AD42F-8D01-AD08-AFB6-5BC03F7E8C5D}"/>
              </a:ext>
            </a:extLst>
          </p:cNvPr>
          <p:cNvSpPr>
            <a:spLocks noGrp="1"/>
          </p:cNvSpPr>
          <p:nvPr>
            <p:ph type="title"/>
          </p:nvPr>
        </p:nvSpPr>
        <p:spPr>
          <a:xfrm>
            <a:off x="550199" y="185739"/>
            <a:ext cx="11091600" cy="765175"/>
          </a:xfrm>
        </p:spPr>
        <p:txBody>
          <a:bodyPr/>
          <a:lstStyle/>
          <a:p>
            <a:r>
              <a:rPr lang="en-US"/>
              <a:t>Grade 12 Course Planning Basics</a:t>
            </a:r>
          </a:p>
        </p:txBody>
      </p:sp>
      <p:graphicFrame>
        <p:nvGraphicFramePr>
          <p:cNvPr id="23" name="Content Placeholder 2">
            <a:extLst>
              <a:ext uri="{FF2B5EF4-FFF2-40B4-BE49-F238E27FC236}">
                <a16:creationId xmlns:a16="http://schemas.microsoft.com/office/drawing/2014/main" id="{9615F0DE-3CA4-37CF-7E1F-FB46B7C9AA40}"/>
              </a:ext>
            </a:extLst>
          </p:cNvPr>
          <p:cNvGraphicFramePr>
            <a:graphicFrameLocks noGrp="1"/>
          </p:cNvGraphicFramePr>
          <p:nvPr>
            <p:ph idx="1"/>
          </p:nvPr>
        </p:nvGraphicFramePr>
        <p:xfrm>
          <a:off x="344010" y="950914"/>
          <a:ext cx="11503977" cy="53578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7207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14AC-6075-26C6-DE0A-9C2FEBA494E3}"/>
              </a:ext>
            </a:extLst>
          </p:cNvPr>
          <p:cNvSpPr>
            <a:spLocks noGrp="1"/>
          </p:cNvSpPr>
          <p:nvPr>
            <p:ph type="title"/>
          </p:nvPr>
        </p:nvSpPr>
        <p:spPr>
          <a:xfrm>
            <a:off x="785813" y="540153"/>
            <a:ext cx="11072811" cy="1049235"/>
          </a:xfrm>
        </p:spPr>
        <p:txBody>
          <a:bodyPr>
            <a:noAutofit/>
          </a:bodyPr>
          <a:lstStyle/>
          <a:p>
            <a:r>
              <a:rPr lang="en" sz="4800"/>
              <a:t>WHAT ABOUT AFTER HIGH SCHOOL?</a:t>
            </a:r>
            <a:endParaRPr lang="en-US" sz="4800"/>
          </a:p>
        </p:txBody>
      </p:sp>
      <p:pic>
        <p:nvPicPr>
          <p:cNvPr id="4" name="Google Shape;576;p61">
            <a:extLst>
              <a:ext uri="{FF2B5EF4-FFF2-40B4-BE49-F238E27FC236}">
                <a16:creationId xmlns:a16="http://schemas.microsoft.com/office/drawing/2014/main" id="{58E65D89-C697-07FB-4A3A-51BFB90C80FC}"/>
              </a:ext>
            </a:extLst>
          </p:cNvPr>
          <p:cNvPicPr preferRelativeResize="0">
            <a:picLocks noGrp="1"/>
          </p:cNvPicPr>
          <p:nvPr>
            <p:ph idx="1"/>
          </p:nvPr>
        </p:nvPicPr>
        <p:blipFill>
          <a:blip r:embed="rId3">
            <a:alphaModFix/>
          </a:blip>
          <a:stretch>
            <a:fillRect/>
          </a:stretch>
        </p:blipFill>
        <p:spPr>
          <a:xfrm>
            <a:off x="1637114" y="1589388"/>
            <a:ext cx="8180728" cy="4604934"/>
          </a:xfrm>
          <a:prstGeom prst="rect">
            <a:avLst/>
          </a:prstGeom>
          <a:noFill/>
          <a:ln>
            <a:noFill/>
          </a:ln>
        </p:spPr>
      </p:pic>
    </p:spTree>
    <p:extLst>
      <p:ext uri="{BB962C8B-B14F-4D97-AF65-F5344CB8AC3E}">
        <p14:creationId xmlns:p14="http://schemas.microsoft.com/office/powerpoint/2010/main" val="1650061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7FD5-EDDA-4F9A-B77F-380F429AD9C0}"/>
              </a:ext>
            </a:extLst>
          </p:cNvPr>
          <p:cNvSpPr>
            <a:spLocks noGrp="1"/>
          </p:cNvSpPr>
          <p:nvPr>
            <p:ph type="title"/>
          </p:nvPr>
        </p:nvSpPr>
        <p:spPr>
          <a:xfrm>
            <a:off x="4303643" y="609600"/>
            <a:ext cx="6743767" cy="1905000"/>
          </a:xfrm>
        </p:spPr>
        <p:txBody>
          <a:bodyPr>
            <a:normAutofit/>
          </a:bodyPr>
          <a:lstStyle/>
          <a:p>
            <a:r>
              <a:rPr lang="en-US" b="1" u="sng"/>
              <a:t>Starting to Think about Post-Secondary</a:t>
            </a:r>
          </a:p>
        </p:txBody>
      </p:sp>
      <p:pic>
        <p:nvPicPr>
          <p:cNvPr id="4" name="Picture 3" descr="Open pages of book">
            <a:extLst>
              <a:ext uri="{FF2B5EF4-FFF2-40B4-BE49-F238E27FC236}">
                <a16:creationId xmlns:a16="http://schemas.microsoft.com/office/drawing/2014/main" id="{263C4913-E7C1-FE65-860A-93548907E0B3}"/>
              </a:ext>
            </a:extLst>
          </p:cNvPr>
          <p:cNvPicPr>
            <a:picLocks noChangeAspect="1"/>
          </p:cNvPicPr>
          <p:nvPr/>
        </p:nvPicPr>
        <p:blipFill rotWithShape="1">
          <a:blip r:embed="rId3"/>
          <a:srcRect l="42155" r="24105"/>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1030" name="Content Placeholder 1029">
            <a:extLst>
              <a:ext uri="{FF2B5EF4-FFF2-40B4-BE49-F238E27FC236}">
                <a16:creationId xmlns:a16="http://schemas.microsoft.com/office/drawing/2014/main" id="{256A5834-AE3C-4929-8FA5-95B868C4C76D}"/>
              </a:ext>
            </a:extLst>
          </p:cNvPr>
          <p:cNvSpPr>
            <a:spLocks noGrp="1"/>
          </p:cNvSpPr>
          <p:nvPr>
            <p:ph idx="1"/>
          </p:nvPr>
        </p:nvSpPr>
        <p:spPr>
          <a:xfrm>
            <a:off x="4303643" y="2314575"/>
            <a:ext cx="7046844" cy="3768173"/>
          </a:xfrm>
        </p:spPr>
        <p:txBody>
          <a:bodyPr>
            <a:noAutofit/>
          </a:bodyPr>
          <a:lstStyle/>
          <a:p>
            <a:pPr>
              <a:lnSpc>
                <a:spcPct val="90000"/>
              </a:lnSpc>
            </a:pPr>
            <a:r>
              <a:rPr lang="en-US">
                <a:effectLst/>
                <a:ea typeface="Times New Roman" panose="02020603050405020304" pitchFamily="18" charset="0"/>
              </a:rPr>
              <a:t>Community Colleges (</a:t>
            </a:r>
            <a:r>
              <a:rPr lang="en-US" err="1">
                <a:effectLst/>
                <a:ea typeface="Times New Roman" panose="02020603050405020304" pitchFamily="18" charset="0"/>
              </a:rPr>
              <a:t>Langara</a:t>
            </a:r>
            <a:r>
              <a:rPr lang="en-US">
                <a:effectLst/>
                <a:ea typeface="Times New Roman" panose="02020603050405020304" pitchFamily="18" charset="0"/>
              </a:rPr>
              <a:t>, Douglas, VCC, etc.) generally only require high school graduation to enter. This is also true of the teaching universities (Kwantlen, Capilano, etc..)</a:t>
            </a:r>
          </a:p>
          <a:p>
            <a:pPr>
              <a:lnSpc>
                <a:spcPct val="90000"/>
              </a:lnSpc>
            </a:pPr>
            <a:r>
              <a:rPr lang="en-US">
                <a:effectLst/>
                <a:ea typeface="Times New Roman" panose="02020603050405020304" pitchFamily="18" charset="0"/>
              </a:rPr>
              <a:t> BUT, they will have </a:t>
            </a:r>
            <a:r>
              <a:rPr lang="en-US" b="1">
                <a:effectLst/>
                <a:ea typeface="Times New Roman" panose="02020603050405020304" pitchFamily="18" charset="0"/>
              </a:rPr>
              <a:t>program specific </a:t>
            </a:r>
            <a:r>
              <a:rPr lang="en-US">
                <a:effectLst/>
                <a:ea typeface="Times New Roman" panose="02020603050405020304" pitchFamily="18" charset="0"/>
              </a:rPr>
              <a:t>requirements. Important to check their websites. </a:t>
            </a:r>
          </a:p>
          <a:p>
            <a:pPr>
              <a:lnSpc>
                <a:spcPct val="90000"/>
              </a:lnSpc>
            </a:pPr>
            <a:r>
              <a:rPr lang="en-US">
                <a:effectLst/>
                <a:ea typeface="Times New Roman" panose="02020603050405020304" pitchFamily="18" charset="0"/>
              </a:rPr>
              <a:t>Technical schools like BCIT also have program specific entrance requirements.  Please look these up yourself if you are interested.</a:t>
            </a:r>
          </a:p>
          <a:p>
            <a:pPr>
              <a:lnSpc>
                <a:spcPct val="90000"/>
              </a:lnSpc>
            </a:pPr>
            <a:r>
              <a:rPr lang="en-US">
                <a:effectLst/>
                <a:ea typeface="Times New Roman" panose="02020603050405020304" pitchFamily="18" charset="0"/>
              </a:rPr>
              <a:t>Universities (UBC, SFU etc.) have specific language, Math, Science, and English requirements that often include grade 11 courses.</a:t>
            </a:r>
            <a:endParaRPr lang="en-US"/>
          </a:p>
        </p:txBody>
      </p:sp>
    </p:spTree>
    <p:extLst>
      <p:ext uri="{BB962C8B-B14F-4D97-AF65-F5344CB8AC3E}">
        <p14:creationId xmlns:p14="http://schemas.microsoft.com/office/powerpoint/2010/main" val="24049968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8" name="Picture 7" descr="High angle view of a rolled paper, brown notebook, and black notepad on a wooden table">
            <a:extLst>
              <a:ext uri="{FF2B5EF4-FFF2-40B4-BE49-F238E27FC236}">
                <a16:creationId xmlns:a16="http://schemas.microsoft.com/office/drawing/2014/main" id="{A0B4A0C1-15B1-060D-ECE7-B66997691EF0}"/>
              </a:ext>
            </a:extLst>
          </p:cNvPr>
          <p:cNvPicPr>
            <a:picLocks noChangeAspect="1"/>
          </p:cNvPicPr>
          <p:nvPr/>
        </p:nvPicPr>
        <p:blipFill rotWithShape="1">
          <a:blip r:embed="rId4">
            <a:duotone>
              <a:prstClr val="black"/>
              <a:schemeClr val="bg1">
                <a:tint val="45000"/>
                <a:satMod val="400000"/>
              </a:schemeClr>
            </a:duotone>
            <a:alphaModFix amt="25000"/>
          </a:blip>
          <a:srcRect t="7033" b="8698"/>
          <a:stretch/>
        </p:blipFill>
        <p:spPr>
          <a:xfrm>
            <a:off x="52406" y="0"/>
            <a:ext cx="12191980" cy="6857990"/>
          </a:xfrm>
          <a:prstGeom prst="rect">
            <a:avLst/>
          </a:prstGeom>
        </p:spPr>
      </p:pic>
      <p:sp>
        <p:nvSpPr>
          <p:cNvPr id="2" name="Title 1">
            <a:extLst>
              <a:ext uri="{FF2B5EF4-FFF2-40B4-BE49-F238E27FC236}">
                <a16:creationId xmlns:a16="http://schemas.microsoft.com/office/drawing/2014/main" id="{C15E0AF7-A1BA-1E1A-15CB-EA6907887650}"/>
              </a:ext>
            </a:extLst>
          </p:cNvPr>
          <p:cNvSpPr>
            <a:spLocks noGrp="1"/>
          </p:cNvSpPr>
          <p:nvPr>
            <p:ph type="title"/>
          </p:nvPr>
        </p:nvSpPr>
        <p:spPr>
          <a:xfrm>
            <a:off x="1244608" y="851809"/>
            <a:ext cx="10121901" cy="5356485"/>
          </a:xfrm>
        </p:spPr>
        <p:txBody>
          <a:bodyPr vert="horz" lIns="91440" tIns="45720" rIns="91440" bIns="45720" rtlCol="0" anchor="b">
            <a:normAutofit fontScale="90000"/>
          </a:bodyPr>
          <a:lstStyle/>
          <a:p>
            <a:pPr>
              <a:lnSpc>
                <a:spcPct val="90000"/>
              </a:lnSpc>
            </a:pPr>
            <a:br>
              <a:rPr lang="en-US" sz="3000">
                <a:effectLst>
                  <a:glow rad="38100">
                    <a:schemeClr val="bg1">
                      <a:lumMod val="65000"/>
                      <a:lumOff val="35000"/>
                      <a:alpha val="50000"/>
                    </a:schemeClr>
                  </a:glow>
                  <a:outerShdw blurRad="28575" dist="31750" dir="13200000" algn="tl" rotWithShape="0">
                    <a:srgbClr val="000000">
                      <a:alpha val="25000"/>
                    </a:srgbClr>
                  </a:outerShdw>
                </a:effectLst>
              </a:rPr>
            </a:br>
            <a:r>
              <a:rPr lang="en-US" sz="2700">
                <a:effectLst>
                  <a:glow rad="38100">
                    <a:schemeClr val="bg1">
                      <a:lumMod val="65000"/>
                      <a:lumOff val="35000"/>
                      <a:alpha val="50000"/>
                    </a:schemeClr>
                  </a:glow>
                  <a:outerShdw blurRad="28575" dist="31750" dir="13200000" algn="tl" rotWithShape="0">
                    <a:srgbClr val="000000">
                      <a:alpha val="25000"/>
                    </a:srgbClr>
                  </a:outerShdw>
                </a:effectLst>
              </a:rPr>
              <a:t>- POST SECONDARY- </a:t>
            </a:r>
            <a:r>
              <a:rPr lang="en-US" sz="180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rPr>
              <a:t>The</a:t>
            </a:r>
            <a:r>
              <a:rPr lang="en-US" sz="3100">
                <a:effectLst>
                  <a:glow rad="38100">
                    <a:schemeClr val="bg1">
                      <a:lumMod val="65000"/>
                      <a:lumOff val="35000"/>
                      <a:alpha val="50000"/>
                    </a:schemeClr>
                  </a:glow>
                  <a:outerShdw blurRad="28575" dist="31750" dir="13200000" algn="tl" rotWithShape="0">
                    <a:srgbClr val="000000">
                      <a:alpha val="25000"/>
                    </a:srgbClr>
                  </a:outerShdw>
                </a:effectLst>
              </a:rPr>
              <a:t> </a:t>
            </a:r>
            <a:r>
              <a:rPr lang="en-CA" sz="1800">
                <a:solidFill>
                  <a:schemeClr val="tx1"/>
                </a:solidFill>
                <a:effectLst/>
              </a:rPr>
              <a:t>education that follows the successful completion of high school. Includes universities, colleges, trade &amp;vocational schools</a:t>
            </a:r>
            <a:r>
              <a:rPr lang="en-CA" sz="1800">
                <a:effectLst/>
              </a:rPr>
              <a:t>.</a:t>
            </a:r>
            <a:br>
              <a:rPr lang="en-CA" sz="1800">
                <a:effectLst/>
              </a:rPr>
            </a:br>
            <a:br>
              <a:rPr lang="en-US" sz="1800">
                <a:effectLst>
                  <a:glow rad="38100">
                    <a:schemeClr val="bg1">
                      <a:lumMod val="65000"/>
                      <a:lumOff val="35000"/>
                      <a:alpha val="50000"/>
                    </a:schemeClr>
                  </a:glow>
                  <a:outerShdw blurRad="28575" dist="31750" dir="13200000" algn="tl" rotWithShape="0">
                    <a:srgbClr val="000000">
                      <a:alpha val="25000"/>
                    </a:srgbClr>
                  </a:outerShdw>
                </a:effectLst>
              </a:rPr>
            </a:br>
            <a:r>
              <a:rPr lang="en-US" sz="2700">
                <a:effectLst>
                  <a:glow rad="38100">
                    <a:schemeClr val="bg1">
                      <a:lumMod val="65000"/>
                      <a:lumOff val="35000"/>
                      <a:alpha val="50000"/>
                    </a:schemeClr>
                  </a:glow>
                  <a:outerShdw blurRad="28575" dist="31750" dir="13200000" algn="tl" rotWithShape="0">
                    <a:srgbClr val="000000">
                      <a:alpha val="25000"/>
                    </a:srgbClr>
                  </a:outerShdw>
                </a:effectLst>
              </a:rPr>
              <a:t>- </a:t>
            </a:r>
            <a:r>
              <a:rPr lang="en-US" sz="2700" err="1">
                <a:effectLst>
                  <a:glow rad="38100">
                    <a:schemeClr val="bg1">
                      <a:lumMod val="65000"/>
                      <a:lumOff val="35000"/>
                      <a:alpha val="50000"/>
                    </a:schemeClr>
                  </a:glow>
                  <a:outerShdw blurRad="28575" dist="31750" dir="13200000" algn="tl" rotWithShape="0">
                    <a:srgbClr val="000000">
                      <a:alpha val="25000"/>
                    </a:srgbClr>
                  </a:outerShdw>
                </a:effectLst>
              </a:rPr>
              <a:t>UNDERGRAduATE</a:t>
            </a:r>
            <a:r>
              <a:rPr lang="en-US" sz="2700">
                <a:effectLst>
                  <a:glow rad="38100">
                    <a:schemeClr val="bg1">
                      <a:lumMod val="65000"/>
                      <a:lumOff val="35000"/>
                      <a:alpha val="50000"/>
                    </a:schemeClr>
                  </a:glow>
                  <a:outerShdw blurRad="28575" dist="31750" dir="13200000" algn="tl" rotWithShape="0">
                    <a:srgbClr val="000000">
                      <a:alpha val="25000"/>
                    </a:srgbClr>
                  </a:outerShdw>
                </a:effectLst>
              </a:rPr>
              <a:t> </a:t>
            </a:r>
            <a:r>
              <a:rPr lang="en-US" sz="3100">
                <a:effectLst>
                  <a:glow rad="38100">
                    <a:schemeClr val="bg1">
                      <a:lumMod val="65000"/>
                      <a:lumOff val="35000"/>
                      <a:alpha val="50000"/>
                    </a:schemeClr>
                  </a:glow>
                  <a:outerShdw blurRad="28575" dist="31750" dir="13200000" algn="tl" rotWithShape="0">
                    <a:srgbClr val="000000">
                      <a:alpha val="25000"/>
                    </a:srgbClr>
                  </a:outerShdw>
                </a:effectLst>
              </a:rPr>
              <a:t>-</a:t>
            </a:r>
            <a:r>
              <a:rPr lang="en-CA" sz="1800">
                <a:solidFill>
                  <a:schemeClr val="tx1"/>
                </a:solidFill>
                <a:effectLst/>
              </a:rPr>
              <a:t>After high school, you are considered an undergraduate when applying to a university or college – </a:t>
            </a:r>
            <a:br>
              <a:rPr lang="en-CA" sz="1800">
                <a:solidFill>
                  <a:schemeClr val="tx1"/>
                </a:solidFill>
                <a:effectLst/>
              </a:rPr>
            </a:br>
            <a:br>
              <a:rPr lang="en-CA" sz="1800">
                <a:solidFill>
                  <a:schemeClr val="tx1"/>
                </a:solidFill>
                <a:effectLst/>
              </a:rPr>
            </a:br>
            <a:r>
              <a:rPr lang="en-US" sz="2700">
                <a:effectLst>
                  <a:glow rad="38100">
                    <a:schemeClr val="bg1">
                      <a:lumMod val="65000"/>
                      <a:lumOff val="35000"/>
                      <a:alpha val="50000"/>
                    </a:schemeClr>
                  </a:glow>
                  <a:outerShdw blurRad="28575" dist="31750" dir="13200000" algn="tl" rotWithShape="0">
                    <a:srgbClr val="000000">
                      <a:alpha val="25000"/>
                    </a:srgbClr>
                  </a:outerShdw>
                </a:effectLst>
              </a:rPr>
              <a:t> DEGREE  (Bachelors)- </a:t>
            </a:r>
            <a:r>
              <a:rPr lang="en-CA" sz="1800">
                <a:solidFill>
                  <a:schemeClr val="tx1"/>
                </a:solidFill>
                <a:effectLst/>
              </a:rPr>
              <a:t>an undergraduate degree is awarded by a college or university upon completion of a course of study lasting 3 to 6 </a:t>
            </a:r>
            <a:r>
              <a:rPr lang="en-CA" sz="1800" err="1">
                <a:solidFill>
                  <a:schemeClr val="tx1"/>
                </a:solidFill>
                <a:effectLst/>
              </a:rPr>
              <a:t>yEARS</a:t>
            </a:r>
            <a:r>
              <a:rPr lang="en-CA" sz="1800">
                <a:effectLst/>
              </a:rPr>
              <a:t>  </a:t>
            </a:r>
            <a:r>
              <a:rPr lang="en-CA" sz="1800">
                <a:solidFill>
                  <a:schemeClr val="tx1"/>
                </a:solidFill>
                <a:effectLst/>
              </a:rPr>
              <a:t>(4-5 YEARS AVERAGE)</a:t>
            </a:r>
            <a:br>
              <a:rPr lang="en-CA" sz="1800">
                <a:solidFill>
                  <a:schemeClr val="tx1"/>
                </a:solidFill>
                <a:effectLst/>
              </a:rPr>
            </a:br>
            <a:br>
              <a:rPr lang="en-US" sz="180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rPr>
            </a:br>
            <a:r>
              <a:rPr lang="en-US" sz="2700">
                <a:effectLst>
                  <a:glow rad="38100">
                    <a:schemeClr val="bg1">
                      <a:lumMod val="65000"/>
                      <a:lumOff val="35000"/>
                      <a:alpha val="50000"/>
                    </a:schemeClr>
                  </a:glow>
                  <a:outerShdw blurRad="28575" dist="31750" dir="13200000" algn="tl" rotWithShape="0">
                    <a:srgbClr val="000000">
                      <a:alpha val="25000"/>
                    </a:srgbClr>
                  </a:outerShdw>
                </a:effectLst>
              </a:rPr>
              <a:t>- ASSOCIATE DEGREE-  </a:t>
            </a:r>
            <a:r>
              <a:rPr lang="en-CA" sz="1800">
                <a:solidFill>
                  <a:schemeClr val="tx1"/>
                </a:solidFill>
                <a:effectLst/>
              </a:rPr>
              <a:t>Associate degrees are awarded to students who complete at least 60 credits of university program courses (Potentially first 2 years of a 4 -year degree)</a:t>
            </a:r>
            <a:br>
              <a:rPr lang="en-CA" sz="1800">
                <a:solidFill>
                  <a:schemeClr val="tx1"/>
                </a:solidFill>
                <a:effectLst/>
              </a:rPr>
            </a:br>
            <a:br>
              <a:rPr lang="en-US" sz="3100">
                <a:effectLst>
                  <a:glow rad="38100">
                    <a:schemeClr val="bg1">
                      <a:lumMod val="65000"/>
                      <a:lumOff val="35000"/>
                      <a:alpha val="50000"/>
                    </a:schemeClr>
                  </a:glow>
                  <a:outerShdw blurRad="28575" dist="31750" dir="13200000" algn="tl" rotWithShape="0">
                    <a:srgbClr val="000000">
                      <a:alpha val="25000"/>
                    </a:srgbClr>
                  </a:outerShdw>
                </a:effectLst>
              </a:rPr>
            </a:br>
            <a:r>
              <a:rPr lang="en-US" sz="2700">
                <a:effectLst>
                  <a:glow rad="38100">
                    <a:schemeClr val="bg1">
                      <a:lumMod val="65000"/>
                      <a:lumOff val="35000"/>
                      <a:alpha val="50000"/>
                    </a:schemeClr>
                  </a:glow>
                  <a:outerShdw blurRad="28575" dist="31750" dir="13200000" algn="tl" rotWithShape="0">
                    <a:srgbClr val="000000">
                      <a:alpha val="25000"/>
                    </a:srgbClr>
                  </a:outerShdw>
                </a:effectLst>
              </a:rPr>
              <a:t>- DIPLOMA/Certificate programs - </a:t>
            </a:r>
            <a:r>
              <a:rPr lang="en-CA" sz="1800">
                <a:solidFill>
                  <a:schemeClr val="tx1"/>
                </a:solidFill>
                <a:effectLst/>
              </a:rPr>
              <a:t>Diploma programs are commonly 30 to 72 credits and can usually be completed in less than 2 years, which is the normal time it takes to complete an associate's degree program. Certificate programs can typically be completed in months instead of years and may only require somewhere between 9 and 30 credits.</a:t>
            </a:r>
            <a:br>
              <a:rPr lang="en-US" sz="180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1800">
              <a:solidFill>
                <a:schemeClr val="tx1"/>
              </a:soli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9" name="TextBox 8">
            <a:extLst>
              <a:ext uri="{FF2B5EF4-FFF2-40B4-BE49-F238E27FC236}">
                <a16:creationId xmlns:a16="http://schemas.microsoft.com/office/drawing/2014/main" id="{2DD266CA-3CE2-40F5-634B-12549782F8E5}"/>
              </a:ext>
            </a:extLst>
          </p:cNvPr>
          <p:cNvSpPr txBox="1"/>
          <p:nvPr/>
        </p:nvSpPr>
        <p:spPr>
          <a:xfrm>
            <a:off x="370178" y="205478"/>
            <a:ext cx="8672512" cy="646331"/>
          </a:xfrm>
          <a:prstGeom prst="rect">
            <a:avLst/>
          </a:prstGeom>
          <a:noFill/>
        </p:spPr>
        <p:txBody>
          <a:bodyPr wrap="square">
            <a:spAutoFit/>
          </a:bodyPr>
          <a:lstStyle/>
          <a:p>
            <a:r>
              <a:rPr lang="en-US" sz="3600">
                <a:effectLst>
                  <a:glow rad="38100">
                    <a:schemeClr val="bg1">
                      <a:lumMod val="65000"/>
                      <a:lumOff val="35000"/>
                      <a:alpha val="50000"/>
                    </a:schemeClr>
                  </a:glow>
                  <a:outerShdw blurRad="28575" dist="31750" dir="13200000" algn="tl" rotWithShape="0">
                    <a:srgbClr val="000000">
                      <a:alpha val="25000"/>
                    </a:srgbClr>
                  </a:outerShdw>
                </a:effectLst>
              </a:rPr>
              <a:t>What does this mean?</a:t>
            </a:r>
            <a:endParaRPr lang="en-US" sz="3600"/>
          </a:p>
        </p:txBody>
      </p:sp>
    </p:spTree>
    <p:extLst>
      <p:ext uri="{BB962C8B-B14F-4D97-AF65-F5344CB8AC3E}">
        <p14:creationId xmlns:p14="http://schemas.microsoft.com/office/powerpoint/2010/main" val="41033152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6EB53-AAE1-A652-4FCD-157651DE27CE}"/>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100">
                <a:effectLst>
                  <a:glow rad="38100">
                    <a:schemeClr val="bg1">
                      <a:lumMod val="65000"/>
                      <a:lumOff val="35000"/>
                      <a:alpha val="50000"/>
                    </a:schemeClr>
                  </a:glow>
                  <a:outerShdw blurRad="28575" dist="31750" dir="13200000" algn="tl" rotWithShape="0">
                    <a:srgbClr val="000000">
                      <a:alpha val="25000"/>
                    </a:srgbClr>
                  </a:outerShdw>
                </a:effectLst>
              </a:rPr>
              <a:t>Levels of education</a:t>
            </a:r>
          </a:p>
        </p:txBody>
      </p:sp>
      <p:pic>
        <p:nvPicPr>
          <p:cNvPr id="5" name="Content Placeholder 4" descr="A diagram of a pyramid&#10;&#10;Description automatically generated with medium confidence">
            <a:extLst>
              <a:ext uri="{FF2B5EF4-FFF2-40B4-BE49-F238E27FC236}">
                <a16:creationId xmlns:a16="http://schemas.microsoft.com/office/drawing/2014/main" id="{EAAD9D35-26E3-2180-4AAB-5403DFCA3662}"/>
              </a:ext>
            </a:extLst>
          </p:cNvPr>
          <p:cNvPicPr>
            <a:picLocks noGrp="1" noChangeAspect="1"/>
          </p:cNvPicPr>
          <p:nvPr>
            <p:ph idx="1"/>
          </p:nvPr>
        </p:nvPicPr>
        <p:blipFill>
          <a:blip r:embed="rId3"/>
          <a:stretch>
            <a:fillRect/>
          </a:stretch>
        </p:blipFill>
        <p:spPr>
          <a:xfrm>
            <a:off x="636915" y="751025"/>
            <a:ext cx="6915663" cy="5359637"/>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Tree>
    <p:extLst>
      <p:ext uri="{BB962C8B-B14F-4D97-AF65-F5344CB8AC3E}">
        <p14:creationId xmlns:p14="http://schemas.microsoft.com/office/powerpoint/2010/main" val="17133842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414AC-6075-26C6-DE0A-9C2FEBA494E3}"/>
              </a:ext>
            </a:extLst>
          </p:cNvPr>
          <p:cNvSpPr>
            <a:spLocks noGrp="1"/>
          </p:cNvSpPr>
          <p:nvPr>
            <p:ph type="title"/>
          </p:nvPr>
        </p:nvSpPr>
        <p:spPr>
          <a:xfrm>
            <a:off x="1894784" y="540153"/>
            <a:ext cx="7979557" cy="1049235"/>
          </a:xfrm>
        </p:spPr>
        <p:txBody>
          <a:bodyPr>
            <a:normAutofit fontScale="90000"/>
          </a:bodyPr>
          <a:lstStyle/>
          <a:p>
            <a:r>
              <a:rPr lang="en-US"/>
              <a:t>Post Secondary APPLICATION PROCESS</a:t>
            </a:r>
          </a:p>
        </p:txBody>
      </p:sp>
      <p:sp>
        <p:nvSpPr>
          <p:cNvPr id="3" name="Content Placeholder 2">
            <a:extLst>
              <a:ext uri="{FF2B5EF4-FFF2-40B4-BE49-F238E27FC236}">
                <a16:creationId xmlns:a16="http://schemas.microsoft.com/office/drawing/2014/main" id="{FB5122BD-6EDD-209B-1859-75574A435433}"/>
              </a:ext>
            </a:extLst>
          </p:cNvPr>
          <p:cNvSpPr>
            <a:spLocks noGrp="1"/>
          </p:cNvSpPr>
          <p:nvPr>
            <p:ph idx="1"/>
          </p:nvPr>
        </p:nvSpPr>
        <p:spPr>
          <a:xfrm>
            <a:off x="992826" y="1712487"/>
            <a:ext cx="9783322" cy="2608785"/>
          </a:xfrm>
        </p:spPr>
        <p:txBody>
          <a:bodyPr vert="horz" lIns="91440" tIns="45720" rIns="91440" bIns="45720" rtlCol="0" anchor="t">
            <a:noAutofit/>
          </a:bodyPr>
          <a:lstStyle/>
          <a:p>
            <a:pPr>
              <a:lnSpc>
                <a:spcPct val="110000"/>
              </a:lnSpc>
            </a:pPr>
            <a:r>
              <a:rPr lang="en-US" sz="1800"/>
              <a:t>The post-secondary application process begins in the Fall of grade 12 and runs all the way through till June 2025.</a:t>
            </a:r>
          </a:p>
          <a:p>
            <a:pPr>
              <a:lnSpc>
                <a:spcPct val="110000"/>
              </a:lnSpc>
            </a:pPr>
            <a:r>
              <a:rPr lang="en-US" sz="1800"/>
              <a:t>You start the process when you apply. This begins a conversation between you and the institution you are applying to about your application and what you need to do.</a:t>
            </a:r>
          </a:p>
          <a:p>
            <a:pPr>
              <a:lnSpc>
                <a:spcPct val="110000"/>
              </a:lnSpc>
            </a:pPr>
            <a:r>
              <a:rPr lang="en-US" sz="1800"/>
              <a:t>Both the institution and I will support you in this process. It happens every year and every grad class gets through it. So will you!</a:t>
            </a:r>
          </a:p>
          <a:p>
            <a:pPr>
              <a:lnSpc>
                <a:spcPct val="110000"/>
              </a:lnSpc>
            </a:pPr>
            <a:r>
              <a:rPr lang="en-US" sz="1800"/>
              <a:t>University websites are generally easy to navigate for admission requirements. If you can’t find what you need, come and see me and I will help you.</a:t>
            </a:r>
          </a:p>
          <a:p>
            <a:pPr>
              <a:lnSpc>
                <a:spcPct val="110000"/>
              </a:lnSpc>
            </a:pPr>
            <a:r>
              <a:rPr lang="en-US" sz="1800"/>
              <a:t>Have a 1</a:t>
            </a:r>
            <a:r>
              <a:rPr lang="en-US" sz="1800" baseline="30000"/>
              <a:t>st</a:t>
            </a:r>
            <a:r>
              <a:rPr lang="en-US" sz="1800"/>
              <a:t> choice, 2</a:t>
            </a:r>
            <a:r>
              <a:rPr lang="en-US" sz="1800" baseline="30000"/>
              <a:t>nd</a:t>
            </a:r>
            <a:r>
              <a:rPr lang="en-US" sz="1800"/>
              <a:t> choice and then a back up school. For example: </a:t>
            </a:r>
          </a:p>
          <a:p>
            <a:pPr lvl="1">
              <a:lnSpc>
                <a:spcPct val="110000"/>
              </a:lnSpc>
            </a:pPr>
            <a:r>
              <a:rPr lang="en-US"/>
              <a:t>1</a:t>
            </a:r>
            <a:r>
              <a:rPr lang="en-US" baseline="30000"/>
              <a:t>st</a:t>
            </a:r>
            <a:r>
              <a:rPr lang="en-US"/>
              <a:t>  choice: U of T ; 2</a:t>
            </a:r>
            <a:r>
              <a:rPr lang="en-US" baseline="30000"/>
              <a:t>nd</a:t>
            </a:r>
            <a:r>
              <a:rPr lang="en-US"/>
              <a:t> choice: UBC; 3</a:t>
            </a:r>
            <a:r>
              <a:rPr lang="en-US" baseline="30000"/>
              <a:t>rd</a:t>
            </a:r>
            <a:r>
              <a:rPr lang="en-US"/>
              <a:t>  choice: </a:t>
            </a:r>
            <a:r>
              <a:rPr lang="en-US" err="1"/>
              <a:t>Langara</a:t>
            </a:r>
            <a:endParaRPr lang="en-US"/>
          </a:p>
        </p:txBody>
      </p:sp>
      <p:pic>
        <p:nvPicPr>
          <p:cNvPr id="7" name="Graphic 6" descr="A cloud though bubble">
            <a:extLst>
              <a:ext uri="{FF2B5EF4-FFF2-40B4-BE49-F238E27FC236}">
                <a16:creationId xmlns:a16="http://schemas.microsoft.com/office/drawing/2014/main" id="{AC91B64A-73DB-1D4B-D385-AE560965B0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17842" y="-56015"/>
            <a:ext cx="2221390" cy="1969543"/>
          </a:xfrm>
          <a:prstGeom prst="rect">
            <a:avLst/>
          </a:prstGeom>
        </p:spPr>
      </p:pic>
    </p:spTree>
    <p:extLst>
      <p:ext uri="{BB962C8B-B14F-4D97-AF65-F5344CB8AC3E}">
        <p14:creationId xmlns:p14="http://schemas.microsoft.com/office/powerpoint/2010/main" val="4262257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3C7499-2A62-6530-9B6C-F82FE13EB93D}"/>
              </a:ext>
            </a:extLst>
          </p:cNvPr>
          <p:cNvSpPr>
            <a:spLocks noGrp="1"/>
          </p:cNvSpPr>
          <p:nvPr>
            <p:ph idx="1"/>
          </p:nvPr>
        </p:nvSpPr>
        <p:spPr>
          <a:xfrm>
            <a:off x="208739" y="1014425"/>
            <a:ext cx="11774520" cy="5134584"/>
          </a:xfrm>
        </p:spPr>
        <p:txBody>
          <a:bodyPr>
            <a:noAutofit/>
          </a:bodyPr>
          <a:lstStyle/>
          <a:p>
            <a:pPr>
              <a:lnSpc>
                <a:spcPct val="200000"/>
              </a:lnSpc>
            </a:pPr>
            <a:r>
              <a:rPr lang="en-US" sz="1800"/>
              <a:t>UBC recommends 6 Grade 12 courses. These do not have to all be academic, but they do have to meet any faculty specific admissions requirements. Taking 6 courses (plus Capstone)next year is probably a good general rule as taking 6 will meet the base number of courses required for most universities.</a:t>
            </a:r>
          </a:p>
          <a:p>
            <a:pPr>
              <a:lnSpc>
                <a:spcPct val="200000"/>
              </a:lnSpc>
            </a:pPr>
            <a:r>
              <a:rPr lang="en-US" sz="1800"/>
              <a:t>Different universities want different things. Once you have narrowed down where you want to study, get to know what your school is really looking for. </a:t>
            </a:r>
          </a:p>
          <a:p>
            <a:pPr>
              <a:lnSpc>
                <a:spcPct val="200000"/>
              </a:lnSpc>
            </a:pPr>
            <a:r>
              <a:rPr lang="en-US" sz="1800"/>
              <a:t>There are also other options than attending post-secondary right away. Take a gap year, work,  if you can travel, get some experiences.  This can possibly help you find a direction going forward.</a:t>
            </a:r>
          </a:p>
        </p:txBody>
      </p:sp>
      <p:sp>
        <p:nvSpPr>
          <p:cNvPr id="4" name="Title 1">
            <a:extLst>
              <a:ext uri="{FF2B5EF4-FFF2-40B4-BE49-F238E27FC236}">
                <a16:creationId xmlns:a16="http://schemas.microsoft.com/office/drawing/2014/main" id="{AE6991C2-8C68-137C-C9B7-A011062BBF24}"/>
              </a:ext>
            </a:extLst>
          </p:cNvPr>
          <p:cNvSpPr txBox="1">
            <a:spLocks/>
          </p:cNvSpPr>
          <p:nvPr/>
        </p:nvSpPr>
        <p:spPr>
          <a:xfrm>
            <a:off x="1450392" y="249341"/>
            <a:ext cx="9291215" cy="104923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b="0" i="0" kern="1200" cap="all">
                <a:solidFill>
                  <a:schemeClr val="accent1"/>
                </a:solidFill>
                <a:effectLst/>
                <a:latin typeface="+mj-lt"/>
                <a:ea typeface="+mj-ea"/>
                <a:cs typeface="+mj-cs"/>
              </a:defRPr>
            </a:lvl1pPr>
          </a:lstStyle>
          <a:p>
            <a:r>
              <a:rPr lang="en-US"/>
              <a:t>General Recommendations</a:t>
            </a:r>
          </a:p>
        </p:txBody>
      </p:sp>
    </p:spTree>
    <p:extLst>
      <p:ext uri="{BB962C8B-B14F-4D97-AF65-F5344CB8AC3E}">
        <p14:creationId xmlns:p14="http://schemas.microsoft.com/office/powerpoint/2010/main" val="3936186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E4337-E925-8974-2AB3-DE068485A8C2}"/>
              </a:ext>
            </a:extLst>
          </p:cNvPr>
          <p:cNvSpPr>
            <a:spLocks noGrp="1"/>
          </p:cNvSpPr>
          <p:nvPr>
            <p:ph type="title"/>
          </p:nvPr>
        </p:nvSpPr>
        <p:spPr>
          <a:xfrm>
            <a:off x="4641769" y="365342"/>
            <a:ext cx="6393115" cy="1828800"/>
          </a:xfrm>
        </p:spPr>
        <p:txBody>
          <a:bodyPr vert="horz" lIns="91440" tIns="45720" rIns="91440" bIns="45720" rtlCol="0">
            <a:normAutofit/>
          </a:bodyPr>
          <a:lstStyle/>
          <a:p>
            <a:r>
              <a:rPr lang="en-US"/>
              <a:t>Two main things to consider Apples Vs Oranges</a:t>
            </a:r>
          </a:p>
        </p:txBody>
      </p:sp>
      <p:pic>
        <p:nvPicPr>
          <p:cNvPr id="9" name="Picture 8" descr="Icon&#10;&#10;Description automatically generated">
            <a:extLst>
              <a:ext uri="{FF2B5EF4-FFF2-40B4-BE49-F238E27FC236}">
                <a16:creationId xmlns:a16="http://schemas.microsoft.com/office/drawing/2014/main" id="{12A91383-04EF-4F0E-035E-14872EF9D87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531028" y="528627"/>
            <a:ext cx="2001720"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pic>
        <p:nvPicPr>
          <p:cNvPr id="14" name="Picture 13" descr="Icon&#10;&#10;Description automatically generated">
            <a:extLst>
              <a:ext uri="{FF2B5EF4-FFF2-40B4-BE49-F238E27FC236}">
                <a16:creationId xmlns:a16="http://schemas.microsoft.com/office/drawing/2014/main" id="{0F659592-CD06-0525-0414-02306C479C4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464422" y="3386125"/>
            <a:ext cx="2128920" cy="2677887"/>
          </a:xfrm>
          <a:prstGeom prst="roundRect">
            <a:avLst>
              <a:gd name="adj" fmla="val 4380"/>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graphicFrame>
        <p:nvGraphicFramePr>
          <p:cNvPr id="25" name="Content Placeholder 2">
            <a:extLst>
              <a:ext uri="{FF2B5EF4-FFF2-40B4-BE49-F238E27FC236}">
                <a16:creationId xmlns:a16="http://schemas.microsoft.com/office/drawing/2014/main" id="{591A0B5F-43AC-BFA7-267F-2CD23910287A}"/>
              </a:ext>
            </a:extLst>
          </p:cNvPr>
          <p:cNvGraphicFramePr/>
          <p:nvPr>
            <p:extLst>
              <p:ext uri="{D42A27DB-BD31-4B8C-83A1-F6EECF244321}">
                <p14:modId xmlns:p14="http://schemas.microsoft.com/office/powerpoint/2010/main" val="3506558522"/>
              </p:ext>
            </p:extLst>
          </p:nvPr>
        </p:nvGraphicFramePr>
        <p:xfrm>
          <a:off x="4641769" y="2194142"/>
          <a:ext cx="6393116" cy="397872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28361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C3A65-C453-A270-D27D-686BD1424FD8}"/>
              </a:ext>
            </a:extLst>
          </p:cNvPr>
          <p:cNvSpPr>
            <a:spLocks noGrp="1"/>
          </p:cNvSpPr>
          <p:nvPr>
            <p:ph type="title"/>
          </p:nvPr>
        </p:nvSpPr>
        <p:spPr/>
        <p:txBody>
          <a:bodyPr/>
          <a:lstStyle/>
          <a:p>
            <a:r>
              <a:rPr lang="en-US"/>
              <a:t>University admission criteria</a:t>
            </a:r>
          </a:p>
        </p:txBody>
      </p:sp>
      <p:sp>
        <p:nvSpPr>
          <p:cNvPr id="3" name="Content Placeholder 2">
            <a:extLst>
              <a:ext uri="{FF2B5EF4-FFF2-40B4-BE49-F238E27FC236}">
                <a16:creationId xmlns:a16="http://schemas.microsoft.com/office/drawing/2014/main" id="{2E3F509D-15C2-3936-A553-F8A4444E3BE1}"/>
              </a:ext>
            </a:extLst>
          </p:cNvPr>
          <p:cNvSpPr>
            <a:spLocks noGrp="1"/>
          </p:cNvSpPr>
          <p:nvPr>
            <p:ph idx="1"/>
          </p:nvPr>
        </p:nvSpPr>
        <p:spPr/>
        <p:txBody>
          <a:bodyPr/>
          <a:lstStyle/>
          <a:p>
            <a:r>
              <a:rPr lang="en-US"/>
              <a:t>Each Post secondary institution has different criteria for admitting students </a:t>
            </a:r>
          </a:p>
          <a:p>
            <a:r>
              <a:rPr lang="en-US"/>
              <a:t>There are general admission requirements as well as Program specific requirements</a:t>
            </a:r>
          </a:p>
          <a:p>
            <a:r>
              <a:rPr lang="en-US"/>
              <a:t>Some universities base admissions on grades (</a:t>
            </a:r>
            <a:r>
              <a:rPr lang="en-US" err="1"/>
              <a:t>UofT</a:t>
            </a:r>
            <a:r>
              <a:rPr lang="en-US"/>
              <a:t>) alone, while others take a more holistic approach (UBC)</a:t>
            </a:r>
          </a:p>
          <a:p>
            <a:pPr marL="0" indent="0">
              <a:buNone/>
            </a:pPr>
            <a:r>
              <a:rPr lang="en-US">
                <a:solidFill>
                  <a:srgbClr val="FF0000"/>
                </a:solidFill>
              </a:rPr>
              <a:t>Do your homework! Start looking at various post secondary options</a:t>
            </a:r>
          </a:p>
        </p:txBody>
      </p:sp>
    </p:spTree>
    <p:extLst>
      <p:ext uri="{BB962C8B-B14F-4D97-AF65-F5344CB8AC3E}">
        <p14:creationId xmlns:p14="http://schemas.microsoft.com/office/powerpoint/2010/main" val="1769817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D23B9E4-D84C-045C-9082-C4545B2AF8FD}"/>
              </a:ext>
            </a:extLst>
          </p:cNvPr>
          <p:cNvGraphicFramePr>
            <a:graphicFrameLocks noGrp="1"/>
          </p:cNvGraphicFramePr>
          <p:nvPr>
            <p:ph idx="1"/>
            <p:extLst>
              <p:ext uri="{D42A27DB-BD31-4B8C-83A1-F6EECF244321}">
                <p14:modId xmlns:p14="http://schemas.microsoft.com/office/powerpoint/2010/main" val="1332496420"/>
              </p:ext>
            </p:extLst>
          </p:nvPr>
        </p:nvGraphicFramePr>
        <p:xfrm>
          <a:off x="100014" y="1"/>
          <a:ext cx="12091985" cy="6896050"/>
        </p:xfrm>
        <a:graphic>
          <a:graphicData uri="http://schemas.openxmlformats.org/drawingml/2006/table">
            <a:tbl>
              <a:tblPr firstRow="1" bandRow="1">
                <a:tableStyleId>{5C22544A-7EE6-4342-B048-85BDC9FD1C3A}</a:tableStyleId>
              </a:tblPr>
              <a:tblGrid>
                <a:gridCol w="2338947">
                  <a:extLst>
                    <a:ext uri="{9D8B030D-6E8A-4147-A177-3AD203B41FA5}">
                      <a16:colId xmlns:a16="http://schemas.microsoft.com/office/drawing/2014/main" val="3190679494"/>
                    </a:ext>
                  </a:extLst>
                </a:gridCol>
                <a:gridCol w="2497847">
                  <a:extLst>
                    <a:ext uri="{9D8B030D-6E8A-4147-A177-3AD203B41FA5}">
                      <a16:colId xmlns:a16="http://schemas.microsoft.com/office/drawing/2014/main" val="1543425360"/>
                    </a:ext>
                  </a:extLst>
                </a:gridCol>
                <a:gridCol w="2418397">
                  <a:extLst>
                    <a:ext uri="{9D8B030D-6E8A-4147-A177-3AD203B41FA5}">
                      <a16:colId xmlns:a16="http://schemas.microsoft.com/office/drawing/2014/main" val="614492807"/>
                    </a:ext>
                  </a:extLst>
                </a:gridCol>
                <a:gridCol w="2418397">
                  <a:extLst>
                    <a:ext uri="{9D8B030D-6E8A-4147-A177-3AD203B41FA5}">
                      <a16:colId xmlns:a16="http://schemas.microsoft.com/office/drawing/2014/main" val="1280078674"/>
                    </a:ext>
                  </a:extLst>
                </a:gridCol>
                <a:gridCol w="2418397">
                  <a:extLst>
                    <a:ext uri="{9D8B030D-6E8A-4147-A177-3AD203B41FA5}">
                      <a16:colId xmlns:a16="http://schemas.microsoft.com/office/drawing/2014/main" val="2888316617"/>
                    </a:ext>
                  </a:extLst>
                </a:gridCol>
              </a:tblGrid>
              <a:tr h="363305">
                <a:tc>
                  <a:txBody>
                    <a:bodyPr/>
                    <a:lstStyle/>
                    <a:p>
                      <a:endParaRPr lang="en-US"/>
                    </a:p>
                  </a:txBody>
                  <a:tcPr/>
                </a:tc>
                <a:tc>
                  <a:txBody>
                    <a:bodyPr/>
                    <a:lstStyle/>
                    <a:p>
                      <a:endParaRPr lang="en-US"/>
                    </a:p>
                  </a:txBody>
                  <a:tcPr/>
                </a:tc>
                <a:tc>
                  <a:txBody>
                    <a:bodyPr/>
                    <a:lstStyle/>
                    <a:p>
                      <a:r>
                        <a:rPr lang="en-US"/>
                        <a:t>UBC</a:t>
                      </a:r>
                    </a:p>
                  </a:txBody>
                  <a:tcPr/>
                </a:tc>
                <a:tc>
                  <a:txBody>
                    <a:bodyPr/>
                    <a:lstStyle/>
                    <a:p>
                      <a:r>
                        <a:rPr lang="en-US"/>
                        <a:t>SFU</a:t>
                      </a:r>
                    </a:p>
                  </a:txBody>
                  <a:tcPr/>
                </a:tc>
                <a:tc>
                  <a:txBody>
                    <a:bodyPr/>
                    <a:lstStyle/>
                    <a:p>
                      <a:r>
                        <a:rPr lang="en-US"/>
                        <a:t>UVic</a:t>
                      </a:r>
                    </a:p>
                  </a:txBody>
                  <a:tcPr/>
                </a:tc>
                <a:extLst>
                  <a:ext uri="{0D108BD9-81ED-4DB2-BD59-A6C34878D82A}">
                    <a16:rowId xmlns:a16="http://schemas.microsoft.com/office/drawing/2014/main" val="2265163268"/>
                  </a:ext>
                </a:extLst>
              </a:tr>
              <a:tr h="363305">
                <a:tc>
                  <a:txBody>
                    <a:bodyPr/>
                    <a:lstStyle/>
                    <a:p>
                      <a:r>
                        <a:rPr lang="en-US" b="1"/>
                        <a:t>SCIENCES</a:t>
                      </a: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063211126"/>
                  </a:ext>
                </a:extLst>
              </a:tr>
              <a:tr h="1271568">
                <a:tc>
                  <a:txBody>
                    <a:bodyPr/>
                    <a:lstStyle/>
                    <a:p>
                      <a:r>
                        <a:rPr lang="en-US"/>
                        <a:t>English Language Requirement</a:t>
                      </a:r>
                    </a:p>
                  </a:txBody>
                  <a:tcPr/>
                </a:tc>
                <a:tc>
                  <a:txBody>
                    <a:bodyPr/>
                    <a:lstStyle/>
                    <a:p>
                      <a:r>
                        <a:rPr lang="en-US"/>
                        <a:t>English Studies 12 or English First Peoples 12</a:t>
                      </a:r>
                    </a:p>
                  </a:txBody>
                  <a:tcPr/>
                </a:tc>
                <a:tc>
                  <a:txBody>
                    <a:bodyPr/>
                    <a:lstStyle/>
                    <a:p>
                      <a:r>
                        <a:rPr lang="en-US"/>
                        <a:t>70% or higher English 11 or 12  </a:t>
                      </a:r>
                      <a:r>
                        <a:rPr lang="en-US" sz="1400"/>
                        <a:t>Score</a:t>
                      </a:r>
                    </a:p>
                    <a:p>
                      <a:r>
                        <a:rPr lang="en-US" sz="1400"/>
                        <a:t>“Proficiency” on Literacy 12 Provincial Assessment</a:t>
                      </a:r>
                    </a:p>
                  </a:txBody>
                  <a:tcPr/>
                </a:tc>
                <a:tc>
                  <a:txBody>
                    <a:bodyPr/>
                    <a:lstStyle/>
                    <a:p>
                      <a:r>
                        <a:rPr lang="en-US"/>
                        <a:t>70% or higher English 11 or 2</a:t>
                      </a:r>
                    </a:p>
                  </a:txBody>
                  <a:tcPr/>
                </a:tc>
                <a:tc>
                  <a:txBody>
                    <a:bodyPr/>
                    <a:lstStyle/>
                    <a:p>
                      <a:r>
                        <a:rPr lang="en-US"/>
                        <a:t>67% or higher English 12</a:t>
                      </a:r>
                    </a:p>
                  </a:txBody>
                  <a:tcPr/>
                </a:tc>
                <a:extLst>
                  <a:ext uri="{0D108BD9-81ED-4DB2-BD59-A6C34878D82A}">
                    <a16:rowId xmlns:a16="http://schemas.microsoft.com/office/drawing/2014/main" val="2654190339"/>
                  </a:ext>
                </a:extLst>
              </a:tr>
              <a:tr h="1226770">
                <a:tc>
                  <a:txBody>
                    <a:bodyPr/>
                    <a:lstStyle/>
                    <a:p>
                      <a:r>
                        <a:rPr lang="en-US"/>
                        <a:t># of Grade 12 courses</a:t>
                      </a:r>
                    </a:p>
                  </a:txBody>
                  <a:tcPr/>
                </a:tc>
                <a:tc>
                  <a:txBody>
                    <a:bodyPr/>
                    <a:lstStyle/>
                    <a:p>
                      <a:endParaRPr lang="en-US"/>
                    </a:p>
                  </a:txBody>
                  <a:tcPr/>
                </a:tc>
                <a:tc>
                  <a:txBody>
                    <a:bodyPr/>
                    <a:lstStyle/>
                    <a:p>
                      <a:r>
                        <a:rPr lang="en-US"/>
                        <a:t>6 Academic/non-academic courses recommended</a:t>
                      </a:r>
                    </a:p>
                  </a:txBody>
                  <a:tcPr/>
                </a:tc>
                <a:tc>
                  <a:txBody>
                    <a:bodyPr/>
                    <a:lstStyle/>
                    <a:p>
                      <a:r>
                        <a:rPr lang="en-US"/>
                        <a:t>5 Approved grade 12 courses</a:t>
                      </a:r>
                    </a:p>
                  </a:txBody>
                  <a:tcPr/>
                </a:tc>
                <a:tc>
                  <a:txBody>
                    <a:bodyPr/>
                    <a:lstStyle/>
                    <a:p>
                      <a:r>
                        <a:rPr lang="en-US"/>
                        <a:t>Top 4 Academic grade 12 courses</a:t>
                      </a:r>
                    </a:p>
                  </a:txBody>
                  <a:tcPr/>
                </a:tc>
                <a:extLst>
                  <a:ext uri="{0D108BD9-81ED-4DB2-BD59-A6C34878D82A}">
                    <a16:rowId xmlns:a16="http://schemas.microsoft.com/office/drawing/2014/main" val="3311342810"/>
                  </a:ext>
                </a:extLst>
              </a:tr>
              <a:tr h="363305">
                <a:tc>
                  <a:txBody>
                    <a:bodyPr/>
                    <a:lstStyle/>
                    <a:p>
                      <a:r>
                        <a:rPr lang="en-US"/>
                        <a:t>Language 11</a:t>
                      </a:r>
                    </a:p>
                  </a:txBody>
                  <a:tcPr/>
                </a:tc>
                <a:tc>
                  <a:txBody>
                    <a:bodyPr/>
                    <a:lstStyle/>
                    <a:p>
                      <a:endParaRPr lang="en-US"/>
                    </a:p>
                  </a:txBody>
                  <a:tcPr/>
                </a:tc>
                <a:tc>
                  <a:txBody>
                    <a:bodyPr/>
                    <a:lstStyle/>
                    <a:p>
                      <a:r>
                        <a:rPr lang="en-US"/>
                        <a:t>Required</a:t>
                      </a:r>
                    </a:p>
                  </a:txBody>
                  <a:tcPr/>
                </a:tc>
                <a:tc>
                  <a:txBody>
                    <a:bodyPr/>
                    <a:lstStyle/>
                    <a:p>
                      <a:r>
                        <a:rPr lang="en-US"/>
                        <a:t>Required</a:t>
                      </a:r>
                    </a:p>
                  </a:txBody>
                  <a:tcPr/>
                </a:tc>
                <a:tc>
                  <a:txBody>
                    <a:bodyPr/>
                    <a:lstStyle/>
                    <a:p>
                      <a:r>
                        <a:rPr lang="en-US"/>
                        <a:t>Not Required</a:t>
                      </a:r>
                    </a:p>
                  </a:txBody>
                  <a:tcPr/>
                </a:tc>
                <a:extLst>
                  <a:ext uri="{0D108BD9-81ED-4DB2-BD59-A6C34878D82A}">
                    <a16:rowId xmlns:a16="http://schemas.microsoft.com/office/drawing/2014/main" val="4205820535"/>
                  </a:ext>
                </a:extLst>
              </a:tr>
              <a:tr h="635784">
                <a:tc>
                  <a:txBody>
                    <a:bodyPr/>
                    <a:lstStyle/>
                    <a:p>
                      <a:r>
                        <a:rPr lang="en-US"/>
                        <a:t>Math</a:t>
                      </a:r>
                    </a:p>
                  </a:txBody>
                  <a:tcPr/>
                </a:tc>
                <a:tc>
                  <a:txBody>
                    <a:bodyPr/>
                    <a:lstStyle/>
                    <a:p>
                      <a:endParaRPr lang="en-US"/>
                    </a:p>
                  </a:txBody>
                  <a:tcPr/>
                </a:tc>
                <a:tc>
                  <a:txBody>
                    <a:bodyPr/>
                    <a:lstStyle/>
                    <a:p>
                      <a:r>
                        <a:rPr lang="en-US"/>
                        <a:t>Precalculus 12</a:t>
                      </a:r>
                    </a:p>
                  </a:txBody>
                  <a:tcPr/>
                </a:tc>
                <a:tc>
                  <a:txBody>
                    <a:bodyPr/>
                    <a:lstStyle/>
                    <a:p>
                      <a:r>
                        <a:rPr lang="en-US"/>
                        <a:t>Precalculus 12</a:t>
                      </a:r>
                    </a:p>
                  </a:txBody>
                  <a:tcPr/>
                </a:tc>
                <a:tc>
                  <a:txBody>
                    <a:bodyPr/>
                    <a:lstStyle/>
                    <a:p>
                      <a:r>
                        <a:rPr lang="en-US"/>
                        <a:t>Precalculus 12 (min 67%)</a:t>
                      </a:r>
                    </a:p>
                  </a:txBody>
                  <a:tcPr/>
                </a:tc>
                <a:extLst>
                  <a:ext uri="{0D108BD9-81ED-4DB2-BD59-A6C34878D82A}">
                    <a16:rowId xmlns:a16="http://schemas.microsoft.com/office/drawing/2014/main" val="1787078072"/>
                  </a:ext>
                </a:extLst>
              </a:tr>
              <a:tr h="1998178">
                <a:tc>
                  <a:txBody>
                    <a:bodyPr/>
                    <a:lstStyle/>
                    <a:p>
                      <a:r>
                        <a:rPr lang="en-US"/>
                        <a:t>Sciences</a:t>
                      </a:r>
                    </a:p>
                  </a:txBody>
                  <a:tcPr/>
                </a:tc>
                <a:tc>
                  <a:txBody>
                    <a:bodyPr/>
                    <a:lstStyle/>
                    <a:p>
                      <a:endParaRPr lang="en-US"/>
                    </a:p>
                  </a:txBody>
                  <a:tcPr/>
                </a:tc>
                <a:tc>
                  <a:txBody>
                    <a:bodyPr/>
                    <a:lstStyle/>
                    <a:p>
                      <a:r>
                        <a:rPr lang="en-US"/>
                        <a:t>Chemistry 11 </a:t>
                      </a:r>
                      <a:r>
                        <a:rPr lang="en-US" b="1"/>
                        <a:t>and</a:t>
                      </a:r>
                      <a:r>
                        <a:rPr lang="en-US"/>
                        <a:t> Physics 11 and </a:t>
                      </a:r>
                      <a:r>
                        <a:rPr lang="en-US" b="1" i="0"/>
                        <a:t>1 </a:t>
                      </a:r>
                      <a:r>
                        <a:rPr lang="en-US"/>
                        <a:t>Science 12  </a:t>
                      </a:r>
                      <a:r>
                        <a:rPr lang="en-US" err="1"/>
                        <a:t>ie</a:t>
                      </a:r>
                      <a:r>
                        <a:rPr lang="en-US"/>
                        <a:t>: Anatomy &amp; Physiology 12, Chemistry12 </a:t>
                      </a:r>
                      <a:r>
                        <a:rPr lang="en-US" b="1"/>
                        <a:t>or </a:t>
                      </a:r>
                      <a:r>
                        <a:rPr lang="en-US"/>
                        <a:t>Physics12</a:t>
                      </a:r>
                    </a:p>
                  </a:txBody>
                  <a:tcPr/>
                </a:tc>
                <a:tc>
                  <a:txBody>
                    <a:bodyPr/>
                    <a:lstStyle/>
                    <a:p>
                      <a:r>
                        <a:rPr lang="en-US"/>
                        <a:t>Chemistry11 </a:t>
                      </a:r>
                      <a:r>
                        <a:rPr lang="en-US" b="1"/>
                        <a:t>and </a:t>
                      </a:r>
                      <a:r>
                        <a:rPr lang="en-US"/>
                        <a:t>Physics 11</a:t>
                      </a:r>
                    </a:p>
                    <a:p>
                      <a:r>
                        <a:rPr lang="en-US"/>
                        <a:t>and </a:t>
                      </a:r>
                      <a:r>
                        <a:rPr lang="en-US" b="1"/>
                        <a:t>2</a:t>
                      </a:r>
                      <a:r>
                        <a:rPr lang="en-US"/>
                        <a:t> Science 12 or 1 Science 12 </a:t>
                      </a:r>
                      <a:r>
                        <a:rPr lang="en-US" b="1"/>
                        <a:t>and</a:t>
                      </a:r>
                      <a:r>
                        <a:rPr lang="en-US"/>
                        <a:t> 1 Calculus 12</a:t>
                      </a:r>
                    </a:p>
                  </a:txBody>
                  <a:tcPr/>
                </a:tc>
                <a:tc>
                  <a:txBody>
                    <a:bodyPr/>
                    <a:lstStyle/>
                    <a:p>
                      <a:r>
                        <a:rPr lang="en-US"/>
                        <a:t>Chemistry 11 </a:t>
                      </a:r>
                      <a:r>
                        <a:rPr lang="en-US" b="1"/>
                        <a:t>and</a:t>
                      </a:r>
                      <a:r>
                        <a:rPr lang="en-US"/>
                        <a:t> Physics 11 </a:t>
                      </a:r>
                      <a:r>
                        <a:rPr lang="en-US" b="1"/>
                        <a:t>and 2</a:t>
                      </a:r>
                      <a:r>
                        <a:rPr lang="en-US"/>
                        <a:t> Science 12 approved courses</a:t>
                      </a:r>
                    </a:p>
                  </a:txBody>
                  <a:tcPr/>
                </a:tc>
                <a:extLst>
                  <a:ext uri="{0D108BD9-81ED-4DB2-BD59-A6C34878D82A}">
                    <a16:rowId xmlns:a16="http://schemas.microsoft.com/office/drawing/2014/main" val="1152752971"/>
                  </a:ext>
                </a:extLst>
              </a:tr>
              <a:tr h="635784">
                <a:tc>
                  <a:txBody>
                    <a:bodyPr/>
                    <a:lstStyle/>
                    <a:p>
                      <a:r>
                        <a:rPr lang="en-US"/>
                        <a:t>Evaluation based on</a:t>
                      </a:r>
                    </a:p>
                  </a:txBody>
                  <a:tcPr/>
                </a:tc>
                <a:tc>
                  <a:txBody>
                    <a:bodyPr/>
                    <a:lstStyle/>
                    <a:p>
                      <a:endParaRPr lang="en-US"/>
                    </a:p>
                  </a:txBody>
                  <a:tcPr/>
                </a:tc>
                <a:tc>
                  <a:txBody>
                    <a:bodyPr/>
                    <a:lstStyle/>
                    <a:p>
                      <a:r>
                        <a:rPr lang="en-US"/>
                        <a:t>Grades &amp; Personal Profile</a:t>
                      </a:r>
                    </a:p>
                  </a:txBody>
                  <a:tcPr/>
                </a:tc>
                <a:tc>
                  <a:txBody>
                    <a:bodyPr/>
                    <a:lstStyle/>
                    <a:p>
                      <a:r>
                        <a:rPr lang="en-US"/>
                        <a:t>Grades</a:t>
                      </a:r>
                    </a:p>
                  </a:txBody>
                  <a:tcPr/>
                </a:tc>
                <a:tc>
                  <a:txBody>
                    <a:bodyPr/>
                    <a:lstStyle/>
                    <a:p>
                      <a:r>
                        <a:rPr lang="en-US"/>
                        <a:t>Grades -</a:t>
                      </a:r>
                    </a:p>
                  </a:txBody>
                  <a:tcPr/>
                </a:tc>
                <a:extLst>
                  <a:ext uri="{0D108BD9-81ED-4DB2-BD59-A6C34878D82A}">
                    <a16:rowId xmlns:a16="http://schemas.microsoft.com/office/drawing/2014/main" val="2991907541"/>
                  </a:ext>
                </a:extLst>
              </a:tr>
            </a:tbl>
          </a:graphicData>
        </a:graphic>
      </p:graphicFrame>
    </p:spTree>
    <p:extLst>
      <p:ext uri="{BB962C8B-B14F-4D97-AF65-F5344CB8AC3E}">
        <p14:creationId xmlns:p14="http://schemas.microsoft.com/office/powerpoint/2010/main" val="1311952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F4BB4-0005-84AE-E481-1D8F41319C9C}"/>
              </a:ext>
            </a:extLst>
          </p:cNvPr>
          <p:cNvSpPr>
            <a:spLocks noGrp="1"/>
          </p:cNvSpPr>
          <p:nvPr>
            <p:ph type="title"/>
          </p:nvPr>
        </p:nvSpPr>
        <p:spPr>
          <a:xfrm>
            <a:off x="4303643" y="609600"/>
            <a:ext cx="6743767" cy="1905000"/>
          </a:xfrm>
        </p:spPr>
        <p:txBody>
          <a:bodyPr>
            <a:normAutofit/>
          </a:bodyPr>
          <a:lstStyle/>
          <a:p>
            <a:r>
              <a:rPr lang="en-US" err="1"/>
              <a:t>Ubc</a:t>
            </a:r>
            <a:r>
              <a:rPr lang="en-US"/>
              <a:t>  ADMISSIONS – </a:t>
            </a:r>
            <a:r>
              <a:rPr lang="en-US" err="1"/>
              <a:t>hOLISTIC</a:t>
            </a:r>
            <a:r>
              <a:rPr lang="en-US"/>
              <a:t> APPROACH (COURSEWORK + PERSONAL PROFILE</a:t>
            </a:r>
          </a:p>
        </p:txBody>
      </p:sp>
      <p:pic>
        <p:nvPicPr>
          <p:cNvPr id="5" name="Picture 4" descr="Abstract blurred public library with bookshelves">
            <a:extLst>
              <a:ext uri="{FF2B5EF4-FFF2-40B4-BE49-F238E27FC236}">
                <a16:creationId xmlns:a16="http://schemas.microsoft.com/office/drawing/2014/main" id="{9BDC2360-8029-47F8-3C9D-C1B9746B4979}"/>
              </a:ext>
            </a:extLst>
          </p:cNvPr>
          <p:cNvPicPr>
            <a:picLocks noChangeAspect="1"/>
          </p:cNvPicPr>
          <p:nvPr/>
        </p:nvPicPr>
        <p:blipFill rotWithShape="1">
          <a:blip r:embed="rId3"/>
          <a:srcRect l="21897" r="44236" b="-1"/>
          <a:stretch/>
        </p:blipFill>
        <p:spPr>
          <a:xfrm>
            <a:off x="257590" y="10"/>
            <a:ext cx="3479523"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50CCF733-7F6C-C713-DFB3-B72C9A94BEAE}"/>
              </a:ext>
            </a:extLst>
          </p:cNvPr>
          <p:cNvSpPr>
            <a:spLocks noGrp="1"/>
          </p:cNvSpPr>
          <p:nvPr>
            <p:ph idx="1"/>
          </p:nvPr>
        </p:nvSpPr>
        <p:spPr>
          <a:xfrm>
            <a:off x="4303643" y="2666999"/>
            <a:ext cx="7046844" cy="3415749"/>
          </a:xfrm>
        </p:spPr>
        <p:txBody>
          <a:bodyPr>
            <a:normAutofit/>
          </a:bodyPr>
          <a:lstStyle/>
          <a:p>
            <a:r>
              <a:rPr lang="en-US"/>
              <a:t>ASSESSMENT BASED ON GRADE 11 &amp; 12 COURSES  WITH PARTICULAR ATTENTION TO THOSE SUBJECTS RELEVANT TO INTENED AREA OF STUDY</a:t>
            </a:r>
          </a:p>
          <a:p>
            <a:r>
              <a:rPr lang="en-US"/>
              <a:t>RECOGNIZES STUDENTS WHO CHALLENGE THEMSELVES</a:t>
            </a:r>
          </a:p>
          <a:p>
            <a:r>
              <a:rPr lang="en-US">
                <a:solidFill>
                  <a:srgbClr val="FF0000"/>
                </a:solidFill>
              </a:rPr>
              <a:t>BREADTH</a:t>
            </a:r>
            <a:r>
              <a:rPr lang="en-US"/>
              <a:t>, </a:t>
            </a:r>
            <a:r>
              <a:rPr lang="en-US">
                <a:solidFill>
                  <a:srgbClr val="FF0000"/>
                </a:solidFill>
              </a:rPr>
              <a:t>DEPTH, RIGOR</a:t>
            </a:r>
            <a:r>
              <a:rPr lang="en-US"/>
              <a:t> &amp; </a:t>
            </a:r>
            <a:r>
              <a:rPr lang="en-US">
                <a:solidFill>
                  <a:srgbClr val="FF0000"/>
                </a:solidFill>
              </a:rPr>
              <a:t>RELEVANCE</a:t>
            </a:r>
          </a:p>
          <a:p>
            <a:r>
              <a:rPr lang="en-US"/>
              <a:t>RECOMMENDED TO TAKE 6 ACADEMIC/NON-ACADEMIC COURSES (RELATED TO FIELD OF STUDY) IN GRADE 12 YEAR</a:t>
            </a:r>
          </a:p>
        </p:txBody>
      </p:sp>
    </p:spTree>
    <p:extLst>
      <p:ext uri="{BB962C8B-B14F-4D97-AF65-F5344CB8AC3E}">
        <p14:creationId xmlns:p14="http://schemas.microsoft.com/office/powerpoint/2010/main" val="3921488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EBE07-2FF7-4763-403E-8A5FB0291F43}"/>
              </a:ext>
            </a:extLst>
          </p:cNvPr>
          <p:cNvSpPr>
            <a:spLocks noGrp="1"/>
          </p:cNvSpPr>
          <p:nvPr>
            <p:ph type="title"/>
          </p:nvPr>
        </p:nvSpPr>
        <p:spPr>
          <a:xfrm>
            <a:off x="643191" y="609600"/>
            <a:ext cx="6573685" cy="1905000"/>
          </a:xfrm>
        </p:spPr>
        <p:txBody>
          <a:bodyPr>
            <a:normAutofit/>
          </a:bodyPr>
          <a:lstStyle/>
          <a:p>
            <a:r>
              <a:rPr lang="en-US" err="1"/>
              <a:t>Ubc</a:t>
            </a:r>
            <a:r>
              <a:rPr lang="en-US"/>
              <a:t> – The Personal profile – what is it?</a:t>
            </a:r>
          </a:p>
        </p:txBody>
      </p:sp>
      <p:sp>
        <p:nvSpPr>
          <p:cNvPr id="3" name="Content Placeholder 2">
            <a:extLst>
              <a:ext uri="{FF2B5EF4-FFF2-40B4-BE49-F238E27FC236}">
                <a16:creationId xmlns:a16="http://schemas.microsoft.com/office/drawing/2014/main" id="{9CE35E35-8546-B710-578A-1BA8FDD458A6}"/>
              </a:ext>
            </a:extLst>
          </p:cNvPr>
          <p:cNvSpPr>
            <a:spLocks noGrp="1"/>
          </p:cNvSpPr>
          <p:nvPr>
            <p:ph idx="1"/>
          </p:nvPr>
        </p:nvSpPr>
        <p:spPr>
          <a:xfrm>
            <a:off x="643192" y="2666999"/>
            <a:ext cx="6573684" cy="3216276"/>
          </a:xfrm>
        </p:spPr>
        <p:txBody>
          <a:bodyPr>
            <a:normAutofit/>
          </a:bodyPr>
          <a:lstStyle/>
          <a:p>
            <a:pPr marL="0" indent="0">
              <a:buNone/>
            </a:pPr>
            <a:r>
              <a:rPr lang="en-US"/>
              <a:t>Short answer questions where you are encouraged to share some of your significant achievements, personal experiences &amp; challenges and how you have overcome, persevered, grown and learned from those experiences. It  provides an opportunity for you to show more of who you uniquely are.</a:t>
            </a:r>
          </a:p>
          <a:p>
            <a:r>
              <a:rPr lang="en-US">
                <a:hlinkClick r:id="rId3"/>
              </a:rPr>
              <a:t>https://www.youtube.com/watch?v=IRolpNKomRo</a:t>
            </a:r>
            <a:endParaRPr lang="en-US"/>
          </a:p>
          <a:p>
            <a:endParaRPr lang="en-US"/>
          </a:p>
        </p:txBody>
      </p:sp>
      <p:sp>
        <p:nvSpPr>
          <p:cNvPr id="16" name="Rounded Rectangle 7">
            <a:extLst>
              <a:ext uri="{FF2B5EF4-FFF2-40B4-BE49-F238E27FC236}">
                <a16:creationId xmlns:a16="http://schemas.microsoft.com/office/drawing/2014/main" id="{957BD9FE-CCAA-4F82-8DDE-80F91017F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70839" y="620720"/>
            <a:ext cx="4001315" cy="527213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blue text&#10;&#10;Description automatically generated">
            <a:extLst>
              <a:ext uri="{FF2B5EF4-FFF2-40B4-BE49-F238E27FC236}">
                <a16:creationId xmlns:a16="http://schemas.microsoft.com/office/drawing/2014/main" id="{871FD66F-DA45-5CF0-8D66-A293FD1F1350}"/>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2139" r="75621" b="2"/>
          <a:stretch/>
        </p:blipFill>
        <p:spPr>
          <a:xfrm>
            <a:off x="8054715" y="1115267"/>
            <a:ext cx="3033562" cy="4283039"/>
          </a:xfrm>
          <a:prstGeom prst="rect">
            <a:avLst/>
          </a:prstGeom>
        </p:spPr>
      </p:pic>
      <p:sp>
        <p:nvSpPr>
          <p:cNvPr id="6" name="TextBox 5">
            <a:extLst>
              <a:ext uri="{FF2B5EF4-FFF2-40B4-BE49-F238E27FC236}">
                <a16:creationId xmlns:a16="http://schemas.microsoft.com/office/drawing/2014/main" id="{D0942780-D1DD-4034-FF3E-D54C7E08BE55}"/>
              </a:ext>
            </a:extLst>
          </p:cNvPr>
          <p:cNvSpPr txBox="1"/>
          <p:nvPr/>
        </p:nvSpPr>
        <p:spPr>
          <a:xfrm>
            <a:off x="8407736" y="5198251"/>
            <a:ext cx="268054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5" tooltip="https://en.wikipedia.org/wiki/UBC">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6"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535907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Close-up of tennis ball hitting on a net">
            <a:extLst>
              <a:ext uri="{FF2B5EF4-FFF2-40B4-BE49-F238E27FC236}">
                <a16:creationId xmlns:a16="http://schemas.microsoft.com/office/drawing/2014/main" id="{B7E409A6-9B08-E5F2-F929-4EBFE8032780}"/>
              </a:ext>
            </a:extLst>
          </p:cNvPr>
          <p:cNvPicPr>
            <a:picLocks noChangeAspect="1"/>
          </p:cNvPicPr>
          <p:nvPr/>
        </p:nvPicPr>
        <p:blipFill rotWithShape="1">
          <a:blip r:embed="rId3">
            <a:alphaModFix amt="50000"/>
            <a:grayscl/>
          </a:blip>
          <a:srcRect t="15092" r="-1" b="-1"/>
          <a:stretch/>
        </p:blipFill>
        <p:spPr>
          <a:xfrm>
            <a:off x="2" y="10"/>
            <a:ext cx="12191695" cy="6857990"/>
          </a:xfrm>
          <a:prstGeom prst="rect">
            <a:avLst/>
          </a:prstGeom>
        </p:spPr>
      </p:pic>
      <p:sp>
        <p:nvSpPr>
          <p:cNvPr id="2" name="Title 1">
            <a:extLst>
              <a:ext uri="{FF2B5EF4-FFF2-40B4-BE49-F238E27FC236}">
                <a16:creationId xmlns:a16="http://schemas.microsoft.com/office/drawing/2014/main" id="{EED5CA34-D534-F341-C46A-43098D14DF15}"/>
              </a:ext>
            </a:extLst>
          </p:cNvPr>
          <p:cNvSpPr>
            <a:spLocks noGrp="1"/>
          </p:cNvSpPr>
          <p:nvPr>
            <p:ph type="title"/>
          </p:nvPr>
        </p:nvSpPr>
        <p:spPr>
          <a:xfrm>
            <a:off x="1130271" y="1193800"/>
            <a:ext cx="3193050" cy="4699000"/>
          </a:xfrm>
        </p:spPr>
        <p:txBody>
          <a:bodyPr anchor="ctr">
            <a:normAutofit/>
          </a:bodyPr>
          <a:lstStyle/>
          <a:p>
            <a:r>
              <a:rPr lang="en-US"/>
              <a:t>Scholarships</a:t>
            </a:r>
          </a:p>
        </p:txBody>
      </p:sp>
      <p:sp>
        <p:nvSpPr>
          <p:cNvPr id="3" name="Content Placeholder 2">
            <a:extLst>
              <a:ext uri="{FF2B5EF4-FFF2-40B4-BE49-F238E27FC236}">
                <a16:creationId xmlns:a16="http://schemas.microsoft.com/office/drawing/2014/main" id="{46E101CA-0CBD-3C0C-1D52-965E434C85E7}"/>
              </a:ext>
            </a:extLst>
          </p:cNvPr>
          <p:cNvSpPr>
            <a:spLocks noGrp="1"/>
          </p:cNvSpPr>
          <p:nvPr>
            <p:ph idx="1"/>
          </p:nvPr>
        </p:nvSpPr>
        <p:spPr>
          <a:xfrm>
            <a:off x="4976636" y="1193800"/>
            <a:ext cx="6085091" cy="4699000"/>
          </a:xfrm>
        </p:spPr>
        <p:txBody>
          <a:bodyPr anchor="ctr">
            <a:normAutofit/>
          </a:bodyPr>
          <a:lstStyle/>
          <a:p>
            <a:pPr marL="0" indent="0">
              <a:buNone/>
            </a:pPr>
            <a:r>
              <a:rPr lang="en-US" sz="3200"/>
              <a:t>Types of scholarships:</a:t>
            </a:r>
          </a:p>
          <a:p>
            <a:r>
              <a:rPr lang="en-US" sz="2400"/>
              <a:t>Academic</a:t>
            </a:r>
          </a:p>
          <a:p>
            <a:r>
              <a:rPr lang="en-US" sz="2400"/>
              <a:t>Athletic</a:t>
            </a:r>
          </a:p>
          <a:p>
            <a:r>
              <a:rPr lang="en-US" sz="2400"/>
              <a:t>Community Service</a:t>
            </a:r>
          </a:p>
          <a:p>
            <a:r>
              <a:rPr lang="en-US" sz="2400"/>
              <a:t>Financial Need</a:t>
            </a:r>
          </a:p>
          <a:p>
            <a:endParaRPr lang="en-US"/>
          </a:p>
        </p:txBody>
      </p:sp>
    </p:spTree>
    <p:extLst>
      <p:ext uri="{BB962C8B-B14F-4D97-AF65-F5344CB8AC3E}">
        <p14:creationId xmlns:p14="http://schemas.microsoft.com/office/powerpoint/2010/main" val="2964330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97488-DD77-D1EC-0BC6-E895381BB633}"/>
              </a:ext>
            </a:extLst>
          </p:cNvPr>
          <p:cNvSpPr>
            <a:spLocks noGrp="1"/>
          </p:cNvSpPr>
          <p:nvPr>
            <p:ph type="title"/>
          </p:nvPr>
        </p:nvSpPr>
        <p:spPr>
          <a:xfrm>
            <a:off x="4303643" y="609600"/>
            <a:ext cx="6743767" cy="576263"/>
          </a:xfrm>
        </p:spPr>
        <p:txBody>
          <a:bodyPr>
            <a:normAutofit fontScale="90000"/>
          </a:bodyPr>
          <a:lstStyle/>
          <a:p>
            <a:r>
              <a:rPr lang="en-US"/>
              <a:t>Scholarships</a:t>
            </a:r>
          </a:p>
        </p:txBody>
      </p:sp>
      <p:pic>
        <p:nvPicPr>
          <p:cNvPr id="4" name="Picture 3" descr="Pile of American dollar banknotes">
            <a:extLst>
              <a:ext uri="{FF2B5EF4-FFF2-40B4-BE49-F238E27FC236}">
                <a16:creationId xmlns:a16="http://schemas.microsoft.com/office/drawing/2014/main" id="{8C6AA798-C19D-2871-5A5E-FE247A82733F}"/>
              </a:ext>
            </a:extLst>
          </p:cNvPr>
          <p:cNvPicPr>
            <a:picLocks noChangeAspect="1"/>
          </p:cNvPicPr>
          <p:nvPr/>
        </p:nvPicPr>
        <p:blipFill rotWithShape="1">
          <a:blip r:embed="rId3"/>
          <a:srcRect l="30974" r="30974"/>
          <a:stretch/>
        </p:blipFill>
        <p:spPr>
          <a:xfrm>
            <a:off x="257590" y="10"/>
            <a:ext cx="3028535" cy="6857990"/>
          </a:xfrm>
          <a:prstGeom prst="rect">
            <a:avLst/>
          </a:prstGeo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pic>
      <p:sp>
        <p:nvSpPr>
          <p:cNvPr id="3" name="Content Placeholder 2">
            <a:extLst>
              <a:ext uri="{FF2B5EF4-FFF2-40B4-BE49-F238E27FC236}">
                <a16:creationId xmlns:a16="http://schemas.microsoft.com/office/drawing/2014/main" id="{145DA809-9CCA-FA1D-59E3-33BCAE907660}"/>
              </a:ext>
            </a:extLst>
          </p:cNvPr>
          <p:cNvSpPr>
            <a:spLocks noGrp="1"/>
          </p:cNvSpPr>
          <p:nvPr>
            <p:ph idx="1"/>
          </p:nvPr>
        </p:nvSpPr>
        <p:spPr>
          <a:xfrm>
            <a:off x="4000565" y="1185863"/>
            <a:ext cx="7529447" cy="5486400"/>
          </a:xfrm>
        </p:spPr>
        <p:txBody>
          <a:bodyPr>
            <a:normAutofit/>
          </a:bodyPr>
          <a:lstStyle/>
          <a:p>
            <a:pPr>
              <a:lnSpc>
                <a:spcPct val="90000"/>
              </a:lnSpc>
            </a:pPr>
            <a:r>
              <a:rPr lang="en-US"/>
              <a:t>To be eligible for a Board AUTHORITY DISTRICT SCHOLARSHIP YOU MUST BE TAKING A MINIMUM OF 5 GRADE 12 COURSES IN YOUR GRADE 12 YEAR AT CHURCHILL</a:t>
            </a:r>
          </a:p>
          <a:p>
            <a:pPr>
              <a:lnSpc>
                <a:spcPct val="90000"/>
              </a:lnSpc>
            </a:pPr>
            <a:r>
              <a:rPr lang="en-US"/>
              <a:t>Ms. Yee , our scholarship guru will be posting scholarship information in THE grade 12  TEAM so start getting in the habit of </a:t>
            </a:r>
            <a:r>
              <a:rPr lang="en-US" b="1"/>
              <a:t>checking teams for</a:t>
            </a:r>
            <a:r>
              <a:rPr lang="en-US"/>
              <a:t> important information!</a:t>
            </a:r>
          </a:p>
          <a:p>
            <a:pPr>
              <a:lnSpc>
                <a:spcPct val="90000"/>
              </a:lnSpc>
            </a:pPr>
            <a:r>
              <a:rPr lang="en-US"/>
              <a:t>Spend your summer doing things to </a:t>
            </a:r>
            <a:r>
              <a:rPr lang="en-US" b="1"/>
              <a:t>bolster </a:t>
            </a:r>
            <a:r>
              <a:rPr lang="en-US"/>
              <a:t>your resume – VOLUNTEER, WORK,, EDUCATIONAL ENRICHMENT ACTIVITIES, ACTIVISM ETC</a:t>
            </a:r>
          </a:p>
          <a:p>
            <a:pPr>
              <a:lnSpc>
                <a:spcPct val="90000"/>
              </a:lnSpc>
            </a:pPr>
            <a:r>
              <a:rPr lang="en-US"/>
              <a:t>Most scholarship applications want three things: a transcript, a resume, and a cover letter outlining why you should get the scholarship. create a resume &amp; write a stock letter outlining who you are.  As you start applying to specific scholarships you edit the letter to meet the specific requirements on each scholarship</a:t>
            </a:r>
          </a:p>
          <a:p>
            <a:pPr>
              <a:lnSpc>
                <a:spcPct val="90000"/>
              </a:lnSpc>
            </a:pPr>
            <a:endParaRPr lang="en-US" sz="1600"/>
          </a:p>
        </p:txBody>
      </p:sp>
    </p:spTree>
    <p:extLst>
      <p:ext uri="{BB962C8B-B14F-4D97-AF65-F5344CB8AC3E}">
        <p14:creationId xmlns:p14="http://schemas.microsoft.com/office/powerpoint/2010/main" val="26203461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riting an appointment on a paper agenda">
            <a:extLst>
              <a:ext uri="{FF2B5EF4-FFF2-40B4-BE49-F238E27FC236}">
                <a16:creationId xmlns:a16="http://schemas.microsoft.com/office/drawing/2014/main" id="{ADE5A1B9-8872-673C-15CC-A2E39F2A95AF}"/>
              </a:ext>
            </a:extLst>
          </p:cNvPr>
          <p:cNvPicPr>
            <a:picLocks noChangeAspect="1"/>
          </p:cNvPicPr>
          <p:nvPr/>
        </p:nvPicPr>
        <p:blipFill rotWithShape="1">
          <a:blip r:embed="rId2">
            <a:alphaModFix amt="50000"/>
            <a:grayscl/>
          </a:blip>
          <a:srcRect t="15728" r="-1" b="-1"/>
          <a:stretch/>
        </p:blipFill>
        <p:spPr>
          <a:xfrm>
            <a:off x="305" y="10"/>
            <a:ext cx="12191695" cy="6857990"/>
          </a:xfrm>
          <a:prstGeom prst="rect">
            <a:avLst/>
          </a:prstGeom>
        </p:spPr>
      </p:pic>
      <p:sp>
        <p:nvSpPr>
          <p:cNvPr id="2" name="Title 1">
            <a:extLst>
              <a:ext uri="{FF2B5EF4-FFF2-40B4-BE49-F238E27FC236}">
                <a16:creationId xmlns:a16="http://schemas.microsoft.com/office/drawing/2014/main" id="{45801136-12F2-CA7B-6DDF-D5DCB2FCEE83}"/>
              </a:ext>
            </a:extLst>
          </p:cNvPr>
          <p:cNvSpPr>
            <a:spLocks noGrp="1"/>
          </p:cNvSpPr>
          <p:nvPr>
            <p:ph type="title"/>
          </p:nvPr>
        </p:nvSpPr>
        <p:spPr>
          <a:xfrm>
            <a:off x="1130271" y="1193800"/>
            <a:ext cx="3193050" cy="4699000"/>
          </a:xfrm>
        </p:spPr>
        <p:txBody>
          <a:bodyPr anchor="ctr">
            <a:normAutofit/>
          </a:bodyPr>
          <a:lstStyle/>
          <a:p>
            <a:r>
              <a:rPr lang="en-US"/>
              <a:t>Course selection</a:t>
            </a:r>
          </a:p>
        </p:txBody>
      </p:sp>
      <p:sp>
        <p:nvSpPr>
          <p:cNvPr id="3" name="Content Placeholder 2">
            <a:extLst>
              <a:ext uri="{FF2B5EF4-FFF2-40B4-BE49-F238E27FC236}">
                <a16:creationId xmlns:a16="http://schemas.microsoft.com/office/drawing/2014/main" id="{62D7F864-AF04-7B3D-0CF7-B3071A8D4C22}"/>
              </a:ext>
            </a:extLst>
          </p:cNvPr>
          <p:cNvSpPr>
            <a:spLocks noGrp="1"/>
          </p:cNvSpPr>
          <p:nvPr>
            <p:ph idx="1"/>
          </p:nvPr>
        </p:nvSpPr>
        <p:spPr>
          <a:xfrm>
            <a:off x="4175760" y="518160"/>
            <a:ext cx="7406640" cy="6051082"/>
          </a:xfrm>
        </p:spPr>
        <p:txBody>
          <a:bodyPr anchor="ctr">
            <a:normAutofit fontScale="85000" lnSpcReduction="20000"/>
          </a:bodyPr>
          <a:lstStyle/>
          <a:p>
            <a:pPr>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rPr>
              <a:t>Schools are staffed and time-tabled according to course selection in February. The number of sections offered per course is based on course sign-up now. Please consider your choices carefully!</a:t>
            </a:r>
          </a:p>
          <a:p>
            <a:pPr>
              <a:lnSpc>
                <a:spcPct val="110000"/>
              </a:lnSpc>
              <a:buFont typeface="Wingdings" panose="05000000000000000000" pitchFamily="2" charset="2"/>
              <a:buChar char="q"/>
            </a:pPr>
            <a:endParaRPr lang="en-US" sz="2200">
              <a:latin typeface="Arial" panose="020B0604020202020204" pitchFamily="34" charset="0"/>
              <a:cs typeface="Arial" panose="020B0604020202020204" pitchFamily="34" charset="0"/>
            </a:endParaRPr>
          </a:p>
          <a:p>
            <a:pPr>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rPr>
              <a:t>To help students make informed decisions:</a:t>
            </a:r>
          </a:p>
          <a:p>
            <a:pPr lvl="1">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rPr>
              <a:t>Review graduation requirement</a:t>
            </a:r>
          </a:p>
          <a:p>
            <a:pPr lvl="1">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rPr>
              <a:t>Review post-secondary admission requirements </a:t>
            </a:r>
          </a:p>
          <a:p>
            <a:pPr lvl="1">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rPr>
              <a:t>Review Grade 12 course requirements (February course planning slides – will be posted 24 hours after the assembly)</a:t>
            </a:r>
          </a:p>
          <a:p>
            <a:pPr lvl="1">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rPr>
              <a:t>Review Course Selection Guide (SWC website </a:t>
            </a:r>
            <a:r>
              <a:rPr lang="en-US" sz="2200">
                <a:latin typeface="Arial" panose="020B0604020202020204" pitchFamily="34" charset="0"/>
                <a:cs typeface="Arial" panose="020B0604020202020204" pitchFamily="34" charset="0"/>
                <a:sym typeface="Wingdings" panose="05000000000000000000" pitchFamily="2" charset="2"/>
              </a:rPr>
              <a:t> Teaching &amp; Learning  Courses)</a:t>
            </a:r>
          </a:p>
          <a:p>
            <a:pPr lvl="1">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sym typeface="Wingdings" panose="05000000000000000000" pitchFamily="2" charset="2"/>
              </a:rPr>
              <a:t>Talk to subject teachers if descriptions are unclear</a:t>
            </a:r>
          </a:p>
          <a:p>
            <a:pPr lvl="1">
              <a:lnSpc>
                <a:spcPct val="110000"/>
              </a:lnSpc>
              <a:buFont typeface="Wingdings" panose="05000000000000000000" pitchFamily="2" charset="2"/>
              <a:buChar char="q"/>
            </a:pPr>
            <a:r>
              <a:rPr lang="en-US" sz="2200">
                <a:latin typeface="Arial" panose="020B0604020202020204" pitchFamily="34" charset="0"/>
                <a:cs typeface="Arial" panose="020B0604020202020204" pitchFamily="34" charset="0"/>
                <a:sym typeface="Wingdings" panose="05000000000000000000" pitchFamily="2" charset="2"/>
              </a:rPr>
              <a:t>Self-reflection, discussions with family, &amp; report card grades will help determine areas of strengths and interests – pick courses based on this information </a:t>
            </a:r>
            <a:endParaRPr lang="en-US" sz="2200">
              <a:latin typeface="Arial" panose="020B0604020202020204" pitchFamily="34" charset="0"/>
              <a:cs typeface="Arial" panose="020B0604020202020204" pitchFamily="34" charset="0"/>
            </a:endParaRPr>
          </a:p>
          <a:p>
            <a:pPr lvl="1">
              <a:lnSpc>
                <a:spcPct val="110000"/>
              </a:lnSpc>
              <a:buFont typeface="Wingdings" panose="05000000000000000000" pitchFamily="2" charset="2"/>
              <a:buChar char="q"/>
            </a:pPr>
            <a:endParaRPr lang="en-US" sz="1400"/>
          </a:p>
        </p:txBody>
      </p:sp>
    </p:spTree>
    <p:extLst>
      <p:ext uri="{BB962C8B-B14F-4D97-AF65-F5344CB8AC3E}">
        <p14:creationId xmlns:p14="http://schemas.microsoft.com/office/powerpoint/2010/main" val="23574570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B3BD2-78B3-22B4-4DFA-C2776CDD8EAA}"/>
              </a:ext>
            </a:extLst>
          </p:cNvPr>
          <p:cNvSpPr>
            <a:spLocks noGrp="1"/>
          </p:cNvSpPr>
          <p:nvPr>
            <p:ph type="title"/>
          </p:nvPr>
        </p:nvSpPr>
        <p:spPr/>
        <p:txBody>
          <a:bodyPr/>
          <a:lstStyle/>
          <a:p>
            <a:r>
              <a:rPr lang="en-US"/>
              <a:t>The Process – </a:t>
            </a:r>
            <a:r>
              <a:rPr lang="en-US" err="1"/>
              <a:t>hOW</a:t>
            </a:r>
            <a:r>
              <a:rPr lang="en-US"/>
              <a:t> TO INPUT COURSES IN MYED</a:t>
            </a:r>
            <a:br>
              <a:rPr lang="en-US"/>
            </a:br>
            <a:endParaRPr lang="en-US"/>
          </a:p>
        </p:txBody>
      </p:sp>
      <p:sp>
        <p:nvSpPr>
          <p:cNvPr id="3" name="Content Placeholder 2">
            <a:extLst>
              <a:ext uri="{FF2B5EF4-FFF2-40B4-BE49-F238E27FC236}">
                <a16:creationId xmlns:a16="http://schemas.microsoft.com/office/drawing/2014/main" id="{643BD0AC-B5B5-12AB-7F73-BCAAD5F38D88}"/>
              </a:ext>
            </a:extLst>
          </p:cNvPr>
          <p:cNvSpPr>
            <a:spLocks noGrp="1"/>
          </p:cNvSpPr>
          <p:nvPr>
            <p:ph idx="1"/>
          </p:nvPr>
        </p:nvSpPr>
        <p:spPr/>
        <p:txBody>
          <a:bodyPr/>
          <a:lstStyle/>
          <a:p>
            <a:r>
              <a:rPr lang="en-US" err="1"/>
              <a:t>Myed</a:t>
            </a:r>
            <a:r>
              <a:rPr lang="en-US"/>
              <a:t> Demonstration</a:t>
            </a:r>
          </a:p>
        </p:txBody>
      </p:sp>
    </p:spTree>
    <p:extLst>
      <p:ext uri="{BB962C8B-B14F-4D97-AF65-F5344CB8AC3E}">
        <p14:creationId xmlns:p14="http://schemas.microsoft.com/office/powerpoint/2010/main" val="4231895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Shape 609"/>
        <p:cNvGrpSpPr/>
        <p:nvPr/>
      </p:nvGrpSpPr>
      <p:grpSpPr>
        <a:xfrm>
          <a:off x="0" y="0"/>
          <a:ext cx="0" cy="0"/>
          <a:chOff x="0" y="0"/>
          <a:chExt cx="0" cy="0"/>
        </a:xfrm>
      </p:grpSpPr>
      <p:sp>
        <p:nvSpPr>
          <p:cNvPr id="615" name="Rounded Rectangle 7">
            <a:extLst>
              <a:ext uri="{FF2B5EF4-FFF2-40B4-BE49-F238E27FC236}">
                <a16:creationId xmlns:a16="http://schemas.microsoft.com/office/drawing/2014/main" id="{D82A7942-5631-47FC-9908-0E14371AEF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20720"/>
            <a:ext cx="10928687" cy="5593813"/>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0" name="Google Shape;610;p66"/>
          <p:cNvPicPr preferRelativeResize="0"/>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t="1088" r="-16022"/>
          <a:stretch/>
        </p:blipFill>
        <p:spPr>
          <a:xfrm>
            <a:off x="1100380" y="774916"/>
            <a:ext cx="9779430" cy="546236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14"/>
        <p:cNvGrpSpPr/>
        <p:nvPr/>
      </p:nvGrpSpPr>
      <p:grpSpPr>
        <a:xfrm>
          <a:off x="0" y="0"/>
          <a:ext cx="0" cy="0"/>
          <a:chOff x="0" y="0"/>
          <a:chExt cx="0" cy="0"/>
        </a:xfrm>
      </p:grpSpPr>
      <p:sp useBgFill="1">
        <p:nvSpPr>
          <p:cNvPr id="620" name="Rectangle 619">
            <a:extLst>
              <a:ext uri="{FF2B5EF4-FFF2-40B4-BE49-F238E27FC236}">
                <a16:creationId xmlns:a16="http://schemas.microsoft.com/office/drawing/2014/main" id="{7F45ECE5-A3F3-4055-A90B-041B81B573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4B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Rectangle 621">
            <a:extLst>
              <a:ext uri="{FF2B5EF4-FFF2-40B4-BE49-F238E27FC236}">
                <a16:creationId xmlns:a16="http://schemas.microsoft.com/office/drawing/2014/main" id="{D16D23BC-2ACF-48DE-990E-0AEA1B3CCC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6093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5" name="Google Shape;615;p67"/>
          <p:cNvPicPr preferRelativeResize="0"/>
          <p:nvPr/>
        </p:nvPicPr>
        <p:blipFill>
          <a:blip r:embed="rId3"/>
          <a:stretch>
            <a:fillRect/>
          </a:stretch>
        </p:blipFill>
        <p:spPr>
          <a:xfrm>
            <a:off x="3116820" y="643467"/>
            <a:ext cx="5958360" cy="5571066"/>
          </a:xfrm>
          <a:prstGeom prst="rect">
            <a:avLst/>
          </a:prstGeom>
          <a:noFill/>
        </p:spPr>
      </p:pic>
      <p:sp>
        <p:nvSpPr>
          <p:cNvPr id="2" name="Rectangle 1">
            <a:extLst>
              <a:ext uri="{FF2B5EF4-FFF2-40B4-BE49-F238E27FC236}">
                <a16:creationId xmlns:a16="http://schemas.microsoft.com/office/drawing/2014/main" id="{B70A1358-779A-E6FB-4BA2-25B9FF1F2094}"/>
              </a:ext>
            </a:extLst>
          </p:cNvPr>
          <p:cNvSpPr/>
          <p:nvPr/>
        </p:nvSpPr>
        <p:spPr>
          <a:xfrm>
            <a:off x="4257040" y="2306320"/>
            <a:ext cx="1249680" cy="20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E885C5D-97A2-CC3C-A7FB-D303595B80D6}"/>
              </a:ext>
            </a:extLst>
          </p:cNvPr>
          <p:cNvSpPr txBox="1"/>
          <p:nvPr/>
        </p:nvSpPr>
        <p:spPr>
          <a:xfrm>
            <a:off x="4829932" y="2989580"/>
            <a:ext cx="819028" cy="276999"/>
          </a:xfrm>
          <a:prstGeom prst="rect">
            <a:avLst/>
          </a:prstGeom>
          <a:solidFill>
            <a:schemeClr val="bg1"/>
          </a:solidFill>
        </p:spPr>
        <p:txBody>
          <a:bodyPr wrap="square" rtlCol="0">
            <a:spAutoFit/>
          </a:bodyPr>
          <a:lstStyle/>
          <a:p>
            <a:r>
              <a:rPr lang="en-US" sz="1200" b="1" dirty="0"/>
              <a:t>Feb 21</a:t>
            </a: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1" name="Freeform: Shape 7">
            <a:extLst>
              <a:ext uri="{FF2B5EF4-FFF2-40B4-BE49-F238E27FC236}">
                <a16:creationId xmlns:a16="http://schemas.microsoft.com/office/drawing/2014/main" id="{9A672405-5F81-4E97-B4FC-E7F2CC16FE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custGeom>
            <a:avLst/>
            <a:gdLst>
              <a:gd name="connsiteX0" fmla="*/ 0 w 12191999"/>
              <a:gd name="connsiteY0" fmla="*/ 0 h 6858000"/>
              <a:gd name="connsiteX1" fmla="*/ 12191999 w 12191999"/>
              <a:gd name="connsiteY1" fmla="*/ 0 h 6858000"/>
              <a:gd name="connsiteX2" fmla="*/ 12191999 w 12191999"/>
              <a:gd name="connsiteY2" fmla="*/ 6858000 h 6858000"/>
              <a:gd name="connsiteX3" fmla="*/ 0 w 1219199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1999" h="6858000">
                <a:moveTo>
                  <a:pt x="0" y="0"/>
                </a:moveTo>
                <a:lnTo>
                  <a:pt x="12191999" y="0"/>
                </a:lnTo>
                <a:lnTo>
                  <a:pt x="12191999" y="6858000"/>
                </a:lnTo>
                <a:lnTo>
                  <a:pt x="0" y="685800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E7AB259-839C-2147-AF58-2ABA3525F13F}"/>
              </a:ext>
            </a:extLst>
          </p:cNvPr>
          <p:cNvSpPr>
            <a:spLocks noGrp="1"/>
          </p:cNvSpPr>
          <p:nvPr>
            <p:ph type="ctrTitle"/>
          </p:nvPr>
        </p:nvSpPr>
        <p:spPr>
          <a:xfrm>
            <a:off x="4996542" y="990601"/>
            <a:ext cx="6054045" cy="4632960"/>
          </a:xfrm>
        </p:spPr>
        <p:txBody>
          <a:bodyPr anchor="ctr">
            <a:normAutofit/>
          </a:bodyPr>
          <a:lstStyle/>
          <a:p>
            <a:pPr algn="l"/>
            <a:r>
              <a:rPr lang="en-US"/>
              <a:t>ELL Students</a:t>
            </a:r>
          </a:p>
        </p:txBody>
      </p:sp>
      <p:sp>
        <p:nvSpPr>
          <p:cNvPr id="3" name="Subtitle 2">
            <a:extLst>
              <a:ext uri="{FF2B5EF4-FFF2-40B4-BE49-F238E27FC236}">
                <a16:creationId xmlns:a16="http://schemas.microsoft.com/office/drawing/2014/main" id="{CCBD8DBA-F88D-A248-B015-DE7574916E5D}"/>
              </a:ext>
            </a:extLst>
          </p:cNvPr>
          <p:cNvSpPr>
            <a:spLocks noGrp="1"/>
          </p:cNvSpPr>
          <p:nvPr>
            <p:ph type="subTitle" idx="1"/>
          </p:nvPr>
        </p:nvSpPr>
        <p:spPr>
          <a:xfrm>
            <a:off x="1141412" y="990600"/>
            <a:ext cx="3191623" cy="4632960"/>
          </a:xfrm>
        </p:spPr>
        <p:txBody>
          <a:bodyPr anchor="ctr">
            <a:normAutofit/>
          </a:bodyPr>
          <a:lstStyle/>
          <a:p>
            <a:pPr>
              <a:spcAft>
                <a:spcPts val="600"/>
              </a:spcAft>
            </a:pPr>
            <a:r>
              <a:rPr lang="en-US"/>
              <a:t>Course Planning  </a:t>
            </a:r>
          </a:p>
          <a:p>
            <a:pPr>
              <a:spcAft>
                <a:spcPts val="600"/>
              </a:spcAft>
            </a:pPr>
            <a:r>
              <a:rPr lang="en-US"/>
              <a:t>All ELL students will be course planning in English class, face to face with Mr. Pratt,  in the coming weeks.</a:t>
            </a:r>
          </a:p>
        </p:txBody>
      </p:sp>
      <p:cxnSp>
        <p:nvCxnSpPr>
          <p:cNvPr id="12" name="Straight Connector 11">
            <a:extLst>
              <a:ext uri="{FF2B5EF4-FFF2-40B4-BE49-F238E27FC236}">
                <a16:creationId xmlns:a16="http://schemas.microsoft.com/office/drawing/2014/main" id="{FC86C303-74D6-4DF3-9113-E0A374D716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769" y="2057400"/>
            <a:ext cx="0" cy="2743200"/>
          </a:xfrm>
          <a:prstGeom prst="line">
            <a:avLst/>
          </a:prstGeom>
          <a:ln w="19050">
            <a:solidFill>
              <a:schemeClr val="accent1"/>
            </a:solidFill>
          </a:ln>
          <a:effectLst>
            <a:innerShdw blurRad="635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32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0A3B8-9AF9-15F5-977B-B06D6624F37B}"/>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2CF2D6BC-2390-F473-ACD9-649938DEFF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478" y="306092"/>
            <a:ext cx="11871702" cy="6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1945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7688D-4503-9498-C6D7-A7663B67D75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89D724-B337-B4CA-7015-8027C90C3721}"/>
              </a:ext>
            </a:extLst>
          </p:cNvPr>
          <p:cNvSpPr>
            <a:spLocks noGrp="1"/>
          </p:cNvSpPr>
          <p:nvPr>
            <p:ph idx="1"/>
          </p:nvPr>
        </p:nvSpPr>
        <p:spPr/>
        <p:txBody>
          <a:bodyPr/>
          <a:lstStyle/>
          <a:p>
            <a:endParaRPr lang="en-US"/>
          </a:p>
        </p:txBody>
      </p:sp>
      <p:pic>
        <p:nvPicPr>
          <p:cNvPr id="2050" name="Picture 2">
            <a:extLst>
              <a:ext uri="{FF2B5EF4-FFF2-40B4-BE49-F238E27FC236}">
                <a16:creationId xmlns:a16="http://schemas.microsoft.com/office/drawing/2014/main" id="{52D7958C-C8FD-B8BA-39E2-346C9F9956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78" y="294468"/>
            <a:ext cx="11840705" cy="627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801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mputer and a phone on a table&#10;&#10;Description automatically generated with medium confidence">
            <a:extLst>
              <a:ext uri="{FF2B5EF4-FFF2-40B4-BE49-F238E27FC236}">
                <a16:creationId xmlns:a16="http://schemas.microsoft.com/office/drawing/2014/main" id="{08956343-EDB3-6E44-8B7A-FC048CA598B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67717" y="4239730"/>
            <a:ext cx="2987152" cy="1985212"/>
          </a:xfrm>
          <a:prstGeom prst="rect">
            <a:avLst/>
          </a:prstGeom>
        </p:spPr>
      </p:pic>
      <p:sp>
        <p:nvSpPr>
          <p:cNvPr id="13314" name="Text Box 4"/>
          <p:cNvSpPr txBox="1">
            <a:spLocks noChangeArrowheads="1"/>
          </p:cNvSpPr>
          <p:nvPr/>
        </p:nvSpPr>
        <p:spPr bwMode="auto">
          <a:xfrm>
            <a:off x="0" y="0"/>
            <a:ext cx="12192000" cy="11043669"/>
          </a:xfrm>
          <a:prstGeom prst="rect">
            <a:avLst/>
          </a:prstGeom>
          <a:solidFill>
            <a:srgbClr val="000000">
              <a:alpha val="50196"/>
            </a:srgbClr>
          </a:solidFill>
          <a:ln w="9525">
            <a:noFill/>
            <a:miter lim="800000"/>
            <a:headEnd/>
            <a:tailEnd/>
          </a:ln>
          <a:effectLst/>
        </p:spPr>
        <p:txBody>
          <a:bodyPr wrap="square" lIns="82935" tIns="41468" rIns="82935" bIns="41468" anchor="t">
            <a:spAutoFit/>
          </a:bodyPr>
          <a:lstStyle>
            <a:lvl1pPr eaLnBrk="0" hangingPunct="0">
              <a:defRPr>
                <a:solidFill>
                  <a:schemeClr val="tx1"/>
                </a:solidFill>
                <a:latin typeface="Comic Sans MS" pitchFamily="66" charset="0"/>
                <a:ea typeface="MS Gothic" pitchFamily="49" charset="-128"/>
              </a:defRPr>
            </a:lvl1pPr>
            <a:lvl2pPr eaLnBrk="0" hangingPunct="0">
              <a:defRPr>
                <a:solidFill>
                  <a:schemeClr val="tx1"/>
                </a:solidFill>
                <a:latin typeface="Comic Sans MS" pitchFamily="66" charset="0"/>
                <a:ea typeface="MS Gothic" pitchFamily="49" charset="-128"/>
              </a:defRPr>
            </a:lvl2pPr>
            <a:lvl3pPr eaLnBrk="0" hangingPunct="0">
              <a:defRPr>
                <a:solidFill>
                  <a:schemeClr val="tx1"/>
                </a:solidFill>
                <a:latin typeface="Comic Sans MS" pitchFamily="66" charset="0"/>
                <a:ea typeface="MS Gothic" pitchFamily="49" charset="-128"/>
              </a:defRPr>
            </a:lvl3pPr>
            <a:lvl4pPr eaLnBrk="0" hangingPunct="0">
              <a:defRPr>
                <a:solidFill>
                  <a:schemeClr val="tx1"/>
                </a:solidFill>
                <a:latin typeface="Comic Sans MS" pitchFamily="66" charset="0"/>
                <a:ea typeface="MS Gothic" pitchFamily="49" charset="-128"/>
              </a:defRPr>
            </a:lvl4pPr>
            <a:lvl5pPr eaLnBrk="0" hangingPunct="0">
              <a:defRPr>
                <a:solidFill>
                  <a:schemeClr val="tx1"/>
                </a:solidFill>
                <a:latin typeface="Comic Sans MS" pitchFamily="66" charset="0"/>
                <a:ea typeface="MS Gothic" pitchFamily="49" charset="-128"/>
              </a:defRPr>
            </a:lvl5pPr>
            <a:lvl6pPr marL="2514600" indent="-228600" eaLnBrk="0" fontAlgn="base" hangingPunct="0">
              <a:spcBef>
                <a:spcPct val="0"/>
              </a:spcBef>
              <a:spcAft>
                <a:spcPct val="0"/>
              </a:spcAft>
              <a:defRPr>
                <a:solidFill>
                  <a:schemeClr val="tx1"/>
                </a:solidFill>
                <a:latin typeface="Comic Sans MS" pitchFamily="66" charset="0"/>
                <a:ea typeface="MS Gothic" pitchFamily="49" charset="-128"/>
              </a:defRPr>
            </a:lvl6pPr>
            <a:lvl7pPr marL="2971800" indent="-228600" eaLnBrk="0" fontAlgn="base" hangingPunct="0">
              <a:spcBef>
                <a:spcPct val="0"/>
              </a:spcBef>
              <a:spcAft>
                <a:spcPct val="0"/>
              </a:spcAft>
              <a:defRPr>
                <a:solidFill>
                  <a:schemeClr val="tx1"/>
                </a:solidFill>
                <a:latin typeface="Comic Sans MS" pitchFamily="66" charset="0"/>
                <a:ea typeface="MS Gothic" pitchFamily="49" charset="-128"/>
              </a:defRPr>
            </a:lvl7pPr>
            <a:lvl8pPr marL="3429000" indent="-228600" eaLnBrk="0" fontAlgn="base" hangingPunct="0">
              <a:spcBef>
                <a:spcPct val="0"/>
              </a:spcBef>
              <a:spcAft>
                <a:spcPct val="0"/>
              </a:spcAft>
              <a:defRPr>
                <a:solidFill>
                  <a:schemeClr val="tx1"/>
                </a:solidFill>
                <a:latin typeface="Comic Sans MS" pitchFamily="66" charset="0"/>
                <a:ea typeface="MS Gothic" pitchFamily="49" charset="-128"/>
              </a:defRPr>
            </a:lvl8pPr>
            <a:lvl9pPr marL="3886200" indent="-228600" eaLnBrk="0" fontAlgn="base" hangingPunct="0">
              <a:spcBef>
                <a:spcPct val="0"/>
              </a:spcBef>
              <a:spcAft>
                <a:spcPct val="0"/>
              </a:spcAft>
              <a:defRPr>
                <a:solidFill>
                  <a:schemeClr val="tx1"/>
                </a:solidFill>
                <a:latin typeface="Comic Sans MS" pitchFamily="66" charset="0"/>
                <a:ea typeface="MS Gothic" pitchFamily="49" charset="-128"/>
              </a:defRPr>
            </a:lvl9pPr>
          </a:lstStyle>
          <a:p>
            <a:pPr algn="ctr" defTabSz="829371" eaLnBrk="1" hangingPunct="1">
              <a:spcBef>
                <a:spcPct val="50000"/>
              </a:spcBef>
            </a:pPr>
            <a:r>
              <a:rPr lang="en-US" sz="2359" b="1">
                <a:latin typeface="+mn-lt"/>
                <a:ea typeface="MS Gothic"/>
              </a:rPr>
              <a:t>Helpful Websites</a:t>
            </a:r>
            <a:endParaRPr lang="en-US" sz="2359" b="1">
              <a:latin typeface="+mn-lt"/>
              <a:ea typeface="MS Gothic"/>
              <a:cs typeface="Calibri"/>
            </a:endParaRPr>
          </a:p>
          <a:p>
            <a:pPr defTabSz="829371" eaLnBrk="1" hangingPunct="1">
              <a:spcBef>
                <a:spcPct val="50000"/>
              </a:spcBef>
            </a:pPr>
            <a:endParaRPr lang="en-US" sz="2177">
              <a:latin typeface="+mn-lt"/>
              <a:ea typeface="MS Gothic"/>
            </a:endParaRPr>
          </a:p>
          <a:p>
            <a:pPr defTabSz="829371" eaLnBrk="1" hangingPunct="1">
              <a:spcBef>
                <a:spcPct val="50000"/>
              </a:spcBef>
            </a:pPr>
            <a:r>
              <a:rPr lang="en-US" sz="2000">
                <a:latin typeface="+mn-lt"/>
                <a:ea typeface="MS Gothic"/>
              </a:rPr>
              <a:t>Information on the Graduation Program</a:t>
            </a:r>
          </a:p>
          <a:p>
            <a:pPr defTabSz="829371" eaLnBrk="1" hangingPunct="1">
              <a:spcBef>
                <a:spcPct val="50000"/>
              </a:spcBef>
            </a:pPr>
            <a:r>
              <a:rPr lang="en-US" sz="2000">
                <a:latin typeface="+mn-lt"/>
                <a:hlinkClick r:id="rId4"/>
              </a:rPr>
              <a:t>https://www2.gov.bc.ca/gov/content/education-training/k-12/support/graduation</a:t>
            </a:r>
            <a:endParaRPr lang="en-US" sz="2000">
              <a:latin typeface="+mn-lt"/>
            </a:endParaRPr>
          </a:p>
          <a:p>
            <a:pPr defTabSz="829371" eaLnBrk="1" hangingPunct="1">
              <a:spcBef>
                <a:spcPct val="50000"/>
              </a:spcBef>
            </a:pPr>
            <a:endParaRPr lang="en-US" sz="2000">
              <a:latin typeface="+mn-lt"/>
              <a:ea typeface="MS Gothic"/>
            </a:endParaRPr>
          </a:p>
          <a:p>
            <a:pPr defTabSz="829371" eaLnBrk="1" hangingPunct="1">
              <a:spcBef>
                <a:spcPct val="50000"/>
              </a:spcBef>
            </a:pPr>
            <a:r>
              <a:rPr lang="en-US" sz="2000">
                <a:latin typeface="+mn-lt"/>
                <a:ea typeface="MS Gothic"/>
              </a:rPr>
              <a:t>BC Education Planner – very helpful in providing links to post secondary institutions</a:t>
            </a:r>
            <a:r>
              <a:rPr lang="en-US" sz="2000">
                <a:latin typeface="+mn-lt"/>
                <a:ea typeface="MS Gothic"/>
                <a:cs typeface="Calibri"/>
              </a:rPr>
              <a:t> </a:t>
            </a:r>
          </a:p>
          <a:p>
            <a:pPr defTabSz="829371" eaLnBrk="1" hangingPunct="1">
              <a:spcBef>
                <a:spcPct val="50000"/>
              </a:spcBef>
            </a:pPr>
            <a:r>
              <a:rPr lang="en-US" sz="2000" u="sng">
                <a:latin typeface="+mn-lt"/>
                <a:ea typeface="MS Gothic"/>
                <a:hlinkClick r:id="rId5"/>
              </a:rPr>
              <a:t>https://www.educationplannerbc.ca/</a:t>
            </a:r>
            <a:endParaRPr lang="en-US" sz="2000" u="sng">
              <a:latin typeface="+mn-lt"/>
              <a:ea typeface="MS Gothic"/>
            </a:endParaRPr>
          </a:p>
          <a:p>
            <a:pPr defTabSz="829371" eaLnBrk="1" hangingPunct="1">
              <a:spcBef>
                <a:spcPct val="50000"/>
              </a:spcBef>
            </a:pPr>
            <a:endParaRPr lang="en-US" sz="2000" u="sng">
              <a:latin typeface="+mn-lt"/>
              <a:ea typeface="MS Gothic"/>
            </a:endParaRPr>
          </a:p>
          <a:p>
            <a:pPr defTabSz="829371" eaLnBrk="1" hangingPunct="1">
              <a:spcBef>
                <a:spcPct val="50000"/>
              </a:spcBef>
            </a:pPr>
            <a:r>
              <a:rPr lang="en-US" sz="2000">
                <a:latin typeface="+mn-lt"/>
                <a:ea typeface="MS Gothic"/>
              </a:rPr>
              <a:t>External Credits - </a:t>
            </a:r>
            <a:r>
              <a:rPr lang="en-US" sz="2000">
                <a:latin typeface="+mn-lt"/>
                <a:ea typeface="MS Gothic"/>
                <a:hlinkClick r:id="rId6"/>
              </a:rPr>
              <a:t>https://www.bced.gov.bc.ca/datacollections/course_registry_web_search/search-home.en.php</a:t>
            </a:r>
            <a:endParaRPr lang="en-US" sz="2000">
              <a:latin typeface="+mn-lt"/>
              <a:ea typeface="MS Gothic"/>
            </a:endParaRPr>
          </a:p>
          <a:p>
            <a:pPr defTabSz="829371" eaLnBrk="1" hangingPunct="1">
              <a:spcBef>
                <a:spcPct val="50000"/>
              </a:spcBef>
            </a:pPr>
            <a:endParaRPr lang="en-US" sz="2000">
              <a:latin typeface="+mn-lt"/>
              <a:ea typeface="MS Gothic"/>
            </a:endParaRPr>
          </a:p>
          <a:p>
            <a:pPr defTabSz="829371" eaLnBrk="1" hangingPunct="1">
              <a:spcBef>
                <a:spcPct val="50000"/>
              </a:spcBef>
            </a:pPr>
            <a:r>
              <a:rPr lang="en-US" sz="2000">
                <a:latin typeface="+mn-lt"/>
                <a:ea typeface="MS Gothic"/>
              </a:rPr>
              <a:t>Career Programs/Youth Train in Trades</a:t>
            </a:r>
          </a:p>
          <a:p>
            <a:pPr defTabSz="829371" eaLnBrk="1" hangingPunct="1">
              <a:spcBef>
                <a:spcPct val="50000"/>
              </a:spcBef>
            </a:pPr>
            <a:r>
              <a:rPr lang="en-US" sz="2000">
                <a:latin typeface="+mn-lt"/>
                <a:ea typeface="MS Gothic"/>
                <a:hlinkClick r:id="rId7"/>
              </a:rPr>
              <a:t>https://www.vsb.bc.ca/career-programs/page/11417/programs</a:t>
            </a:r>
            <a:endParaRPr lang="en-US" sz="2000">
              <a:latin typeface="+mn-lt"/>
              <a:ea typeface="MS Gothic"/>
            </a:endParaRPr>
          </a:p>
          <a:p>
            <a:pPr defTabSz="829371" eaLnBrk="1" hangingPunct="1">
              <a:spcBef>
                <a:spcPct val="50000"/>
              </a:spcBef>
            </a:pPr>
            <a:endParaRPr lang="en-US" sz="2000">
              <a:latin typeface="+mn-lt"/>
              <a:ea typeface="MS Gothic"/>
            </a:endParaRPr>
          </a:p>
          <a:p>
            <a:pPr defTabSz="829371" eaLnBrk="1" hangingPunct="1">
              <a:spcBef>
                <a:spcPct val="50000"/>
              </a:spcBef>
            </a:pPr>
            <a:endParaRPr lang="en-US" sz="2000">
              <a:latin typeface="+mn-lt"/>
              <a:ea typeface="MS Gothic"/>
            </a:endParaRPr>
          </a:p>
          <a:p>
            <a:pPr defTabSz="829371" eaLnBrk="1" hangingPunct="1">
              <a:spcBef>
                <a:spcPct val="50000"/>
              </a:spcBef>
            </a:pPr>
            <a:endParaRPr lang="en-US" sz="2000">
              <a:latin typeface="+mn-lt"/>
              <a:ea typeface="MS Gothic"/>
            </a:endParaRPr>
          </a:p>
          <a:p>
            <a:pPr defTabSz="829371" eaLnBrk="1" hangingPunct="1">
              <a:spcBef>
                <a:spcPct val="50000"/>
              </a:spcBef>
            </a:pPr>
            <a:endParaRPr lang="en-US" sz="2000">
              <a:latin typeface="+mn-lt"/>
              <a:ea typeface="MS Gothic"/>
            </a:endParaRPr>
          </a:p>
          <a:p>
            <a:pPr defTabSz="829371" eaLnBrk="1" hangingPunct="1">
              <a:spcBef>
                <a:spcPct val="50000"/>
              </a:spcBef>
            </a:pPr>
            <a:endParaRPr lang="en-US" sz="2177">
              <a:latin typeface="+mn-lt"/>
              <a:ea typeface="MS Gothic"/>
            </a:endParaRPr>
          </a:p>
          <a:p>
            <a:pPr defTabSz="829371" eaLnBrk="1" hangingPunct="1">
              <a:spcBef>
                <a:spcPct val="50000"/>
              </a:spcBef>
            </a:pPr>
            <a:endParaRPr lang="en-US" sz="2177" u="sng">
              <a:solidFill>
                <a:schemeClr val="bg1"/>
              </a:solidFill>
              <a:latin typeface="+mn-lt"/>
              <a:ea typeface="MS Gothic"/>
            </a:endParaRPr>
          </a:p>
          <a:p>
            <a:pPr defTabSz="829371" eaLnBrk="1" hangingPunct="1">
              <a:spcBef>
                <a:spcPct val="50000"/>
              </a:spcBef>
            </a:pPr>
            <a:endParaRPr lang="en-US" sz="2177" u="sng">
              <a:solidFill>
                <a:schemeClr val="bg1"/>
              </a:solidFill>
              <a:latin typeface="+mn-lt"/>
              <a:ea typeface="MS Gothic"/>
            </a:endParaRPr>
          </a:p>
          <a:p>
            <a:pPr defTabSz="829371" eaLnBrk="1" hangingPunct="1">
              <a:spcBef>
                <a:spcPct val="50000"/>
              </a:spcBef>
            </a:pPr>
            <a:endParaRPr lang="en-US" sz="2177" u="sng">
              <a:solidFill>
                <a:schemeClr val="bg1"/>
              </a:solidFill>
              <a:latin typeface="+mn-lt"/>
              <a:ea typeface="MS Gothic"/>
            </a:endParaRPr>
          </a:p>
          <a:p>
            <a:pPr defTabSz="829371" eaLnBrk="1" hangingPunct="1">
              <a:spcBef>
                <a:spcPct val="50000"/>
              </a:spcBef>
            </a:pPr>
            <a:endParaRPr lang="en-US" sz="2177" u="sng">
              <a:solidFill>
                <a:schemeClr val="bg1"/>
              </a:solidFill>
              <a:latin typeface="+mn-lt"/>
              <a:ea typeface="MS Gothic"/>
            </a:endParaRPr>
          </a:p>
          <a:p>
            <a:pPr defTabSz="829371" eaLnBrk="1" hangingPunct="1">
              <a:spcBef>
                <a:spcPct val="50000"/>
              </a:spcBef>
            </a:pPr>
            <a:endParaRPr lang="en-US" sz="2177" u="sng">
              <a:solidFill>
                <a:schemeClr val="bg1"/>
              </a:solidFill>
              <a:latin typeface="+mn-lt"/>
              <a:ea typeface="MS Gothic"/>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E115B-22B3-6041-0FA5-96301CE9306A}"/>
              </a:ext>
            </a:extLst>
          </p:cNvPr>
          <p:cNvSpPr>
            <a:spLocks noGrp="1"/>
          </p:cNvSpPr>
          <p:nvPr>
            <p:ph type="title"/>
          </p:nvPr>
        </p:nvSpPr>
        <p:spPr/>
        <p:txBody>
          <a:bodyPr/>
          <a:lstStyle/>
          <a:p>
            <a:pPr algn="ctr"/>
            <a:r>
              <a:rPr lang="en-US"/>
              <a:t>Deadline to get Courses into </a:t>
            </a:r>
            <a:r>
              <a:rPr lang="en-US" err="1"/>
              <a:t>MyEd</a:t>
            </a:r>
            <a:r>
              <a:rPr lang="en-US"/>
              <a:t> is</a:t>
            </a:r>
          </a:p>
        </p:txBody>
      </p:sp>
      <p:sp>
        <p:nvSpPr>
          <p:cNvPr id="3" name="Content Placeholder 2">
            <a:extLst>
              <a:ext uri="{FF2B5EF4-FFF2-40B4-BE49-F238E27FC236}">
                <a16:creationId xmlns:a16="http://schemas.microsoft.com/office/drawing/2014/main" id="{A456803A-3AEC-9175-FB5F-C1B222FE5297}"/>
              </a:ext>
            </a:extLst>
          </p:cNvPr>
          <p:cNvSpPr>
            <a:spLocks noGrp="1"/>
          </p:cNvSpPr>
          <p:nvPr>
            <p:ph idx="1"/>
          </p:nvPr>
        </p:nvSpPr>
        <p:spPr/>
        <p:txBody>
          <a:bodyPr>
            <a:normAutofit fontScale="40000" lnSpcReduction="20000"/>
          </a:bodyPr>
          <a:lstStyle/>
          <a:p>
            <a:pPr marL="0" indent="0" algn="ctr">
              <a:buNone/>
            </a:pPr>
            <a:r>
              <a:rPr lang="en-US" sz="17000" b="1"/>
              <a:t>FEBRUARY 21st, 2024</a:t>
            </a:r>
          </a:p>
          <a:p>
            <a:pPr marL="0" indent="0" algn="ctr">
              <a:buNone/>
            </a:pPr>
            <a:endParaRPr lang="en-US" sz="3600"/>
          </a:p>
          <a:p>
            <a:pPr marL="0" indent="0" algn="ctr">
              <a:buNone/>
            </a:pPr>
            <a:endParaRPr lang="en-US" sz="3600"/>
          </a:p>
          <a:p>
            <a:pPr marL="0" indent="0" algn="ctr">
              <a:buNone/>
            </a:pPr>
            <a:r>
              <a:rPr lang="en-US" sz="5800"/>
              <a:t>This deadline is a VSB deadline. Failure to get your requests in by this date could result in you not getting the courses you want/need.</a:t>
            </a:r>
          </a:p>
        </p:txBody>
      </p:sp>
    </p:spTree>
    <p:extLst>
      <p:ext uri="{BB962C8B-B14F-4D97-AF65-F5344CB8AC3E}">
        <p14:creationId xmlns:p14="http://schemas.microsoft.com/office/powerpoint/2010/main" val="2189536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63"/>
          <p:cNvSpPr txBox="1">
            <a:spLocks noGrp="1"/>
          </p:cNvSpPr>
          <p:nvPr>
            <p:ph type="title"/>
          </p:nvPr>
        </p:nvSpPr>
        <p:spPr>
          <a:xfrm>
            <a:off x="2152600" y="599600"/>
            <a:ext cx="7886800" cy="636800"/>
          </a:xfrm>
          <a:prstGeom prst="rect">
            <a:avLst/>
          </a:prstGeom>
        </p:spPr>
        <p:txBody>
          <a:bodyPr spcFirstLastPara="1" vert="horz" wrap="square" lIns="121900" tIns="121900" rIns="121900" bIns="121900" rtlCol="0" anchor="t" anchorCtr="0">
            <a:noAutofit/>
          </a:bodyPr>
          <a:lstStyle/>
          <a:p>
            <a:pPr algn="ctr"/>
            <a:r>
              <a:rPr lang="en"/>
              <a:t>STEPS TO COURSE SELECTION</a:t>
            </a:r>
            <a:endParaRPr/>
          </a:p>
        </p:txBody>
      </p:sp>
      <p:sp>
        <p:nvSpPr>
          <p:cNvPr id="588" name="Google Shape;588;p63"/>
          <p:cNvSpPr txBox="1">
            <a:spLocks noGrp="1"/>
          </p:cNvSpPr>
          <p:nvPr>
            <p:ph type="subTitle" idx="1"/>
          </p:nvPr>
        </p:nvSpPr>
        <p:spPr>
          <a:xfrm>
            <a:off x="2850868" y="2254420"/>
            <a:ext cx="3222800" cy="669200"/>
          </a:xfrm>
          <a:prstGeom prst="rect">
            <a:avLst/>
          </a:prstGeom>
        </p:spPr>
        <p:txBody>
          <a:bodyPr spcFirstLastPara="1" vert="horz" wrap="square" lIns="121900" tIns="121900" rIns="121900" bIns="121900" rtlCol="0" anchor="t" anchorCtr="0">
            <a:noAutofit/>
          </a:bodyPr>
          <a:lstStyle/>
          <a:p>
            <a:pPr marL="0" indent="0"/>
            <a:r>
              <a:rPr lang="en">
                <a:solidFill>
                  <a:schemeClr val="tx1"/>
                </a:solidFill>
              </a:rPr>
              <a:t>Organize your options and discuss with your parent(s), or guardians </a:t>
            </a:r>
            <a:endParaRPr>
              <a:solidFill>
                <a:schemeClr val="tx1"/>
              </a:solidFill>
            </a:endParaRPr>
          </a:p>
        </p:txBody>
      </p:sp>
      <p:sp>
        <p:nvSpPr>
          <p:cNvPr id="589" name="Google Shape;589;p63"/>
          <p:cNvSpPr txBox="1">
            <a:spLocks noGrp="1"/>
          </p:cNvSpPr>
          <p:nvPr>
            <p:ph type="title" idx="2"/>
          </p:nvPr>
        </p:nvSpPr>
        <p:spPr>
          <a:xfrm>
            <a:off x="1519667" y="2203236"/>
            <a:ext cx="1331200" cy="1187200"/>
          </a:xfrm>
          <a:prstGeom prst="rect">
            <a:avLst/>
          </a:prstGeom>
        </p:spPr>
        <p:txBody>
          <a:bodyPr spcFirstLastPara="1" vert="horz" wrap="square" lIns="121900" tIns="121900" rIns="121900" bIns="121900" rtlCol="0" anchor="ctr" anchorCtr="0">
            <a:noAutofit/>
          </a:bodyPr>
          <a:lstStyle/>
          <a:p>
            <a:r>
              <a:rPr lang="en"/>
              <a:t>1</a:t>
            </a:r>
            <a:endParaRPr/>
          </a:p>
        </p:txBody>
      </p:sp>
      <p:sp>
        <p:nvSpPr>
          <p:cNvPr id="590" name="Google Shape;590;p63"/>
          <p:cNvSpPr txBox="1">
            <a:spLocks noGrp="1"/>
          </p:cNvSpPr>
          <p:nvPr>
            <p:ph type="subTitle" idx="3"/>
          </p:nvPr>
        </p:nvSpPr>
        <p:spPr>
          <a:xfrm>
            <a:off x="7890364" y="2254447"/>
            <a:ext cx="3222800" cy="1560315"/>
          </a:xfrm>
          <a:prstGeom prst="rect">
            <a:avLst/>
          </a:prstGeom>
        </p:spPr>
        <p:txBody>
          <a:bodyPr spcFirstLastPara="1" vert="horz" wrap="square" lIns="121900" tIns="121900" rIns="121900" bIns="121900" rtlCol="0" anchor="t" anchorCtr="0">
            <a:noAutofit/>
          </a:bodyPr>
          <a:lstStyle/>
          <a:p>
            <a:pPr marL="0" indent="0"/>
            <a:r>
              <a:rPr lang="en">
                <a:solidFill>
                  <a:schemeClr val="tx1"/>
                </a:solidFill>
              </a:rPr>
              <a:t>Input your course selection on MYED at home. </a:t>
            </a:r>
            <a:endParaRPr>
              <a:solidFill>
                <a:schemeClr val="tx1"/>
              </a:solidFill>
            </a:endParaRPr>
          </a:p>
        </p:txBody>
      </p:sp>
      <p:sp>
        <p:nvSpPr>
          <p:cNvPr id="591" name="Google Shape;591;p63"/>
          <p:cNvSpPr txBox="1">
            <a:spLocks noGrp="1"/>
          </p:cNvSpPr>
          <p:nvPr>
            <p:ph type="title" idx="4"/>
          </p:nvPr>
        </p:nvSpPr>
        <p:spPr>
          <a:xfrm>
            <a:off x="6559167" y="2203101"/>
            <a:ext cx="1331200" cy="1187200"/>
          </a:xfrm>
          <a:prstGeom prst="rect">
            <a:avLst/>
          </a:prstGeom>
        </p:spPr>
        <p:txBody>
          <a:bodyPr spcFirstLastPara="1" vert="horz" wrap="square" lIns="121900" tIns="121900" rIns="121900" bIns="121900" rtlCol="0" anchor="ctr" anchorCtr="0">
            <a:noAutofit/>
          </a:bodyPr>
          <a:lstStyle/>
          <a:p>
            <a:r>
              <a:rPr lang="en"/>
              <a:t>3</a:t>
            </a:r>
            <a:endParaRPr/>
          </a:p>
        </p:txBody>
      </p:sp>
      <p:sp>
        <p:nvSpPr>
          <p:cNvPr id="592" name="Google Shape;592;p63"/>
          <p:cNvSpPr txBox="1">
            <a:spLocks noGrp="1"/>
          </p:cNvSpPr>
          <p:nvPr>
            <p:ph type="subTitle" idx="5"/>
          </p:nvPr>
        </p:nvSpPr>
        <p:spPr>
          <a:xfrm>
            <a:off x="2850867" y="3941629"/>
            <a:ext cx="3222800" cy="2503600"/>
          </a:xfrm>
          <a:prstGeom prst="rect">
            <a:avLst/>
          </a:prstGeom>
        </p:spPr>
        <p:txBody>
          <a:bodyPr spcFirstLastPara="1" vert="horz" wrap="square" lIns="121900" tIns="121900" rIns="121900" bIns="121900" rtlCol="0" anchor="t" anchorCtr="0">
            <a:noAutofit/>
          </a:bodyPr>
          <a:lstStyle/>
          <a:p>
            <a:pPr marL="0" indent="0"/>
            <a:r>
              <a:rPr lang="en">
                <a:solidFill>
                  <a:schemeClr val="tx1"/>
                </a:solidFill>
              </a:rPr>
              <a:t>Do research on post-secondary requirements and ensure you have the prerequisites you need</a:t>
            </a:r>
            <a:endParaRPr>
              <a:solidFill>
                <a:schemeClr val="tx1"/>
              </a:solidFill>
            </a:endParaRPr>
          </a:p>
        </p:txBody>
      </p:sp>
      <p:sp>
        <p:nvSpPr>
          <p:cNvPr id="593" name="Google Shape;593;p63"/>
          <p:cNvSpPr txBox="1">
            <a:spLocks noGrp="1"/>
          </p:cNvSpPr>
          <p:nvPr>
            <p:ph type="title" idx="6"/>
          </p:nvPr>
        </p:nvSpPr>
        <p:spPr>
          <a:xfrm>
            <a:off x="1519667" y="4224137"/>
            <a:ext cx="1331200" cy="1187200"/>
          </a:xfrm>
          <a:prstGeom prst="rect">
            <a:avLst/>
          </a:prstGeom>
        </p:spPr>
        <p:txBody>
          <a:bodyPr spcFirstLastPara="1" vert="horz" wrap="square" lIns="121900" tIns="121900" rIns="121900" bIns="121900" rtlCol="0" anchor="ctr" anchorCtr="0">
            <a:noAutofit/>
          </a:bodyPr>
          <a:lstStyle/>
          <a:p>
            <a:r>
              <a:rPr lang="en"/>
              <a:t>2</a:t>
            </a:r>
            <a:endParaRPr/>
          </a:p>
        </p:txBody>
      </p:sp>
      <p:sp>
        <p:nvSpPr>
          <p:cNvPr id="594" name="Google Shape;594;p63"/>
          <p:cNvSpPr txBox="1">
            <a:spLocks noGrp="1"/>
          </p:cNvSpPr>
          <p:nvPr>
            <p:ph type="subTitle" idx="7"/>
          </p:nvPr>
        </p:nvSpPr>
        <p:spPr>
          <a:xfrm>
            <a:off x="8375875" y="3643313"/>
            <a:ext cx="3222800" cy="2185987"/>
          </a:xfrm>
          <a:prstGeom prst="rect">
            <a:avLst/>
          </a:prstGeom>
        </p:spPr>
        <p:txBody>
          <a:bodyPr spcFirstLastPara="1" vert="horz" wrap="square" lIns="121900" tIns="121900" rIns="121900" bIns="121900" rtlCol="0" anchor="t" anchorCtr="0">
            <a:noAutofit/>
          </a:bodyPr>
          <a:lstStyle/>
          <a:p>
            <a:pPr marL="0" indent="0"/>
            <a:r>
              <a:rPr lang="en">
                <a:solidFill>
                  <a:schemeClr val="tx1"/>
                </a:solidFill>
              </a:rPr>
              <a:t>Hand in Fully completed course planning sheet (parent/guardian signature required)  to Ms. Salter’s office </a:t>
            </a:r>
            <a:r>
              <a:rPr lang="en-CA" sz="2400">
                <a:solidFill>
                  <a:schemeClr val="tx1"/>
                </a:solidFill>
              </a:rPr>
              <a:t>B</a:t>
            </a:r>
            <a:r>
              <a:rPr lang="en" sz="2400">
                <a:solidFill>
                  <a:schemeClr val="tx1"/>
                </a:solidFill>
              </a:rPr>
              <a:t>y </a:t>
            </a:r>
            <a:r>
              <a:rPr lang="en" sz="2800" b="1" err="1">
                <a:solidFill>
                  <a:srgbClr val="FF0000"/>
                </a:solidFill>
              </a:rPr>
              <a:t>february</a:t>
            </a:r>
            <a:r>
              <a:rPr lang="en" sz="2800" b="1">
                <a:solidFill>
                  <a:srgbClr val="FF0000"/>
                </a:solidFill>
              </a:rPr>
              <a:t> 21</a:t>
            </a:r>
            <a:endParaRPr sz="2800" b="1">
              <a:solidFill>
                <a:srgbClr val="FF0000"/>
              </a:solidFill>
            </a:endParaRPr>
          </a:p>
        </p:txBody>
      </p:sp>
      <p:sp>
        <p:nvSpPr>
          <p:cNvPr id="595" name="Google Shape;595;p63"/>
          <p:cNvSpPr txBox="1">
            <a:spLocks noGrp="1"/>
          </p:cNvSpPr>
          <p:nvPr>
            <p:ph type="title" idx="8"/>
          </p:nvPr>
        </p:nvSpPr>
        <p:spPr>
          <a:xfrm>
            <a:off x="6559171" y="4224193"/>
            <a:ext cx="1331200" cy="1187200"/>
          </a:xfrm>
          <a:prstGeom prst="rect">
            <a:avLst/>
          </a:prstGeom>
        </p:spPr>
        <p:txBody>
          <a:bodyPr spcFirstLastPara="1" vert="horz" wrap="square" lIns="121900" tIns="121900" rIns="121900" bIns="121900" rtlCol="0" anchor="ctr" anchorCtr="0">
            <a:noAutofit/>
          </a:bodyPr>
          <a:lstStyle/>
          <a:p>
            <a:r>
              <a:rPr lang="en"/>
              <a:t>4</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11" name="Rounded Rectangle 9">
            <a:extLst>
              <a:ext uri="{FF2B5EF4-FFF2-40B4-BE49-F238E27FC236}">
                <a16:creationId xmlns:a16="http://schemas.microsoft.com/office/drawing/2014/main" id="{BCA2EB72-13DC-4DC6-B461-3B036C55B9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6" cy="5571066"/>
          </a:xfrm>
          <a:prstGeom prst="roundRect">
            <a:avLst>
              <a:gd name="adj" fmla="val 2627"/>
            </a:avLst>
          </a:prstGeom>
          <a:solidFill>
            <a:schemeClr val="bg2">
              <a:lumMod val="75000"/>
            </a:schemeClr>
          </a:solidFill>
          <a:ln w="44450">
            <a:gradFill>
              <a:gsLst>
                <a:gs pos="0">
                  <a:schemeClr val="bg2">
                    <a:alpha val="65000"/>
                  </a:schemeClr>
                </a:gs>
                <a:gs pos="98000">
                  <a:schemeClr val="bg2">
                    <a:lumMod val="75000"/>
                    <a:alpha val="55000"/>
                  </a:schemeClr>
                </a:gs>
              </a:gsLst>
              <a:lin ang="5400000" scaled="1"/>
            </a:gradFill>
          </a:ln>
          <a:effectLst>
            <a:innerShdw blurRad="63500" dist="50800" dir="14460000">
              <a:prstClr val="black">
                <a:alpha val="70000"/>
              </a:prstClr>
            </a:inn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2C9AFA-E215-B9A1-864D-7348F1289FFF}"/>
              </a:ext>
            </a:extLst>
          </p:cNvPr>
          <p:cNvSpPr>
            <a:spLocks noGrp="1"/>
          </p:cNvSpPr>
          <p:nvPr>
            <p:ph type="title"/>
          </p:nvPr>
        </p:nvSpPr>
        <p:spPr>
          <a:xfrm>
            <a:off x="1141413" y="965199"/>
            <a:ext cx="4030658" cy="4918075"/>
          </a:xfrm>
        </p:spPr>
        <p:txBody>
          <a:bodyPr vert="horz" lIns="91440" tIns="45720" rIns="91440" bIns="45720" rtlCol="0" anchor="ctr">
            <a:normAutofit/>
          </a:bodyPr>
          <a:lstStyle/>
          <a:p>
            <a:pPr algn="r"/>
            <a:r>
              <a:rPr lang="en-US" sz="540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t>Extra help sessions  </a:t>
            </a:r>
            <a:br>
              <a:rPr lang="en-US" sz="540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rPr>
            </a:br>
            <a:endParaRPr lang="en-US" sz="5400">
              <a:gradFill flip="none" rotWithShape="1">
                <a:gsLst>
                  <a:gs pos="0">
                    <a:schemeClr val="tx1"/>
                  </a:gs>
                  <a:gs pos="100000">
                    <a:schemeClr val="tx1">
                      <a:lumMod val="65000"/>
                    </a:schemeClr>
                  </a:gs>
                </a:gsLst>
                <a:lin ang="5580000" scaled="0"/>
                <a:tileRect/>
              </a:gradFill>
              <a:effectLst>
                <a:glow rad="38100">
                  <a:schemeClr val="bg1">
                    <a:lumMod val="65000"/>
                    <a:lumOff val="35000"/>
                    <a:alpha val="50000"/>
                  </a:schemeClr>
                </a:glow>
                <a:outerShdw blurRad="28575" dist="31750" dir="13200000" algn="tl" rotWithShape="0">
                  <a:srgbClr val="000000">
                    <a:alpha val="25000"/>
                  </a:srgbClr>
                </a:outerShdw>
              </a:effectLst>
            </a:endParaRPr>
          </a:p>
        </p:txBody>
      </p:sp>
      <p:sp>
        <p:nvSpPr>
          <p:cNvPr id="6" name="Content Placeholder 5">
            <a:extLst>
              <a:ext uri="{FF2B5EF4-FFF2-40B4-BE49-F238E27FC236}">
                <a16:creationId xmlns:a16="http://schemas.microsoft.com/office/drawing/2014/main" id="{56333B42-6B92-F613-85DC-3EF4303A1091}"/>
              </a:ext>
            </a:extLst>
          </p:cNvPr>
          <p:cNvSpPr>
            <a:spLocks noGrp="1"/>
          </p:cNvSpPr>
          <p:nvPr>
            <p:ph idx="1"/>
          </p:nvPr>
        </p:nvSpPr>
        <p:spPr>
          <a:xfrm>
            <a:off x="7891121" y="965199"/>
            <a:ext cx="2950765" cy="4918075"/>
          </a:xfrm>
        </p:spPr>
        <p:txBody>
          <a:bodyPr vert="horz" lIns="91440" tIns="45720" rIns="91440" bIns="45720" rtlCol="0" anchor="ctr">
            <a:normAutofit/>
          </a:bodyPr>
          <a:lstStyle/>
          <a:p>
            <a:pPr marL="0" indent="0">
              <a:buClr>
                <a:schemeClr val="tx1"/>
              </a:buClr>
              <a:buNone/>
            </a:pPr>
            <a:r>
              <a:rPr lang="en-US" sz="2800" b="1">
                <a:gradFill flip="none" rotWithShape="1">
                  <a:gsLst>
                    <a:gs pos="0">
                      <a:schemeClr val="tx1"/>
                    </a:gs>
                    <a:gs pos="100000">
                      <a:schemeClr val="tx1">
                        <a:lumMod val="75000"/>
                      </a:schemeClr>
                    </a:gs>
                  </a:gsLst>
                  <a:lin ang="5400000" scaled="0"/>
                  <a:tileRect/>
                </a:gradFill>
              </a:rPr>
              <a:t>FEB 14 &amp; FEB 15 </a:t>
            </a:r>
          </a:p>
          <a:p>
            <a:pPr marL="0" indent="0">
              <a:buClr>
                <a:schemeClr val="tx1"/>
              </a:buClr>
              <a:buNone/>
            </a:pPr>
            <a:r>
              <a:rPr lang="en-US" sz="2400">
                <a:gradFill flip="none" rotWithShape="1">
                  <a:gsLst>
                    <a:gs pos="0">
                      <a:schemeClr val="tx1"/>
                    </a:gs>
                    <a:gs pos="100000">
                      <a:schemeClr val="tx1">
                        <a:lumMod val="75000"/>
                      </a:schemeClr>
                    </a:gs>
                  </a:gsLst>
                  <a:lin ang="5400000" scaled="0"/>
                  <a:tileRect/>
                </a:gradFill>
              </a:rPr>
              <a:t>AT LUNCH </a:t>
            </a:r>
          </a:p>
          <a:p>
            <a:pPr marL="0" indent="0">
              <a:buClr>
                <a:schemeClr val="tx1"/>
              </a:buClr>
              <a:buNone/>
            </a:pPr>
            <a:r>
              <a:rPr lang="en-US" sz="2400">
                <a:gradFill flip="none" rotWithShape="1">
                  <a:gsLst>
                    <a:gs pos="0">
                      <a:schemeClr val="tx1"/>
                    </a:gs>
                    <a:gs pos="100000">
                      <a:schemeClr val="tx1">
                        <a:lumMod val="75000"/>
                      </a:schemeClr>
                    </a:gs>
                  </a:gsLst>
                  <a:lin ang="5400000" scaled="0"/>
                  <a:tileRect/>
                </a:gradFill>
              </a:rPr>
              <a:t> ROOM 216A (MAC LAB)</a:t>
            </a:r>
          </a:p>
        </p:txBody>
      </p:sp>
      <p:cxnSp>
        <p:nvCxnSpPr>
          <p:cNvPr id="13" name="Straight Connector 12">
            <a:extLst>
              <a:ext uri="{FF2B5EF4-FFF2-40B4-BE49-F238E27FC236}">
                <a16:creationId xmlns:a16="http://schemas.microsoft.com/office/drawing/2014/main" id="{C8F75BF3-096E-451E-A222-96A7F09468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38699" y="2011680"/>
            <a:ext cx="0" cy="283464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36758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FC4068-B6A8-7C1C-F221-7DC5F14EF61B}"/>
              </a:ext>
            </a:extLst>
          </p:cNvPr>
          <p:cNvPicPr>
            <a:picLocks noChangeAspect="1"/>
          </p:cNvPicPr>
          <p:nvPr/>
        </p:nvPicPr>
        <p:blipFill rotWithShape="1">
          <a:blip r:embed="rId3"/>
          <a:srcRect t="7068" b="7381"/>
          <a:stretch/>
        </p:blipFill>
        <p:spPr>
          <a:xfrm>
            <a:off x="20" y="10"/>
            <a:ext cx="12191980" cy="6857990"/>
          </a:xfrm>
          <a:prstGeom prst="rect">
            <a:avLst/>
          </a:prstGeom>
        </p:spPr>
      </p:pic>
    </p:spTree>
    <p:extLst>
      <p:ext uri="{BB962C8B-B14F-4D97-AF65-F5344CB8AC3E}">
        <p14:creationId xmlns:p14="http://schemas.microsoft.com/office/powerpoint/2010/main" val="40059180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5195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5C81-350E-D055-EFBF-2184B71F7DDD}"/>
              </a:ext>
            </a:extLst>
          </p:cNvPr>
          <p:cNvSpPr>
            <a:spLocks noGrp="1"/>
          </p:cNvSpPr>
          <p:nvPr>
            <p:ph type="title"/>
          </p:nvPr>
        </p:nvSpPr>
        <p:spPr>
          <a:xfrm>
            <a:off x="1451579" y="382698"/>
            <a:ext cx="9291215" cy="1049235"/>
          </a:xfrm>
        </p:spPr>
        <p:txBody>
          <a:bodyPr vert="horz" lIns="0" tIns="0" rIns="0" bIns="0" rtlCol="0" anchorCtr="0">
            <a:normAutofit/>
          </a:bodyPr>
          <a:lstStyle/>
          <a:p>
            <a:r>
              <a:rPr lang="en-US" sz="2800"/>
              <a:t>Grad requirements</a:t>
            </a:r>
          </a:p>
        </p:txBody>
      </p:sp>
      <p:graphicFrame>
        <p:nvGraphicFramePr>
          <p:cNvPr id="11" name="Content Placeholder 10">
            <a:extLst>
              <a:ext uri="{FF2B5EF4-FFF2-40B4-BE49-F238E27FC236}">
                <a16:creationId xmlns:a16="http://schemas.microsoft.com/office/drawing/2014/main" id="{8BFE4A01-76F7-66D8-71C6-411EA0BD25BD}"/>
              </a:ext>
            </a:extLst>
          </p:cNvPr>
          <p:cNvGraphicFramePr>
            <a:graphicFrameLocks noGrp="1"/>
          </p:cNvGraphicFramePr>
          <p:nvPr>
            <p:ph idx="1"/>
            <p:extLst>
              <p:ext uri="{D42A27DB-BD31-4B8C-83A1-F6EECF244321}">
                <p14:modId xmlns:p14="http://schemas.microsoft.com/office/powerpoint/2010/main" val="2897713951"/>
              </p:ext>
            </p:extLst>
          </p:nvPr>
        </p:nvGraphicFramePr>
        <p:xfrm>
          <a:off x="707571" y="1197428"/>
          <a:ext cx="10346221" cy="5683408"/>
        </p:xfrm>
        <a:graphic>
          <a:graphicData uri="http://schemas.openxmlformats.org/drawingml/2006/table">
            <a:tbl>
              <a:tblPr firstRow="1" firstCol="1" lastRow="1" lastCol="1" bandRow="1" bandCol="1">
                <a:tableStyleId>{5940675A-B579-460E-94D1-54222C63F5DA}</a:tableStyleId>
              </a:tblPr>
              <a:tblGrid>
                <a:gridCol w="7887329">
                  <a:extLst>
                    <a:ext uri="{9D8B030D-6E8A-4147-A177-3AD203B41FA5}">
                      <a16:colId xmlns:a16="http://schemas.microsoft.com/office/drawing/2014/main" val="2249966111"/>
                    </a:ext>
                  </a:extLst>
                </a:gridCol>
                <a:gridCol w="2458892">
                  <a:extLst>
                    <a:ext uri="{9D8B030D-6E8A-4147-A177-3AD203B41FA5}">
                      <a16:colId xmlns:a16="http://schemas.microsoft.com/office/drawing/2014/main" val="563096696"/>
                    </a:ext>
                  </a:extLst>
                </a:gridCol>
              </a:tblGrid>
              <a:tr h="299350">
                <a:tc>
                  <a:txBody>
                    <a:bodyPr/>
                    <a:lstStyle/>
                    <a:p>
                      <a:pPr lvl="0" algn="l">
                        <a:buNone/>
                      </a:pPr>
                      <a:r>
                        <a:rPr lang="en-US" sz="1400">
                          <a:effectLst/>
                        </a:rPr>
                        <a:t>SUBJECT AREA</a:t>
                      </a:r>
                      <a:endParaRPr lang="en-CA" sz="1400">
                        <a:effectLst/>
                        <a:latin typeface="Times New Roman"/>
                      </a:endParaRPr>
                    </a:p>
                  </a:txBody>
                  <a:tcPr marL="27005" marR="27005" marT="0" marB="0"/>
                </a:tc>
                <a:tc>
                  <a:txBody>
                    <a:bodyPr/>
                    <a:lstStyle/>
                    <a:p>
                      <a:pPr algn="ctr"/>
                      <a:r>
                        <a:rPr lang="en-US" sz="1600">
                          <a:effectLst/>
                        </a:rPr>
                        <a:t>MINIMUM CREDITS</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2360814966"/>
                  </a:ext>
                </a:extLst>
              </a:tr>
              <a:tr h="251796">
                <a:tc>
                  <a:txBody>
                    <a:bodyPr/>
                    <a:lstStyle/>
                    <a:p>
                      <a:r>
                        <a:rPr lang="en-US" sz="1400">
                          <a:effectLst/>
                        </a:rPr>
                        <a:t>Language Arts 10</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488774800"/>
                  </a:ext>
                </a:extLst>
              </a:tr>
              <a:tr h="251796">
                <a:tc>
                  <a:txBody>
                    <a:bodyPr/>
                    <a:lstStyle/>
                    <a:p>
                      <a:r>
                        <a:rPr lang="en-US" sz="1400">
                          <a:effectLst/>
                        </a:rPr>
                        <a:t>Language Arts 11 </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4282466846"/>
                  </a:ext>
                </a:extLst>
              </a:tr>
              <a:tr h="251796">
                <a:tc>
                  <a:txBody>
                    <a:bodyPr/>
                    <a:lstStyle/>
                    <a:p>
                      <a:r>
                        <a:rPr lang="en-US" sz="1400">
                          <a:effectLst/>
                        </a:rPr>
                        <a:t>English 12 or English BC First Peoples 12</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725261033"/>
                  </a:ext>
                </a:extLst>
              </a:tr>
              <a:tr h="251796">
                <a:tc>
                  <a:txBody>
                    <a:bodyPr/>
                    <a:lstStyle/>
                    <a:p>
                      <a:r>
                        <a:rPr lang="en-US" sz="1400">
                          <a:effectLst/>
                        </a:rPr>
                        <a:t>a Mathematics 10</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3213576910"/>
                  </a:ext>
                </a:extLst>
              </a:tr>
              <a:tr h="251796">
                <a:tc>
                  <a:txBody>
                    <a:bodyPr/>
                    <a:lstStyle/>
                    <a:p>
                      <a:r>
                        <a:rPr lang="en-US" sz="1400">
                          <a:effectLst/>
                        </a:rPr>
                        <a:t>a Mathematics 11 or 12</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3222224118"/>
                  </a:ext>
                </a:extLst>
              </a:tr>
              <a:tr h="251796">
                <a:tc>
                  <a:txBody>
                    <a:bodyPr/>
                    <a:lstStyle/>
                    <a:p>
                      <a:r>
                        <a:rPr lang="en-US" sz="1400">
                          <a:effectLst/>
                        </a:rPr>
                        <a:t>Fine Arts or Applied Skills 10, 11 or 12</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3416988190"/>
                  </a:ext>
                </a:extLst>
              </a:tr>
              <a:tr h="251796">
                <a:tc>
                  <a:txBody>
                    <a:bodyPr/>
                    <a:lstStyle/>
                    <a:p>
                      <a:r>
                        <a:rPr lang="en-US" sz="1400">
                          <a:effectLst/>
                        </a:rPr>
                        <a:t>Social Studies 10</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117449311"/>
                  </a:ext>
                </a:extLst>
              </a:tr>
              <a:tr h="251796">
                <a:tc>
                  <a:txBody>
                    <a:bodyPr/>
                    <a:lstStyle/>
                    <a:p>
                      <a:r>
                        <a:rPr lang="en-US" sz="1400">
                          <a:effectLst/>
                        </a:rPr>
                        <a:t>Social Studies 11 or 12</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2112335037"/>
                  </a:ext>
                </a:extLst>
              </a:tr>
              <a:tr h="251796">
                <a:tc>
                  <a:txBody>
                    <a:bodyPr/>
                    <a:lstStyle/>
                    <a:p>
                      <a:r>
                        <a:rPr lang="en-US" sz="1400">
                          <a:effectLst/>
                        </a:rPr>
                        <a:t>Science 10</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996758205"/>
                  </a:ext>
                </a:extLst>
              </a:tr>
              <a:tr h="251796">
                <a:tc>
                  <a:txBody>
                    <a:bodyPr/>
                    <a:lstStyle/>
                    <a:p>
                      <a:r>
                        <a:rPr lang="en-US" sz="1400">
                          <a:effectLst/>
                        </a:rPr>
                        <a:t>a Science 11 or 12</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3130976736"/>
                  </a:ext>
                </a:extLst>
              </a:tr>
              <a:tr h="251796">
                <a:tc>
                  <a:txBody>
                    <a:bodyPr/>
                    <a:lstStyle/>
                    <a:p>
                      <a:r>
                        <a:rPr lang="en-US" sz="1400">
                          <a:effectLst/>
                        </a:rPr>
                        <a:t>Physical Education 10</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4</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1912776877"/>
                  </a:ext>
                </a:extLst>
              </a:tr>
              <a:tr h="251796">
                <a:tc>
                  <a:txBody>
                    <a:bodyPr/>
                    <a:lstStyle/>
                    <a:p>
                      <a:r>
                        <a:rPr lang="en-US" sz="1400">
                          <a:effectLst/>
                        </a:rPr>
                        <a:t>CLE/CLC </a:t>
                      </a:r>
                      <a:r>
                        <a:rPr lang="en-US" sz="1400" err="1">
                          <a:effectLst/>
                        </a:rPr>
                        <a:t>Supercourse</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6</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941619012"/>
                  </a:ext>
                </a:extLst>
              </a:tr>
              <a:tr h="251796">
                <a:tc>
                  <a:txBody>
                    <a:bodyPr/>
                    <a:lstStyle/>
                    <a:p>
                      <a:r>
                        <a:rPr lang="en-US" sz="1400">
                          <a:effectLst/>
                        </a:rPr>
                        <a:t>Capstone</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2</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4268810850"/>
                  </a:ext>
                </a:extLst>
              </a:tr>
              <a:tr h="251796">
                <a:tc>
                  <a:txBody>
                    <a:bodyPr/>
                    <a:lstStyle/>
                    <a:p>
                      <a:pPr lvl="0">
                        <a:buNone/>
                      </a:pPr>
                      <a:r>
                        <a:rPr lang="en-US" sz="1400">
                          <a:effectLst/>
                        </a:rPr>
                        <a:t>Indigenous Focused course </a:t>
                      </a:r>
                    </a:p>
                  </a:txBody>
                  <a:tcPr marL="27005" marR="27005" marT="0" marB="0"/>
                </a:tc>
                <a:tc>
                  <a:txBody>
                    <a:bodyPr/>
                    <a:lstStyle/>
                    <a:p>
                      <a:pPr lvl="0" algn="ctr">
                        <a:buNone/>
                      </a:pPr>
                      <a:endParaRPr lang="en-US" sz="1600">
                        <a:effectLst/>
                      </a:endParaRPr>
                    </a:p>
                  </a:txBody>
                  <a:tcPr marL="27005" marR="27005" marT="0" marB="0"/>
                </a:tc>
                <a:extLst>
                  <a:ext uri="{0D108BD9-81ED-4DB2-BD59-A6C34878D82A}">
                    <a16:rowId xmlns:a16="http://schemas.microsoft.com/office/drawing/2014/main" val="3219769598"/>
                  </a:ext>
                </a:extLst>
              </a:tr>
              <a:tr h="251796">
                <a:tc>
                  <a:txBody>
                    <a:bodyPr/>
                    <a:lstStyle/>
                    <a:p>
                      <a:r>
                        <a:rPr lang="en-US" sz="1400">
                          <a:effectLst/>
                        </a:rPr>
                        <a:t>                                                                                   TOTAL</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52 credits</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1048939138"/>
                  </a:ext>
                </a:extLst>
              </a:tr>
              <a:tr h="332610">
                <a:tc>
                  <a:txBody>
                    <a:bodyPr/>
                    <a:lstStyle/>
                    <a:p>
                      <a:r>
                        <a:rPr lang="en-US" sz="1400">
                          <a:effectLst/>
                        </a:rPr>
                        <a:t>ELECTIVE COURSES</a:t>
                      </a:r>
                      <a:endParaRPr lang="en-CA" sz="1400">
                        <a:effectLst/>
                        <a:latin typeface="Times New Roman"/>
                        <a:ea typeface="Times New Roman" panose="02020603050405020304" pitchFamily="18" charset="0"/>
                      </a:endParaRPr>
                    </a:p>
                  </a:txBody>
                  <a:tcPr marL="27005" marR="27005" marT="0" marB="0"/>
                </a:tc>
                <a:tc>
                  <a:txBody>
                    <a:bodyPr/>
                    <a:lstStyle/>
                    <a:p>
                      <a:pPr algn="ctr"/>
                      <a:endParaRPr lang="en-CA" sz="20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1902143301"/>
                  </a:ext>
                </a:extLst>
              </a:tr>
              <a:tr h="440643">
                <a:tc>
                  <a:txBody>
                    <a:bodyPr/>
                    <a:lstStyle/>
                    <a:p>
                      <a:r>
                        <a:rPr lang="en-US" sz="1400">
                          <a:effectLst/>
                        </a:rPr>
                        <a:t>Students must earn at least 28 elective credits over </a:t>
                      </a:r>
                      <a:endParaRPr lang="en-CA" sz="1400">
                        <a:effectLst/>
                      </a:endParaRPr>
                    </a:p>
                    <a:p>
                      <a:r>
                        <a:rPr lang="en-US" sz="1400">
                          <a:effectLst/>
                        </a:rPr>
                        <a:t>Grade 10-12</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28 credits</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3236351785"/>
                  </a:ext>
                </a:extLst>
              </a:tr>
              <a:tr h="251796">
                <a:tc>
                  <a:txBody>
                    <a:bodyPr/>
                    <a:lstStyle/>
                    <a:p>
                      <a:r>
                        <a:rPr lang="en-US" sz="1400">
                          <a:effectLst/>
                        </a:rPr>
                        <a:t>                                                               OVERALL TOTAL</a:t>
                      </a:r>
                      <a:endParaRPr lang="en-CA" sz="1400">
                        <a:effectLst/>
                        <a:latin typeface="Times New Roman"/>
                        <a:ea typeface="Times New Roman" panose="02020603050405020304" pitchFamily="18" charset="0"/>
                      </a:endParaRPr>
                    </a:p>
                  </a:txBody>
                  <a:tcPr marL="27005" marR="27005" marT="0" marB="0"/>
                </a:tc>
                <a:tc>
                  <a:txBody>
                    <a:bodyPr/>
                    <a:lstStyle/>
                    <a:p>
                      <a:pPr algn="ctr"/>
                      <a:r>
                        <a:rPr lang="en-US" sz="1600">
                          <a:effectLst/>
                        </a:rPr>
                        <a:t>80 credits</a:t>
                      </a:r>
                      <a:endParaRPr lang="en-CA" sz="16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3725077574"/>
                  </a:ext>
                </a:extLst>
              </a:tr>
              <a:tr h="582069">
                <a:tc>
                  <a:txBody>
                    <a:bodyPr/>
                    <a:lstStyle/>
                    <a:p>
                      <a:r>
                        <a:rPr lang="en-US" sz="1400">
                          <a:effectLst/>
                        </a:rPr>
                        <a:t>Note:  Of the 80 credits for graduation, at least 16 must be at the Grade 12 level, including English 12 or English BC First Peoples and 4 must be Indigenous Focused.</a:t>
                      </a:r>
                      <a:endParaRPr lang="en-CA" sz="1400">
                        <a:effectLst/>
                        <a:latin typeface="Times New Roman"/>
                        <a:ea typeface="Times New Roman" panose="02020603050405020304" pitchFamily="18" charset="0"/>
                      </a:endParaRPr>
                    </a:p>
                  </a:txBody>
                  <a:tcPr marL="27005" marR="27005" marT="0" marB="0"/>
                </a:tc>
                <a:tc>
                  <a:txBody>
                    <a:bodyPr/>
                    <a:lstStyle/>
                    <a:p>
                      <a:pPr algn="ctr"/>
                      <a:endParaRPr lang="en-CA" sz="2000">
                        <a:effectLst/>
                        <a:latin typeface="Times New Roman"/>
                        <a:ea typeface="Times New Roman" panose="02020603050405020304" pitchFamily="18" charset="0"/>
                      </a:endParaRPr>
                    </a:p>
                  </a:txBody>
                  <a:tcPr marL="27005" marR="27005" marT="0" marB="0"/>
                </a:tc>
                <a:extLst>
                  <a:ext uri="{0D108BD9-81ED-4DB2-BD59-A6C34878D82A}">
                    <a16:rowId xmlns:a16="http://schemas.microsoft.com/office/drawing/2014/main" val="947878617"/>
                  </a:ext>
                </a:extLst>
              </a:tr>
            </a:tbl>
          </a:graphicData>
        </a:graphic>
      </p:graphicFrame>
    </p:spTree>
    <p:extLst>
      <p:ext uri="{BB962C8B-B14F-4D97-AF65-F5344CB8AC3E}">
        <p14:creationId xmlns:p14="http://schemas.microsoft.com/office/powerpoint/2010/main" val="1228321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D9F97-4F33-8DA2-B4FC-BF2F8526D616}"/>
              </a:ext>
            </a:extLst>
          </p:cNvPr>
          <p:cNvSpPr>
            <a:spLocks noGrp="1"/>
          </p:cNvSpPr>
          <p:nvPr>
            <p:ph type="title"/>
          </p:nvPr>
        </p:nvSpPr>
        <p:spPr>
          <a:xfrm>
            <a:off x="8164106" y="609600"/>
            <a:ext cx="3369133" cy="3642851"/>
          </a:xfrm>
        </p:spPr>
        <p:txBody>
          <a:bodyPr vert="horz" lIns="91440" tIns="45720" rIns="91440" bIns="45720" rtlCol="0" anchor="b">
            <a:normAutofit/>
          </a:bodyPr>
          <a:lstStyle/>
          <a:p>
            <a:pPr algn="ctr"/>
            <a:r>
              <a:rPr lang="en-US" sz="4400">
                <a:effectLst>
                  <a:glow rad="38100">
                    <a:schemeClr val="bg1">
                      <a:lumMod val="65000"/>
                      <a:lumOff val="35000"/>
                      <a:alpha val="50000"/>
                    </a:schemeClr>
                  </a:glow>
                  <a:outerShdw blurRad="28575" dist="31750" dir="13200000" algn="tl" rotWithShape="0">
                    <a:srgbClr val="000000">
                      <a:alpha val="25000"/>
                    </a:srgbClr>
                  </a:outerShdw>
                </a:effectLst>
              </a:rPr>
              <a:t>French immersion dual diploma</a:t>
            </a:r>
          </a:p>
        </p:txBody>
      </p:sp>
      <p:sp>
        <p:nvSpPr>
          <p:cNvPr id="14" name="Rounded Rectangle 7">
            <a:extLst>
              <a:ext uri="{FF2B5EF4-FFF2-40B4-BE49-F238E27FC236}">
                <a16:creationId xmlns:a16="http://schemas.microsoft.com/office/drawing/2014/main" id="{06C49B84-A9D0-414D-A19C-83DCD389D9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8290" y="620720"/>
            <a:ext cx="6884079" cy="5597200"/>
          </a:xfrm>
          <a:prstGeom prst="roundRect">
            <a:avLst>
              <a:gd name="adj" fmla="val 3812"/>
            </a:avLst>
          </a:prstGeom>
          <a:solidFill>
            <a:srgbClr val="FFFFFF"/>
          </a:solid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white paper with black text&#10;&#10;Description automatically generated">
            <a:extLst>
              <a:ext uri="{FF2B5EF4-FFF2-40B4-BE49-F238E27FC236}">
                <a16:creationId xmlns:a16="http://schemas.microsoft.com/office/drawing/2014/main" id="{1FAAFB15-6E8B-BA85-7D07-4D326EC8167B}"/>
              </a:ext>
            </a:extLst>
          </p:cNvPr>
          <p:cNvPicPr>
            <a:picLocks noGrp="1" noChangeAspect="1"/>
          </p:cNvPicPr>
          <p:nvPr>
            <p:ph idx="1"/>
          </p:nvPr>
        </p:nvPicPr>
        <p:blipFill>
          <a:blip r:embed="rId3"/>
          <a:stretch>
            <a:fillRect/>
          </a:stretch>
        </p:blipFill>
        <p:spPr>
          <a:xfrm>
            <a:off x="863029" y="1037691"/>
            <a:ext cx="6626981" cy="4284322"/>
          </a:xfrm>
          <a:prstGeom prst="rect">
            <a:avLst/>
          </a:prstGeom>
        </p:spPr>
      </p:pic>
      <p:pic>
        <p:nvPicPr>
          <p:cNvPr id="17" name="Picture 16" descr="A close-up of a book&#10;&#10;Description automatically generated">
            <a:extLst>
              <a:ext uri="{FF2B5EF4-FFF2-40B4-BE49-F238E27FC236}">
                <a16:creationId xmlns:a16="http://schemas.microsoft.com/office/drawing/2014/main" id="{B5EA57DC-4936-38D5-0A19-7E42595BB433}"/>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381514" y="5026852"/>
            <a:ext cx="939443" cy="1092681"/>
          </a:xfrm>
          <a:prstGeom prst="rect">
            <a:avLst/>
          </a:prstGeom>
        </p:spPr>
      </p:pic>
    </p:spTree>
    <p:extLst>
      <p:ext uri="{BB962C8B-B14F-4D97-AF65-F5344CB8AC3E}">
        <p14:creationId xmlns:p14="http://schemas.microsoft.com/office/powerpoint/2010/main" val="20701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81D72-BD1D-25EA-3490-9F8FD2A42038}"/>
              </a:ext>
            </a:extLst>
          </p:cNvPr>
          <p:cNvSpPr>
            <a:spLocks noGrp="1"/>
          </p:cNvSpPr>
          <p:nvPr>
            <p:ph type="title"/>
          </p:nvPr>
        </p:nvSpPr>
        <p:spPr>
          <a:xfrm>
            <a:off x="643191" y="609600"/>
            <a:ext cx="6573685" cy="1905000"/>
          </a:xfrm>
        </p:spPr>
        <p:txBody>
          <a:bodyPr vert="horz" lIns="91440" tIns="45720" rIns="91440" bIns="45720" rtlCol="0" anchor="ctr">
            <a:normAutofit/>
          </a:bodyPr>
          <a:lstStyle/>
          <a:p>
            <a:r>
              <a:rPr lang="en-US" sz="3200"/>
              <a:t>Diploma Verification Report</a:t>
            </a:r>
          </a:p>
        </p:txBody>
      </p:sp>
      <p:pic>
        <p:nvPicPr>
          <p:cNvPr id="3" name="Picture Placeholder 2" descr="A close-up of a document&#10;&#10;Description automatically generated">
            <a:extLst>
              <a:ext uri="{FF2B5EF4-FFF2-40B4-BE49-F238E27FC236}">
                <a16:creationId xmlns:a16="http://schemas.microsoft.com/office/drawing/2014/main" id="{D6021A24-1960-7113-A50A-F875108A0825}"/>
              </a:ext>
            </a:extLst>
          </p:cNvPr>
          <p:cNvPicPr>
            <a:picLocks noGrp="1" noChangeAspect="1"/>
          </p:cNvPicPr>
          <p:nvPr>
            <p:ph type="pic" idx="1"/>
          </p:nvPr>
        </p:nvPicPr>
        <p:blipFill rotWithShape="1">
          <a:blip r:embed="rId3"/>
          <a:srcRect l="807" r="8971" b="4"/>
          <a:stretch/>
        </p:blipFill>
        <p:spPr>
          <a:xfrm>
            <a:off x="7752522" y="834887"/>
            <a:ext cx="3697355" cy="4784035"/>
          </a:xfrm>
          <a:prstGeom prst="rect">
            <a:avLst/>
          </a:prstGeom>
        </p:spPr>
      </p:pic>
      <p:sp>
        <p:nvSpPr>
          <p:cNvPr id="4" name="Text Placeholder 3">
            <a:extLst>
              <a:ext uri="{FF2B5EF4-FFF2-40B4-BE49-F238E27FC236}">
                <a16:creationId xmlns:a16="http://schemas.microsoft.com/office/drawing/2014/main" id="{C2AB01D5-E3CB-049D-962E-4C06040B776A}"/>
              </a:ext>
            </a:extLst>
          </p:cNvPr>
          <p:cNvSpPr>
            <a:spLocks noGrp="1"/>
          </p:cNvSpPr>
          <p:nvPr>
            <p:ph type="body" sz="half" idx="2"/>
          </p:nvPr>
        </p:nvSpPr>
        <p:spPr>
          <a:xfrm>
            <a:off x="643192" y="2666999"/>
            <a:ext cx="6573684" cy="3216276"/>
          </a:xfrm>
        </p:spPr>
        <p:txBody>
          <a:bodyPr vert="horz" lIns="91440" tIns="45720" rIns="91440" bIns="45720" rtlCol="0" anchor="ctr">
            <a:normAutofit/>
          </a:bodyPr>
          <a:lstStyle/>
          <a:p>
            <a:pPr marL="285750" indent="-228600">
              <a:lnSpc>
                <a:spcPct val="90000"/>
              </a:lnSpc>
              <a:buFont typeface="Arial"/>
              <a:buChar char="•"/>
            </a:pPr>
            <a:r>
              <a:rPr lang="en-US" sz="1500"/>
              <a:t>Document that tracks your progress towards graduation.</a:t>
            </a:r>
          </a:p>
          <a:p>
            <a:pPr marL="285750" indent="-228600">
              <a:lnSpc>
                <a:spcPct val="90000"/>
              </a:lnSpc>
              <a:buFont typeface="Arial"/>
              <a:buChar char="•"/>
            </a:pPr>
            <a:r>
              <a:rPr lang="en-US" sz="1500"/>
              <a:t>Top box tracks the grad requirements that you have completed AND the ones you are presently taking.</a:t>
            </a:r>
          </a:p>
          <a:p>
            <a:pPr marL="285750" indent="-228600">
              <a:lnSpc>
                <a:spcPct val="90000"/>
              </a:lnSpc>
              <a:buFont typeface="Arial"/>
              <a:buChar char="•"/>
            </a:pPr>
            <a:r>
              <a:rPr lang="en-US" sz="1500"/>
              <a:t>Main box lists all the courses you have completed (Earned Credits), the ones you have in progress (Potential Credits) and any marks that have been posted for these courses, both final and interim.</a:t>
            </a:r>
          </a:p>
          <a:p>
            <a:pPr marL="285750" indent="-228600">
              <a:lnSpc>
                <a:spcPct val="90000"/>
              </a:lnSpc>
              <a:buFont typeface="Arial"/>
              <a:buChar char="•"/>
            </a:pPr>
            <a:r>
              <a:rPr lang="en-US" sz="1500"/>
              <a:t>The final box shows your scores on any of the 3 Provincial Assessments</a:t>
            </a:r>
          </a:p>
          <a:p>
            <a:pPr marL="285750" indent="-228600">
              <a:lnSpc>
                <a:spcPct val="90000"/>
              </a:lnSpc>
              <a:buFont typeface="Arial"/>
              <a:buChar char="•"/>
            </a:pPr>
            <a:r>
              <a:rPr lang="en-US" sz="1500"/>
              <a:t>Last box shows your credit totals: Earned, Potential and Grade 12 (16 Grade 12 credits needed to graduate)</a:t>
            </a:r>
          </a:p>
          <a:p>
            <a:pPr indent="-228600">
              <a:lnSpc>
                <a:spcPct val="90000"/>
              </a:lnSpc>
              <a:buFont typeface="Arial"/>
              <a:buChar char="•"/>
            </a:pPr>
            <a:endParaRPr lang="en-US" sz="1500" b="1"/>
          </a:p>
        </p:txBody>
      </p:sp>
    </p:spTree>
    <p:extLst>
      <p:ext uri="{BB962C8B-B14F-4D97-AF65-F5344CB8AC3E}">
        <p14:creationId xmlns:p14="http://schemas.microsoft.com/office/powerpoint/2010/main" val="3374698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9CF23B-6562-525A-E35C-DACD4D2002BC}"/>
              </a:ext>
            </a:extLst>
          </p:cNvPr>
          <p:cNvSpPr>
            <a:spLocks noGrp="1"/>
          </p:cNvSpPr>
          <p:nvPr>
            <p:ph type="title"/>
          </p:nvPr>
        </p:nvSpPr>
        <p:spPr>
          <a:xfrm>
            <a:off x="550864" y="549275"/>
            <a:ext cx="11050586" cy="1279525"/>
          </a:xfrm>
        </p:spPr>
        <p:txBody>
          <a:bodyPr vert="horz" wrap="square" lIns="0" tIns="0" rIns="0" bIns="0" rtlCol="0" anchor="ctr" anchorCtr="0">
            <a:noAutofit/>
          </a:bodyPr>
          <a:lstStyle/>
          <a:p>
            <a:r>
              <a:rPr lang="en-US" sz="2800" cap="none"/>
              <a:t>This box is very important. When you look at your DVR, if any of the grade </a:t>
            </a:r>
            <a:r>
              <a:rPr lang="en-US" sz="2800" b="1" cap="none"/>
              <a:t>10</a:t>
            </a:r>
            <a:r>
              <a:rPr lang="en-US" sz="2800" cap="none"/>
              <a:t> or </a:t>
            </a:r>
            <a:r>
              <a:rPr lang="en-US" sz="2800" b="1" cap="none"/>
              <a:t>11</a:t>
            </a:r>
            <a:r>
              <a:rPr lang="en-US" sz="2800" cap="none"/>
              <a:t> boxes are NOT checked, you must come see me immediately!</a:t>
            </a:r>
          </a:p>
        </p:txBody>
      </p:sp>
      <p:pic>
        <p:nvPicPr>
          <p:cNvPr id="16" name="Content Placeholder 6">
            <a:extLst>
              <a:ext uri="{FF2B5EF4-FFF2-40B4-BE49-F238E27FC236}">
                <a16:creationId xmlns:a16="http://schemas.microsoft.com/office/drawing/2014/main" id="{5EDE8C80-228E-C98B-9643-B2461DCCB8D5}"/>
              </a:ext>
            </a:extLst>
          </p:cNvPr>
          <p:cNvPicPr>
            <a:picLocks noGrp="1" noChangeAspect="1"/>
          </p:cNvPicPr>
          <p:nvPr>
            <p:ph idx="1"/>
          </p:nvPr>
        </p:nvPicPr>
        <p:blipFill>
          <a:blip r:embed="rId2"/>
          <a:stretch>
            <a:fillRect/>
          </a:stretch>
        </p:blipFill>
        <p:spPr>
          <a:xfrm>
            <a:off x="940904" y="1974574"/>
            <a:ext cx="11050586" cy="4121426"/>
          </a:xfrm>
          <a:custGeom>
            <a:avLst/>
            <a:gdLst/>
            <a:ahLst/>
            <a:cxnLst/>
            <a:rect l="l" t="t" r="r" b="b"/>
            <a:pathLst>
              <a:path w="12192000" h="4225290">
                <a:moveTo>
                  <a:pt x="0" y="0"/>
                </a:moveTo>
                <a:lnTo>
                  <a:pt x="12192000" y="0"/>
                </a:lnTo>
                <a:lnTo>
                  <a:pt x="12192000" y="4225290"/>
                </a:lnTo>
                <a:lnTo>
                  <a:pt x="0" y="4225290"/>
                </a:lnTo>
                <a:close/>
              </a:path>
            </a:pathLst>
          </a:custGeom>
        </p:spPr>
      </p:pic>
    </p:spTree>
    <p:extLst>
      <p:ext uri="{BB962C8B-B14F-4D97-AF65-F5344CB8AC3E}">
        <p14:creationId xmlns:p14="http://schemas.microsoft.com/office/powerpoint/2010/main" val="379920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E0AF7-A1BA-1E1A-15CB-EA6907887650}"/>
              </a:ext>
            </a:extLst>
          </p:cNvPr>
          <p:cNvSpPr>
            <a:spLocks noGrp="1"/>
          </p:cNvSpPr>
          <p:nvPr>
            <p:ph type="title"/>
          </p:nvPr>
        </p:nvSpPr>
        <p:spPr>
          <a:xfrm>
            <a:off x="6735098" y="609600"/>
            <a:ext cx="4798142" cy="3642851"/>
          </a:xfrm>
        </p:spPr>
        <p:txBody>
          <a:bodyPr vert="horz" lIns="91440" tIns="45720" rIns="91440" bIns="45720" rtlCol="0" anchor="b">
            <a:normAutofit/>
          </a:bodyPr>
          <a:lstStyle/>
          <a:p>
            <a:pPr algn="ctr">
              <a:lnSpc>
                <a:spcPct val="90000"/>
              </a:lnSpc>
            </a:pPr>
            <a:r>
              <a:rPr lang="en-US" sz="3400">
                <a:effectLst>
                  <a:glow rad="38100">
                    <a:schemeClr val="bg1">
                      <a:lumMod val="65000"/>
                      <a:lumOff val="35000"/>
                      <a:alpha val="50000"/>
                    </a:schemeClr>
                  </a:glow>
                  <a:outerShdw blurRad="28575" dist="31750" dir="13200000" algn="tl" rotWithShape="0">
                    <a:srgbClr val="000000">
                      <a:alpha val="25000"/>
                    </a:srgbClr>
                  </a:outerShdw>
                </a:effectLst>
              </a:rPr>
              <a:t>ONE Arts Education and/</a:t>
            </a:r>
            <a:r>
              <a:rPr lang="en-US" sz="3400">
                <a:effectLst>
                  <a:glow rad="38100">
                    <a:schemeClr val="bg1">
                      <a:lumMod val="65000"/>
                      <a:lumOff val="35000"/>
                      <a:alpha val="50000"/>
                    </a:schemeClr>
                  </a:glow>
                  <a:outerShdw blurRad="28575" dist="31750" dir="13200000" algn="tl" rotWithShape="0">
                    <a:srgbClr val="000000">
                      <a:alpha val="25000"/>
                    </a:srgbClr>
                  </a:outerShdw>
                </a:effectLst>
                <a:highlight>
                  <a:srgbClr val="FFFF00"/>
                </a:highlight>
              </a:rPr>
              <a:t>or </a:t>
            </a:r>
            <a:r>
              <a:rPr lang="en-US" sz="3400">
                <a:effectLst>
                  <a:glow rad="38100">
                    <a:schemeClr val="bg1">
                      <a:lumMod val="65000"/>
                      <a:lumOff val="35000"/>
                      <a:alpha val="50000"/>
                    </a:schemeClr>
                  </a:glow>
                  <a:outerShdw blurRad="28575" dist="31750" dir="13200000" algn="tl" rotWithShape="0">
                    <a:srgbClr val="000000">
                      <a:alpha val="25000"/>
                    </a:srgbClr>
                  </a:outerShdw>
                </a:effectLst>
              </a:rPr>
              <a:t>an Applied Design, Skills and Technologies course at grade 10, 11, </a:t>
            </a:r>
            <a:r>
              <a:rPr lang="en-US" sz="3400">
                <a:effectLst>
                  <a:glow rad="38100">
                    <a:schemeClr val="bg1">
                      <a:lumMod val="65000"/>
                      <a:lumOff val="35000"/>
                      <a:alpha val="50000"/>
                    </a:schemeClr>
                  </a:glow>
                  <a:outerShdw blurRad="28575" dist="31750" dir="13200000" algn="tl" rotWithShape="0">
                    <a:srgbClr val="000000">
                      <a:alpha val="25000"/>
                    </a:srgbClr>
                  </a:outerShdw>
                </a:effectLst>
                <a:highlight>
                  <a:srgbClr val="FFFF00"/>
                </a:highlight>
              </a:rPr>
              <a:t>or</a:t>
            </a:r>
            <a:r>
              <a:rPr lang="en-US" sz="3400">
                <a:effectLst>
                  <a:glow rad="38100">
                    <a:schemeClr val="bg1">
                      <a:lumMod val="65000"/>
                      <a:lumOff val="35000"/>
                      <a:alpha val="50000"/>
                    </a:schemeClr>
                  </a:glow>
                  <a:outerShdw blurRad="28575" dist="31750" dir="13200000" algn="tl" rotWithShape="0">
                    <a:srgbClr val="000000">
                      <a:alpha val="25000"/>
                    </a:srgbClr>
                  </a:outerShdw>
                </a:effectLst>
              </a:rPr>
              <a:t> 12 level</a:t>
            </a:r>
          </a:p>
        </p:txBody>
      </p:sp>
      <p:pic>
        <p:nvPicPr>
          <p:cNvPr id="1026" name="Picture 2">
            <a:extLst>
              <a:ext uri="{FF2B5EF4-FFF2-40B4-BE49-F238E27FC236}">
                <a16:creationId xmlns:a16="http://schemas.microsoft.com/office/drawing/2014/main" id="{101BC64E-95FC-616B-D0E7-BD421DB060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514"/>
          <a:stretch/>
        </p:blipFill>
        <p:spPr bwMode="auto">
          <a:xfrm>
            <a:off x="633999" y="636640"/>
            <a:ext cx="5462001" cy="5591541"/>
          </a:xfrm>
          <a:prstGeom prst="roundRect">
            <a:avLst>
              <a:gd name="adj" fmla="val 3517"/>
            </a:avLst>
          </a:prstGeom>
          <a:noFill/>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061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ef68d42-7bec-40b9-97b2-670ec18eccdc" xsi:nil="true"/>
    <lcf76f155ced4ddcb4097134ff3c332f xmlns="b88c1d89-e2fd-4dec-a692-38cf3dc1510e">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3B8338BDA75F4B8FB75C66F6B8269C" ma:contentTypeVersion="9" ma:contentTypeDescription="Create a new document." ma:contentTypeScope="" ma:versionID="28a10ca968e592c566da0796524b3f6a">
  <xsd:schema xmlns:xsd="http://www.w3.org/2001/XMLSchema" xmlns:xs="http://www.w3.org/2001/XMLSchema" xmlns:p="http://schemas.microsoft.com/office/2006/metadata/properties" xmlns:ns2="b88c1d89-e2fd-4dec-a692-38cf3dc1510e" xmlns:ns3="3ef68d42-7bec-40b9-97b2-670ec18eccdc" targetNamespace="http://schemas.microsoft.com/office/2006/metadata/properties" ma:root="true" ma:fieldsID="473a316d49f3a4227137c4ae8af73c4a" ns2:_="" ns3:_="">
    <xsd:import namespace="b88c1d89-e2fd-4dec-a692-38cf3dc1510e"/>
    <xsd:import namespace="3ef68d42-7bec-40b9-97b2-670ec18eccd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c1d89-e2fd-4dec-a692-38cf3dc1510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050456e3-3a0e-49e1-ba59-15afa67c8ddf"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ef68d42-7bec-40b9-97b2-670ec18eccd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bbb8557b-c9f2-45bd-84b4-27eb12a6b994}" ma:internalName="TaxCatchAll" ma:showField="CatchAllData" ma:web="3ef68d42-7bec-40b9-97b2-670ec18ecc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1B4803-09A7-460F-9639-F913EABC464E}">
  <ds:schemaRefs>
    <ds:schemaRef ds:uri="http://purl.org/dc/elements/1.1/"/>
    <ds:schemaRef ds:uri="http://purl.org/dc/terms/"/>
    <ds:schemaRef ds:uri="http://schemas.microsoft.com/office/2006/documentManagement/types"/>
    <ds:schemaRef ds:uri="http://schemas.microsoft.com/office/infopath/2007/PartnerControls"/>
    <ds:schemaRef ds:uri="b88c1d89-e2fd-4dec-a692-38cf3dc1510e"/>
    <ds:schemaRef ds:uri="3ef68d42-7bec-40b9-97b2-670ec18eccdc"/>
    <ds:schemaRef ds:uri="http://www.w3.org/XML/1998/namespace"/>
    <ds:schemaRef ds:uri="http://schemas.openxmlformats.org/package/2006/metadata/core-properties"/>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9F0B8507-A37E-4AB9-91A5-7CE6268992E0}">
  <ds:schemaRefs>
    <ds:schemaRef ds:uri="3ef68d42-7bec-40b9-97b2-670ec18eccdc"/>
    <ds:schemaRef ds:uri="b88c1d89-e2fd-4dec-a692-38cf3dc151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1DA381-235C-4AE0-940A-8285EAEA81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TotalTime>
  <Words>2809</Words>
  <Application>Microsoft Office PowerPoint</Application>
  <PresentationFormat>Widescreen</PresentationFormat>
  <Paragraphs>269</Paragraphs>
  <Slides>47</Slides>
  <Notes>11</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Anton</vt:lpstr>
      <vt:lpstr>Arial</vt:lpstr>
      <vt:lpstr>Calibri</vt:lpstr>
      <vt:lpstr>Century Gothic</vt:lpstr>
      <vt:lpstr>Lato</vt:lpstr>
      <vt:lpstr>Open Sans</vt:lpstr>
      <vt:lpstr>Poppins</vt:lpstr>
      <vt:lpstr>Roboto</vt:lpstr>
      <vt:lpstr>Rockwell</vt:lpstr>
      <vt:lpstr>Segoe UI</vt:lpstr>
      <vt:lpstr>Source Sans Pro</vt:lpstr>
      <vt:lpstr>Times New Roman</vt:lpstr>
      <vt:lpstr>Wingdings</vt:lpstr>
      <vt:lpstr>Mesh</vt:lpstr>
      <vt:lpstr>Course Planning 2024-25 </vt:lpstr>
      <vt:lpstr>LAND ACKNOWLEDGEMENT </vt:lpstr>
      <vt:lpstr>Two main things to consider Apples Vs Oranges</vt:lpstr>
      <vt:lpstr>ELL Students</vt:lpstr>
      <vt:lpstr>Grad requirements</vt:lpstr>
      <vt:lpstr>French immersion dual diploma</vt:lpstr>
      <vt:lpstr>Diploma Verification Report</vt:lpstr>
      <vt:lpstr>This box is very important. When you look at your DVR, if any of the grade 10 or 11 boxes are NOT checked, you must come see me immediately!</vt:lpstr>
      <vt:lpstr>ONE Arts Education and/or an Applied Design, Skills and Technologies course at grade 10, 11, or 12 level</vt:lpstr>
      <vt:lpstr>PowerPoint Presentation</vt:lpstr>
      <vt:lpstr>INDIGENOUS STUDIES</vt:lpstr>
      <vt:lpstr>Capstone 12</vt:lpstr>
      <vt:lpstr>Languages</vt:lpstr>
      <vt:lpstr>language CHALLENGE EXAMS &amp; UNIVERSITY ADMISSIONs</vt:lpstr>
      <vt:lpstr>Community Service and Peer Tutoring</vt:lpstr>
      <vt:lpstr>ONLINE CLASSES &amp; SUMMER SCHOOL</vt:lpstr>
      <vt:lpstr>TIPS TO TAKING ONLINE COURSES</vt:lpstr>
      <vt:lpstr>Work Experience coordinator ms. Yee wyee@vsb.bc.ca</vt:lpstr>
      <vt:lpstr>VSB CAREER PROGRAMS</vt:lpstr>
      <vt:lpstr>PowerPoint Presentation</vt:lpstr>
      <vt:lpstr>External credits</vt:lpstr>
      <vt:lpstr>Grade 12 Course Planning Basics</vt:lpstr>
      <vt:lpstr>Grade 12 Course Planning Basics</vt:lpstr>
      <vt:lpstr>WHAT ABOUT AFTER HIGH SCHOOL?</vt:lpstr>
      <vt:lpstr>Starting to Think about Post-Secondary</vt:lpstr>
      <vt:lpstr> - POST SECONDARY- The education that follows the successful completion of high school. Includes universities, colleges, trade &amp;vocational schools.  - UNDERGRAduATE -After high school, you are considered an undergraduate when applying to a university or college –    DEGREE  (Bachelors)- an undergraduate degree is awarded by a college or university upon completion of a course of study lasting 3 to 6 yEARS  (4-5 YEARS AVERAGE)  - ASSOCIATE DEGREE-  Associate degrees are awarded to students who complete at least 60 credits of university program courses (Potentially first 2 years of a 4 -year degree)  - DIPLOMA/Certificate programs - Diploma programs are commonly 30 to 72 credits and can usually be completed in less than 2 years, which is the normal time it takes to complete an associate's degree program. Certificate programs can typically be completed in months instead of years and may only require somewhere between 9 and 30 credits. </vt:lpstr>
      <vt:lpstr>Levels of education</vt:lpstr>
      <vt:lpstr>Post Secondary APPLICATION PROCESS</vt:lpstr>
      <vt:lpstr>PowerPoint Presentation</vt:lpstr>
      <vt:lpstr>University admission criteria</vt:lpstr>
      <vt:lpstr>PowerPoint Presentation</vt:lpstr>
      <vt:lpstr>Ubc  ADMISSIONS – hOLISTIC APPROACH (COURSEWORK + PERSONAL PROFILE</vt:lpstr>
      <vt:lpstr>Ubc – The Personal profile – what is it?</vt:lpstr>
      <vt:lpstr>Scholarships</vt:lpstr>
      <vt:lpstr>Scholarships</vt:lpstr>
      <vt:lpstr>Course selection</vt:lpstr>
      <vt:lpstr>The Process – hOW TO INPUT COURSES IN MYED </vt:lpstr>
      <vt:lpstr>PowerPoint Presentation</vt:lpstr>
      <vt:lpstr>PowerPoint Presentation</vt:lpstr>
      <vt:lpstr>PowerPoint Presentation</vt:lpstr>
      <vt:lpstr>PowerPoint Presentation</vt:lpstr>
      <vt:lpstr>PowerPoint Presentation</vt:lpstr>
      <vt:lpstr>Deadline to get Courses into MyEd is</vt:lpstr>
      <vt:lpstr>STEPS TO COURSE SELECTION</vt:lpstr>
      <vt:lpstr>Extra help sessions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Planning 2022-23</dc:title>
  <dc:creator>Mark Edward Johnston</dc:creator>
  <cp:lastModifiedBy>Fanya Chan</cp:lastModifiedBy>
  <cp:revision>2</cp:revision>
  <dcterms:created xsi:type="dcterms:W3CDTF">2023-01-03T17:14:45Z</dcterms:created>
  <dcterms:modified xsi:type="dcterms:W3CDTF">2024-02-09T16:20:59Z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0x010100B53B8338BDA75F4B8FB75C66F6B8269C</vt:lpwstr>
  </property>
</Properties>
</file>