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32"/>
  </p:notesMasterIdLst>
  <p:sldIdLst>
    <p:sldId id="256" r:id="rId5"/>
    <p:sldId id="257" r:id="rId6"/>
    <p:sldId id="277" r:id="rId7"/>
    <p:sldId id="259" r:id="rId8"/>
    <p:sldId id="303" r:id="rId9"/>
    <p:sldId id="278" r:id="rId10"/>
    <p:sldId id="302" r:id="rId11"/>
    <p:sldId id="287" r:id="rId12"/>
    <p:sldId id="279" r:id="rId13"/>
    <p:sldId id="301" r:id="rId14"/>
    <p:sldId id="293" r:id="rId15"/>
    <p:sldId id="298" r:id="rId16"/>
    <p:sldId id="295" r:id="rId17"/>
    <p:sldId id="296" r:id="rId18"/>
    <p:sldId id="300" r:id="rId19"/>
    <p:sldId id="266" r:id="rId20"/>
    <p:sldId id="291" r:id="rId21"/>
    <p:sldId id="292" r:id="rId22"/>
    <p:sldId id="261" r:id="rId23"/>
    <p:sldId id="262" r:id="rId24"/>
    <p:sldId id="283" r:id="rId25"/>
    <p:sldId id="285" r:id="rId26"/>
    <p:sldId id="286" r:id="rId27"/>
    <p:sldId id="284" r:id="rId28"/>
    <p:sldId id="269" r:id="rId29"/>
    <p:sldId id="270" r:id="rId30"/>
    <p:sldId id="264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F5F3DDF-BCD9-02C9-2AD1-565646361DEE}" name="Christopher Moon" initials="CM" userId="S::cmoon@vsb.bc.ca::37cb57fc-7b6b-4808-bc6f-0c0f319fc57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8CC81F-43B0-4733-A9E1-86BAFB5E48A9}" type="doc">
      <dgm:prSet loTypeId="urn:microsoft.com/office/officeart/2005/8/layout/process2" loCatId="process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18277D1-1C52-42DA-B7C4-4F1D3AB085A6}">
      <dgm:prSet/>
      <dgm:spPr/>
      <dgm:t>
        <a:bodyPr/>
        <a:lstStyle/>
        <a:p>
          <a:r>
            <a:rPr lang="en-CA" b="1"/>
            <a:t>Flex Humanities Camp</a:t>
          </a:r>
          <a:endParaRPr lang="en-US"/>
        </a:p>
      </dgm:t>
    </dgm:pt>
    <dgm:pt modelId="{16F28D57-554D-40E6-9F2B-3C6BBA873627}" type="parTrans" cxnId="{6AE8B6D8-EDA1-4C43-A822-4BAC144136FC}">
      <dgm:prSet/>
      <dgm:spPr/>
      <dgm:t>
        <a:bodyPr/>
        <a:lstStyle/>
        <a:p>
          <a:endParaRPr lang="en-US"/>
        </a:p>
      </dgm:t>
    </dgm:pt>
    <dgm:pt modelId="{260251D2-95A0-4578-81AF-9B5A8D1D37A6}" type="sibTrans" cxnId="{6AE8B6D8-EDA1-4C43-A822-4BAC144136FC}">
      <dgm:prSet/>
      <dgm:spPr/>
      <dgm:t>
        <a:bodyPr/>
        <a:lstStyle/>
        <a:p>
          <a:endParaRPr lang="en-US"/>
        </a:p>
      </dgm:t>
    </dgm:pt>
    <dgm:pt modelId="{4DBEBACA-2C0C-4287-BFC4-6F63C7F4ED9A}">
      <dgm:prSet/>
      <dgm:spPr/>
      <dgm:t>
        <a:bodyPr/>
        <a:lstStyle/>
        <a:p>
          <a:r>
            <a:rPr lang="en-CA"/>
            <a:t>Early October</a:t>
          </a:r>
          <a:endParaRPr lang="en-US"/>
        </a:p>
      </dgm:t>
    </dgm:pt>
    <dgm:pt modelId="{F2F75AB9-E319-493F-AC8E-5E1D05BFC86A}" type="parTrans" cxnId="{B932F3BF-A173-4521-9E8C-324D490BE940}">
      <dgm:prSet/>
      <dgm:spPr/>
      <dgm:t>
        <a:bodyPr/>
        <a:lstStyle/>
        <a:p>
          <a:endParaRPr lang="en-US"/>
        </a:p>
      </dgm:t>
    </dgm:pt>
    <dgm:pt modelId="{3F632109-A64E-4C2B-B78F-C54BAC3A7A04}" type="sibTrans" cxnId="{B932F3BF-A173-4521-9E8C-324D490BE940}">
      <dgm:prSet/>
      <dgm:spPr/>
      <dgm:t>
        <a:bodyPr/>
        <a:lstStyle/>
        <a:p>
          <a:endParaRPr lang="en-US"/>
        </a:p>
      </dgm:t>
    </dgm:pt>
    <dgm:pt modelId="{E4634959-A60F-4478-BC75-184AA7988935}">
      <dgm:prSet/>
      <dgm:spPr/>
      <dgm:t>
        <a:bodyPr/>
        <a:lstStyle/>
        <a:p>
          <a:r>
            <a:rPr lang="en-CA"/>
            <a:t>A three-day camp at UBC’s Loon lake ecology Center. </a:t>
          </a:r>
          <a:endParaRPr lang="en-US"/>
        </a:p>
      </dgm:t>
    </dgm:pt>
    <dgm:pt modelId="{323D16A2-BB9F-45AC-A9CD-F06EED305CB0}" type="parTrans" cxnId="{CD8F05EA-D710-4B84-BE49-753C8CD7211D}">
      <dgm:prSet/>
      <dgm:spPr/>
      <dgm:t>
        <a:bodyPr/>
        <a:lstStyle/>
        <a:p>
          <a:endParaRPr lang="en-US"/>
        </a:p>
      </dgm:t>
    </dgm:pt>
    <dgm:pt modelId="{D35500C1-48E9-4E0A-854C-6BAB96BD1F6D}" type="sibTrans" cxnId="{CD8F05EA-D710-4B84-BE49-753C8CD7211D}">
      <dgm:prSet/>
      <dgm:spPr/>
      <dgm:t>
        <a:bodyPr/>
        <a:lstStyle/>
        <a:p>
          <a:endParaRPr lang="en-US"/>
        </a:p>
      </dgm:t>
    </dgm:pt>
    <dgm:pt modelId="{A2494169-98A0-445A-9493-0B775A1804B4}">
      <dgm:prSet/>
      <dgm:spPr/>
      <dgm:t>
        <a:bodyPr/>
        <a:lstStyle/>
        <a:p>
          <a:r>
            <a:rPr lang="en-CA"/>
            <a:t>Focus: Community Building, and creating connections</a:t>
          </a:r>
          <a:endParaRPr lang="en-US"/>
        </a:p>
      </dgm:t>
    </dgm:pt>
    <dgm:pt modelId="{2BC87A52-B843-44DA-B658-E6A0A7111688}" type="parTrans" cxnId="{8C3D0684-325D-4855-8C06-C343897CCCAB}">
      <dgm:prSet/>
      <dgm:spPr/>
      <dgm:t>
        <a:bodyPr/>
        <a:lstStyle/>
        <a:p>
          <a:endParaRPr lang="en-US"/>
        </a:p>
      </dgm:t>
    </dgm:pt>
    <dgm:pt modelId="{32B3E86D-2F5C-47E6-A232-AC0220975C51}" type="sibTrans" cxnId="{8C3D0684-325D-4855-8C06-C343897CCCAB}">
      <dgm:prSet/>
      <dgm:spPr/>
      <dgm:t>
        <a:bodyPr/>
        <a:lstStyle/>
        <a:p>
          <a:endParaRPr lang="en-US"/>
        </a:p>
      </dgm:t>
    </dgm:pt>
    <dgm:pt modelId="{CC8339D6-DDF4-6B43-B46C-AF663201EEAD}" type="pres">
      <dgm:prSet presAssocID="{CA8CC81F-43B0-4733-A9E1-86BAFB5E48A9}" presName="linearFlow" presStyleCnt="0">
        <dgm:presLayoutVars>
          <dgm:resizeHandles val="exact"/>
        </dgm:presLayoutVars>
      </dgm:prSet>
      <dgm:spPr/>
    </dgm:pt>
    <dgm:pt modelId="{0287D2D7-7DEA-5245-BA5A-27A219D1DDE8}" type="pres">
      <dgm:prSet presAssocID="{C18277D1-1C52-42DA-B7C4-4F1D3AB085A6}" presName="node" presStyleLbl="node1" presStyleIdx="0" presStyleCnt="1">
        <dgm:presLayoutVars>
          <dgm:bulletEnabled val="1"/>
        </dgm:presLayoutVars>
      </dgm:prSet>
      <dgm:spPr/>
    </dgm:pt>
  </dgm:ptLst>
  <dgm:cxnLst>
    <dgm:cxn modelId="{6B913F39-7B79-6746-9A6C-0DABEA8FC281}" type="presOf" srcId="{CA8CC81F-43B0-4733-A9E1-86BAFB5E48A9}" destId="{CC8339D6-DDF4-6B43-B46C-AF663201EEAD}" srcOrd="0" destOrd="0" presId="urn:microsoft.com/office/officeart/2005/8/layout/process2"/>
    <dgm:cxn modelId="{8649044A-F2E3-3F42-AF0C-6420B8BD0114}" type="presOf" srcId="{C18277D1-1C52-42DA-B7C4-4F1D3AB085A6}" destId="{0287D2D7-7DEA-5245-BA5A-27A219D1DDE8}" srcOrd="0" destOrd="0" presId="urn:microsoft.com/office/officeart/2005/8/layout/process2"/>
    <dgm:cxn modelId="{149C3C60-FD70-2E44-A095-16BC82D86A3E}" type="presOf" srcId="{E4634959-A60F-4478-BC75-184AA7988935}" destId="{0287D2D7-7DEA-5245-BA5A-27A219D1DDE8}" srcOrd="0" destOrd="2" presId="urn:microsoft.com/office/officeart/2005/8/layout/process2"/>
    <dgm:cxn modelId="{BEC5577D-3CB2-6346-AEBD-C2A844EB4E35}" type="presOf" srcId="{A2494169-98A0-445A-9493-0B775A1804B4}" destId="{0287D2D7-7DEA-5245-BA5A-27A219D1DDE8}" srcOrd="0" destOrd="3" presId="urn:microsoft.com/office/officeart/2005/8/layout/process2"/>
    <dgm:cxn modelId="{8C3D0684-325D-4855-8C06-C343897CCCAB}" srcId="{C18277D1-1C52-42DA-B7C4-4F1D3AB085A6}" destId="{A2494169-98A0-445A-9493-0B775A1804B4}" srcOrd="2" destOrd="0" parTransId="{2BC87A52-B843-44DA-B658-E6A0A7111688}" sibTransId="{32B3E86D-2F5C-47E6-A232-AC0220975C51}"/>
    <dgm:cxn modelId="{B932F3BF-A173-4521-9E8C-324D490BE940}" srcId="{C18277D1-1C52-42DA-B7C4-4F1D3AB085A6}" destId="{4DBEBACA-2C0C-4287-BFC4-6F63C7F4ED9A}" srcOrd="0" destOrd="0" parTransId="{F2F75AB9-E319-493F-AC8E-5E1D05BFC86A}" sibTransId="{3F632109-A64E-4C2B-B78F-C54BAC3A7A04}"/>
    <dgm:cxn modelId="{AF9E9ECD-CA0E-8D4A-A5C8-3BFA687C4299}" type="presOf" srcId="{4DBEBACA-2C0C-4287-BFC4-6F63C7F4ED9A}" destId="{0287D2D7-7DEA-5245-BA5A-27A219D1DDE8}" srcOrd="0" destOrd="1" presId="urn:microsoft.com/office/officeart/2005/8/layout/process2"/>
    <dgm:cxn modelId="{6AE8B6D8-EDA1-4C43-A822-4BAC144136FC}" srcId="{CA8CC81F-43B0-4733-A9E1-86BAFB5E48A9}" destId="{C18277D1-1C52-42DA-B7C4-4F1D3AB085A6}" srcOrd="0" destOrd="0" parTransId="{16F28D57-554D-40E6-9F2B-3C6BBA873627}" sibTransId="{260251D2-95A0-4578-81AF-9B5A8D1D37A6}"/>
    <dgm:cxn modelId="{CD8F05EA-D710-4B84-BE49-753C8CD7211D}" srcId="{C18277D1-1C52-42DA-B7C4-4F1D3AB085A6}" destId="{E4634959-A60F-4478-BC75-184AA7988935}" srcOrd="1" destOrd="0" parTransId="{323D16A2-BB9F-45AC-A9CD-F06EED305CB0}" sibTransId="{D35500C1-48E9-4E0A-854C-6BAB96BD1F6D}"/>
    <dgm:cxn modelId="{58ABC8AF-5891-7147-B1C3-8EE4E31D95CB}" type="presParOf" srcId="{CC8339D6-DDF4-6B43-B46C-AF663201EEAD}" destId="{0287D2D7-7DEA-5245-BA5A-27A219D1DDE8}" srcOrd="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EF06A6-18AA-47EE-8DBE-BADA69BAE2A5}" type="doc">
      <dgm:prSet loTypeId="urn:microsoft.com/office/officeart/2005/8/layout/process4" loCatId="process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F42AA84-76F2-4C76-9B5A-D49C20ADE7EE}">
      <dgm:prSet/>
      <dgm:spPr/>
      <dgm:t>
        <a:bodyPr/>
        <a:lstStyle/>
        <a:p>
          <a:r>
            <a:rPr lang="en-US"/>
            <a:t>VSB's Mini School programs provide enrichment opportunities for highly motivated </a:t>
          </a:r>
          <a:r>
            <a:rPr lang="en-CA"/>
            <a:t>individuals. Students must</a:t>
          </a:r>
          <a:r>
            <a:rPr lang="en-US"/>
            <a:t> consistently work at an above average or Applying level and have excellent work habits (achieve B averages or higher). </a:t>
          </a:r>
          <a:r>
            <a:rPr lang="en-CA"/>
            <a:t>Students must be Vancouver residents. </a:t>
          </a:r>
          <a:endParaRPr lang="en-US"/>
        </a:p>
      </dgm:t>
    </dgm:pt>
    <dgm:pt modelId="{D3D6B794-2451-4DAC-99CC-1760BD119022}" type="parTrans" cxnId="{A7A85C90-9129-4B10-A4B9-422E8BD75717}">
      <dgm:prSet/>
      <dgm:spPr/>
      <dgm:t>
        <a:bodyPr/>
        <a:lstStyle/>
        <a:p>
          <a:endParaRPr lang="en-US"/>
        </a:p>
      </dgm:t>
    </dgm:pt>
    <dgm:pt modelId="{CFF931F7-CC08-4026-9DC6-4127B4E3F0FC}" type="sibTrans" cxnId="{A7A85C90-9129-4B10-A4B9-422E8BD75717}">
      <dgm:prSet/>
      <dgm:spPr/>
      <dgm:t>
        <a:bodyPr/>
        <a:lstStyle/>
        <a:p>
          <a:endParaRPr lang="en-US"/>
        </a:p>
      </dgm:t>
    </dgm:pt>
    <dgm:pt modelId="{C3F6C84E-BD8F-4B31-B543-6595635EA65B}">
      <dgm:prSet/>
      <dgm:spPr/>
      <dgm:t>
        <a:bodyPr/>
        <a:lstStyle/>
        <a:p>
          <a:r>
            <a:rPr lang="en-US" b="1"/>
            <a:t>Students must apply to each program separately by picking up an application package at the school where the program is offered.</a:t>
          </a:r>
          <a:endParaRPr lang="en-US"/>
        </a:p>
      </dgm:t>
    </dgm:pt>
    <dgm:pt modelId="{63D14E3D-86EE-4F31-A217-8E18ECE21AF9}" type="parTrans" cxnId="{4DB51487-7B86-40B0-BAD4-B506466A8C2B}">
      <dgm:prSet/>
      <dgm:spPr/>
      <dgm:t>
        <a:bodyPr/>
        <a:lstStyle/>
        <a:p>
          <a:endParaRPr lang="en-US"/>
        </a:p>
      </dgm:t>
    </dgm:pt>
    <dgm:pt modelId="{EB7E1E62-BDEF-429D-BB92-41ED101EA256}" type="sibTrans" cxnId="{4DB51487-7B86-40B0-BAD4-B506466A8C2B}">
      <dgm:prSet/>
      <dgm:spPr/>
      <dgm:t>
        <a:bodyPr/>
        <a:lstStyle/>
        <a:p>
          <a:endParaRPr lang="en-US"/>
        </a:p>
      </dgm:t>
    </dgm:pt>
    <dgm:pt modelId="{9FA29340-C2EC-4664-BDAF-6257E1DF33AF}">
      <dgm:prSet/>
      <dgm:spPr/>
      <dgm:t>
        <a:bodyPr/>
        <a:lstStyle/>
        <a:p>
          <a:r>
            <a:rPr lang="en-US"/>
            <a:t>All applications are posted on the host school website</a:t>
          </a:r>
        </a:p>
      </dgm:t>
    </dgm:pt>
    <dgm:pt modelId="{010C6F50-8E1E-4749-9269-06993610D250}" type="parTrans" cxnId="{002C76F7-BD35-4021-8809-DD6477D12EE5}">
      <dgm:prSet/>
      <dgm:spPr/>
      <dgm:t>
        <a:bodyPr/>
        <a:lstStyle/>
        <a:p>
          <a:endParaRPr lang="en-US"/>
        </a:p>
      </dgm:t>
    </dgm:pt>
    <dgm:pt modelId="{2C70012C-3FFD-41B3-A682-FF485632B356}" type="sibTrans" cxnId="{002C76F7-BD35-4021-8809-DD6477D12EE5}">
      <dgm:prSet/>
      <dgm:spPr/>
      <dgm:t>
        <a:bodyPr/>
        <a:lstStyle/>
        <a:p>
          <a:endParaRPr lang="en-US"/>
        </a:p>
      </dgm:t>
    </dgm:pt>
    <dgm:pt modelId="{8042324E-ED7F-453E-ADA7-0A0938187331}" type="pres">
      <dgm:prSet presAssocID="{6BEF06A6-18AA-47EE-8DBE-BADA69BAE2A5}" presName="Name0" presStyleCnt="0">
        <dgm:presLayoutVars>
          <dgm:dir/>
          <dgm:animLvl val="lvl"/>
          <dgm:resizeHandles val="exact"/>
        </dgm:presLayoutVars>
      </dgm:prSet>
      <dgm:spPr/>
    </dgm:pt>
    <dgm:pt modelId="{0FCC4635-6854-4E91-8320-D63A0842DC85}" type="pres">
      <dgm:prSet presAssocID="{CF42AA84-76F2-4C76-9B5A-D49C20ADE7EE}" presName="boxAndChildren" presStyleCnt="0"/>
      <dgm:spPr/>
    </dgm:pt>
    <dgm:pt modelId="{96CD265C-E83C-41C8-80C3-D84E993CF60F}" type="pres">
      <dgm:prSet presAssocID="{CF42AA84-76F2-4C76-9B5A-D49C20ADE7EE}" presName="parentTextBox" presStyleLbl="node1" presStyleIdx="0" presStyleCnt="1"/>
      <dgm:spPr/>
    </dgm:pt>
    <dgm:pt modelId="{3DD74F37-3B79-41F5-963D-E16CDE8D4966}" type="pres">
      <dgm:prSet presAssocID="{CF42AA84-76F2-4C76-9B5A-D49C20ADE7EE}" presName="entireBox" presStyleLbl="node1" presStyleIdx="0" presStyleCnt="1"/>
      <dgm:spPr/>
    </dgm:pt>
    <dgm:pt modelId="{8512EDE0-3334-41C2-91C9-4A74F53EC9BF}" type="pres">
      <dgm:prSet presAssocID="{CF42AA84-76F2-4C76-9B5A-D49C20ADE7EE}" presName="descendantBox" presStyleCnt="0"/>
      <dgm:spPr/>
    </dgm:pt>
    <dgm:pt modelId="{FC24BB02-9A95-4353-8FA8-63B591F8FA5A}" type="pres">
      <dgm:prSet presAssocID="{C3F6C84E-BD8F-4B31-B543-6595635EA65B}" presName="childTextBox" presStyleLbl="fgAccFollowNode1" presStyleIdx="0" presStyleCnt="2">
        <dgm:presLayoutVars>
          <dgm:bulletEnabled val="1"/>
        </dgm:presLayoutVars>
      </dgm:prSet>
      <dgm:spPr/>
    </dgm:pt>
    <dgm:pt modelId="{8FF14E70-0F5D-4435-809A-19220CCBF6F5}" type="pres">
      <dgm:prSet presAssocID="{9FA29340-C2EC-4664-BDAF-6257E1DF33AF}" presName="childTextBox" presStyleLbl="fgAccFollowNode1" presStyleIdx="1" presStyleCnt="2">
        <dgm:presLayoutVars>
          <dgm:bulletEnabled val="1"/>
        </dgm:presLayoutVars>
      </dgm:prSet>
      <dgm:spPr/>
    </dgm:pt>
  </dgm:ptLst>
  <dgm:cxnLst>
    <dgm:cxn modelId="{B8EC4813-1E41-4DC2-8CBC-A1189FC182FA}" type="presOf" srcId="{CF42AA84-76F2-4C76-9B5A-D49C20ADE7EE}" destId="{96CD265C-E83C-41C8-80C3-D84E993CF60F}" srcOrd="0" destOrd="0" presId="urn:microsoft.com/office/officeart/2005/8/layout/process4"/>
    <dgm:cxn modelId="{38886435-F738-401D-BCA6-D47029603A8B}" type="presOf" srcId="{6BEF06A6-18AA-47EE-8DBE-BADA69BAE2A5}" destId="{8042324E-ED7F-453E-ADA7-0A0938187331}" srcOrd="0" destOrd="0" presId="urn:microsoft.com/office/officeart/2005/8/layout/process4"/>
    <dgm:cxn modelId="{4DB51487-7B86-40B0-BAD4-B506466A8C2B}" srcId="{CF42AA84-76F2-4C76-9B5A-D49C20ADE7EE}" destId="{C3F6C84E-BD8F-4B31-B543-6595635EA65B}" srcOrd="0" destOrd="0" parTransId="{63D14E3D-86EE-4F31-A217-8E18ECE21AF9}" sibTransId="{EB7E1E62-BDEF-429D-BB92-41ED101EA256}"/>
    <dgm:cxn modelId="{A7A85C90-9129-4B10-A4B9-422E8BD75717}" srcId="{6BEF06A6-18AA-47EE-8DBE-BADA69BAE2A5}" destId="{CF42AA84-76F2-4C76-9B5A-D49C20ADE7EE}" srcOrd="0" destOrd="0" parTransId="{D3D6B794-2451-4DAC-99CC-1760BD119022}" sibTransId="{CFF931F7-CC08-4026-9DC6-4127B4E3F0FC}"/>
    <dgm:cxn modelId="{84323193-466E-482D-9082-84DB085A68C1}" type="presOf" srcId="{C3F6C84E-BD8F-4B31-B543-6595635EA65B}" destId="{FC24BB02-9A95-4353-8FA8-63B591F8FA5A}" srcOrd="0" destOrd="0" presId="urn:microsoft.com/office/officeart/2005/8/layout/process4"/>
    <dgm:cxn modelId="{0A9FC59A-4C07-43B8-9D22-F9567388F80C}" type="presOf" srcId="{9FA29340-C2EC-4664-BDAF-6257E1DF33AF}" destId="{8FF14E70-0F5D-4435-809A-19220CCBF6F5}" srcOrd="0" destOrd="0" presId="urn:microsoft.com/office/officeart/2005/8/layout/process4"/>
    <dgm:cxn modelId="{BACCD0EB-578D-4828-B4A2-D7AC74CCE55E}" type="presOf" srcId="{CF42AA84-76F2-4C76-9B5A-D49C20ADE7EE}" destId="{3DD74F37-3B79-41F5-963D-E16CDE8D4966}" srcOrd="1" destOrd="0" presId="urn:microsoft.com/office/officeart/2005/8/layout/process4"/>
    <dgm:cxn modelId="{002C76F7-BD35-4021-8809-DD6477D12EE5}" srcId="{CF42AA84-76F2-4C76-9B5A-D49C20ADE7EE}" destId="{9FA29340-C2EC-4664-BDAF-6257E1DF33AF}" srcOrd="1" destOrd="0" parTransId="{010C6F50-8E1E-4749-9269-06993610D250}" sibTransId="{2C70012C-3FFD-41B3-A682-FF485632B356}"/>
    <dgm:cxn modelId="{A67737C6-4A6D-4D68-9563-36FF406F9A0E}" type="presParOf" srcId="{8042324E-ED7F-453E-ADA7-0A0938187331}" destId="{0FCC4635-6854-4E91-8320-D63A0842DC85}" srcOrd="0" destOrd="0" presId="urn:microsoft.com/office/officeart/2005/8/layout/process4"/>
    <dgm:cxn modelId="{88447F16-0689-4CAC-8C49-36B54F04D95E}" type="presParOf" srcId="{0FCC4635-6854-4E91-8320-D63A0842DC85}" destId="{96CD265C-E83C-41C8-80C3-D84E993CF60F}" srcOrd="0" destOrd="0" presId="urn:microsoft.com/office/officeart/2005/8/layout/process4"/>
    <dgm:cxn modelId="{F90C2A40-BF50-4B18-8F06-F084AEE4ADDD}" type="presParOf" srcId="{0FCC4635-6854-4E91-8320-D63A0842DC85}" destId="{3DD74F37-3B79-41F5-963D-E16CDE8D4966}" srcOrd="1" destOrd="0" presId="urn:microsoft.com/office/officeart/2005/8/layout/process4"/>
    <dgm:cxn modelId="{FC69806B-DD74-4D96-B780-FD97A44D6FB2}" type="presParOf" srcId="{0FCC4635-6854-4E91-8320-D63A0842DC85}" destId="{8512EDE0-3334-41C2-91C9-4A74F53EC9BF}" srcOrd="2" destOrd="0" presId="urn:microsoft.com/office/officeart/2005/8/layout/process4"/>
    <dgm:cxn modelId="{9FBD2A4B-5280-441D-BA04-E5EA0F17EFC9}" type="presParOf" srcId="{8512EDE0-3334-41C2-91C9-4A74F53EC9BF}" destId="{FC24BB02-9A95-4353-8FA8-63B591F8FA5A}" srcOrd="0" destOrd="0" presId="urn:microsoft.com/office/officeart/2005/8/layout/process4"/>
    <dgm:cxn modelId="{D3A4A4EF-7E1A-45EC-B0FF-670E078D3BF1}" type="presParOf" srcId="{8512EDE0-3334-41C2-91C9-4A74F53EC9BF}" destId="{8FF14E70-0F5D-4435-809A-19220CCBF6F5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8F1450-DF19-4335-9ACB-022119E287B4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2773720-172B-4A67-B611-FD494525B6CD}">
      <dgm:prSet/>
      <dgm:spPr/>
      <dgm:t>
        <a:bodyPr/>
        <a:lstStyle/>
        <a:p>
          <a:r>
            <a:rPr lang="en-US" b="1" i="1"/>
            <a:t>Please remember that</a:t>
          </a:r>
          <a:r>
            <a:rPr lang="en-CA" b="1" i="1"/>
            <a:t>:</a:t>
          </a:r>
          <a:endParaRPr lang="en-US"/>
        </a:p>
      </dgm:t>
    </dgm:pt>
    <dgm:pt modelId="{B8A30E8B-9CC1-4041-AC17-D29763D8495D}" type="parTrans" cxnId="{FB90FCA4-7259-47DE-B51F-D78CFEA44A4C}">
      <dgm:prSet/>
      <dgm:spPr/>
      <dgm:t>
        <a:bodyPr/>
        <a:lstStyle/>
        <a:p>
          <a:endParaRPr lang="en-US"/>
        </a:p>
      </dgm:t>
    </dgm:pt>
    <dgm:pt modelId="{A8A2A6FB-6D75-4DBD-A2DB-05C84B8E0D83}" type="sibTrans" cxnId="{FB90FCA4-7259-47DE-B51F-D78CFEA44A4C}">
      <dgm:prSet/>
      <dgm:spPr/>
      <dgm:t>
        <a:bodyPr/>
        <a:lstStyle/>
        <a:p>
          <a:endParaRPr lang="en-US"/>
        </a:p>
      </dgm:t>
    </dgm:pt>
    <dgm:pt modelId="{79A72207-02E2-4065-92AE-5FF05A67E7AB}">
      <dgm:prSet/>
      <dgm:spPr/>
      <dgm:t>
        <a:bodyPr/>
        <a:lstStyle/>
        <a:p>
          <a:r>
            <a:rPr lang="en-CA" b="1" i="1"/>
            <a:t>A</a:t>
          </a:r>
          <a:r>
            <a:rPr lang="en-US" b="1" i="1"/>
            <a:t>ll VSB secondary schools have a variety of challenging and exciting programs and courses </a:t>
          </a:r>
          <a:endParaRPr lang="en-US"/>
        </a:p>
      </dgm:t>
    </dgm:pt>
    <dgm:pt modelId="{E5A3E47B-9272-47A5-AE21-4CF67BF966A5}" type="parTrans" cxnId="{99A2FE0C-0B4B-44CB-BE90-D8AB57DB55B9}">
      <dgm:prSet/>
      <dgm:spPr/>
      <dgm:t>
        <a:bodyPr/>
        <a:lstStyle/>
        <a:p>
          <a:endParaRPr lang="en-US"/>
        </a:p>
      </dgm:t>
    </dgm:pt>
    <dgm:pt modelId="{D1B41754-2309-4873-B9A4-DCFF3960278A}" type="sibTrans" cxnId="{99A2FE0C-0B4B-44CB-BE90-D8AB57DB55B9}">
      <dgm:prSet/>
      <dgm:spPr/>
      <dgm:t>
        <a:bodyPr/>
        <a:lstStyle/>
        <a:p>
          <a:endParaRPr lang="en-US"/>
        </a:p>
      </dgm:t>
    </dgm:pt>
    <dgm:pt modelId="{A4D7BA31-3542-4D32-8E08-60048E6E9F39}">
      <dgm:prSet/>
      <dgm:spPr/>
      <dgm:t>
        <a:bodyPr/>
        <a:lstStyle/>
        <a:p>
          <a:r>
            <a:rPr lang="en-CA" b="1" i="1"/>
            <a:t>M</a:t>
          </a:r>
          <a:r>
            <a:rPr lang="en-US" b="1" i="1"/>
            <a:t>any students who take the regular programs graduate, receive scholarships and attend the university of their choice</a:t>
          </a:r>
          <a:endParaRPr lang="en-US"/>
        </a:p>
      </dgm:t>
    </dgm:pt>
    <dgm:pt modelId="{11E29ECD-4F81-4273-AF1A-0FF16D97BBD7}" type="parTrans" cxnId="{7280FFE1-486A-4F5F-A88F-A9A8DDCF836B}">
      <dgm:prSet/>
      <dgm:spPr/>
      <dgm:t>
        <a:bodyPr/>
        <a:lstStyle/>
        <a:p>
          <a:endParaRPr lang="en-US"/>
        </a:p>
      </dgm:t>
    </dgm:pt>
    <dgm:pt modelId="{8165354E-7DDE-47A1-A973-10ED9E80CB63}" type="sibTrans" cxnId="{7280FFE1-486A-4F5F-A88F-A9A8DDCF836B}">
      <dgm:prSet/>
      <dgm:spPr/>
      <dgm:t>
        <a:bodyPr/>
        <a:lstStyle/>
        <a:p>
          <a:endParaRPr lang="en-US"/>
        </a:p>
      </dgm:t>
    </dgm:pt>
    <dgm:pt modelId="{E539B1C7-9AE1-4E09-9DF5-C9F5497283BB}">
      <dgm:prSet/>
      <dgm:spPr/>
      <dgm:t>
        <a:bodyPr/>
        <a:lstStyle/>
        <a:p>
          <a:r>
            <a:rPr lang="en-US" b="1" i="1"/>
            <a:t>Many schools have developed their own school-based</a:t>
          </a:r>
          <a:r>
            <a:rPr lang="en-CA" b="1" i="1"/>
            <a:t> </a:t>
          </a:r>
          <a:r>
            <a:rPr lang="en-US" b="1" i="1"/>
            <a:t>enrichment program for a wide variety of interests and abilities.</a:t>
          </a:r>
          <a:endParaRPr lang="en-US"/>
        </a:p>
      </dgm:t>
    </dgm:pt>
    <dgm:pt modelId="{3A99F522-3DD7-4584-8F3B-0D47EB1802F1}" type="parTrans" cxnId="{38AB9517-4F59-4DAB-9C2D-BAB52D43C22E}">
      <dgm:prSet/>
      <dgm:spPr/>
      <dgm:t>
        <a:bodyPr/>
        <a:lstStyle/>
        <a:p>
          <a:endParaRPr lang="en-US"/>
        </a:p>
      </dgm:t>
    </dgm:pt>
    <dgm:pt modelId="{CB108AB1-332A-4816-B25D-2F4166E87091}" type="sibTrans" cxnId="{38AB9517-4F59-4DAB-9C2D-BAB52D43C22E}">
      <dgm:prSet/>
      <dgm:spPr/>
      <dgm:t>
        <a:bodyPr/>
        <a:lstStyle/>
        <a:p>
          <a:endParaRPr lang="en-US"/>
        </a:p>
      </dgm:t>
    </dgm:pt>
    <dgm:pt modelId="{6F78416C-1DA8-4B68-A4DF-2F81E9BB8A26}" type="pres">
      <dgm:prSet presAssocID="{2D8F1450-DF19-4335-9ACB-022119E287B4}" presName="linear" presStyleCnt="0">
        <dgm:presLayoutVars>
          <dgm:animLvl val="lvl"/>
          <dgm:resizeHandles val="exact"/>
        </dgm:presLayoutVars>
      </dgm:prSet>
      <dgm:spPr/>
    </dgm:pt>
    <dgm:pt modelId="{9E1F763F-9BA3-456D-A09A-8CCF0E8098EE}" type="pres">
      <dgm:prSet presAssocID="{12773720-172B-4A67-B611-FD494525B6C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1DC3A80F-AC01-4A79-87AA-E37A4A72D3A5}" type="pres">
      <dgm:prSet presAssocID="{12773720-172B-4A67-B611-FD494525B6C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99A2FE0C-0B4B-44CB-BE90-D8AB57DB55B9}" srcId="{12773720-172B-4A67-B611-FD494525B6CD}" destId="{79A72207-02E2-4065-92AE-5FF05A67E7AB}" srcOrd="0" destOrd="0" parTransId="{E5A3E47B-9272-47A5-AE21-4CF67BF966A5}" sibTransId="{D1B41754-2309-4873-B9A4-DCFF3960278A}"/>
    <dgm:cxn modelId="{38AB9517-4F59-4DAB-9C2D-BAB52D43C22E}" srcId="{12773720-172B-4A67-B611-FD494525B6CD}" destId="{E539B1C7-9AE1-4E09-9DF5-C9F5497283BB}" srcOrd="2" destOrd="0" parTransId="{3A99F522-3DD7-4584-8F3B-0D47EB1802F1}" sibTransId="{CB108AB1-332A-4816-B25D-2F4166E87091}"/>
    <dgm:cxn modelId="{26C23727-9E6F-474F-B316-74950EEABF49}" type="presOf" srcId="{79A72207-02E2-4065-92AE-5FF05A67E7AB}" destId="{1DC3A80F-AC01-4A79-87AA-E37A4A72D3A5}" srcOrd="0" destOrd="0" presId="urn:microsoft.com/office/officeart/2005/8/layout/vList2"/>
    <dgm:cxn modelId="{F95DD94F-9BCC-4914-AEDD-78C08E4FAC4F}" type="presOf" srcId="{2D8F1450-DF19-4335-9ACB-022119E287B4}" destId="{6F78416C-1DA8-4B68-A4DF-2F81E9BB8A26}" srcOrd="0" destOrd="0" presId="urn:microsoft.com/office/officeart/2005/8/layout/vList2"/>
    <dgm:cxn modelId="{FB90FCA4-7259-47DE-B51F-D78CFEA44A4C}" srcId="{2D8F1450-DF19-4335-9ACB-022119E287B4}" destId="{12773720-172B-4A67-B611-FD494525B6CD}" srcOrd="0" destOrd="0" parTransId="{B8A30E8B-9CC1-4041-AC17-D29763D8495D}" sibTransId="{A8A2A6FB-6D75-4DBD-A2DB-05C84B8E0D83}"/>
    <dgm:cxn modelId="{1AA978D1-BD8A-49F8-B1A6-30FDA087ECDF}" type="presOf" srcId="{12773720-172B-4A67-B611-FD494525B6CD}" destId="{9E1F763F-9BA3-456D-A09A-8CCF0E8098EE}" srcOrd="0" destOrd="0" presId="urn:microsoft.com/office/officeart/2005/8/layout/vList2"/>
    <dgm:cxn modelId="{D46DEBD6-8E77-466F-987E-75B676720092}" type="presOf" srcId="{E539B1C7-9AE1-4E09-9DF5-C9F5497283BB}" destId="{1DC3A80F-AC01-4A79-87AA-E37A4A72D3A5}" srcOrd="0" destOrd="2" presId="urn:microsoft.com/office/officeart/2005/8/layout/vList2"/>
    <dgm:cxn modelId="{964310DB-5AE6-4B99-84EC-2CFABA036F29}" type="presOf" srcId="{A4D7BA31-3542-4D32-8E08-60048E6E9F39}" destId="{1DC3A80F-AC01-4A79-87AA-E37A4A72D3A5}" srcOrd="0" destOrd="1" presId="urn:microsoft.com/office/officeart/2005/8/layout/vList2"/>
    <dgm:cxn modelId="{7280FFE1-486A-4F5F-A88F-A9A8DDCF836B}" srcId="{12773720-172B-4A67-B611-FD494525B6CD}" destId="{A4D7BA31-3542-4D32-8E08-60048E6E9F39}" srcOrd="1" destOrd="0" parTransId="{11E29ECD-4F81-4273-AF1A-0FF16D97BBD7}" sibTransId="{8165354E-7DDE-47A1-A973-10ED9E80CB63}"/>
    <dgm:cxn modelId="{D327A99B-E12A-491B-9494-CFC43F3F5E0B}" type="presParOf" srcId="{6F78416C-1DA8-4B68-A4DF-2F81E9BB8A26}" destId="{9E1F763F-9BA3-456D-A09A-8CCF0E8098EE}" srcOrd="0" destOrd="0" presId="urn:microsoft.com/office/officeart/2005/8/layout/vList2"/>
    <dgm:cxn modelId="{32680419-10BC-4FF9-AD6B-E9F4FCC5DBFB}" type="presParOf" srcId="{6F78416C-1DA8-4B68-A4DF-2F81E9BB8A26}" destId="{1DC3A80F-AC01-4A79-87AA-E37A4A72D3A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8DC2505-DFCF-4ACF-B7C2-37AD3F519FB8}" type="doc">
      <dgm:prSet loTypeId="urn:microsoft.com/office/officeart/2005/8/layout/hierarchy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1BB6852-B90D-47D1-BE5E-0B7F973C2961}">
      <dgm:prSet/>
      <dgm:spPr/>
      <dgm:t>
        <a:bodyPr/>
        <a:lstStyle/>
        <a:p>
          <a:pPr rtl="0"/>
          <a:r>
            <a:rPr lang="en-CA" b="1" dirty="0"/>
            <a:t>All applicants will be invited to the intake day</a:t>
          </a:r>
          <a:endParaRPr lang="en-US" b="0" dirty="0">
            <a:latin typeface="Calibri Light" panose="020F0302020204030204"/>
          </a:endParaRPr>
        </a:p>
      </dgm:t>
    </dgm:pt>
    <dgm:pt modelId="{1A76FCED-27AE-4E00-916C-86EC482E9D0B}" type="parTrans" cxnId="{8C356623-BFB4-4ADB-B648-C50E93BC37A5}">
      <dgm:prSet/>
      <dgm:spPr/>
      <dgm:t>
        <a:bodyPr/>
        <a:lstStyle/>
        <a:p>
          <a:endParaRPr lang="en-US"/>
        </a:p>
      </dgm:t>
    </dgm:pt>
    <dgm:pt modelId="{4D653A05-F6B3-4340-A594-36AB9887E07E}" type="sibTrans" cxnId="{8C356623-BFB4-4ADB-B648-C50E93BC37A5}">
      <dgm:prSet/>
      <dgm:spPr/>
      <dgm:t>
        <a:bodyPr/>
        <a:lstStyle/>
        <a:p>
          <a:endParaRPr lang="en-US"/>
        </a:p>
      </dgm:t>
    </dgm:pt>
    <dgm:pt modelId="{F3BBCDBD-183D-4EAD-B317-375CC776547C}">
      <dgm:prSet/>
      <dgm:spPr/>
      <dgm:t>
        <a:bodyPr/>
        <a:lstStyle/>
        <a:p>
          <a:r>
            <a:rPr lang="en-CA" b="1" dirty="0"/>
            <a:t>Intake day will include an essay that will then be included in the application form</a:t>
          </a:r>
          <a:endParaRPr lang="en-US" dirty="0"/>
        </a:p>
      </dgm:t>
    </dgm:pt>
    <dgm:pt modelId="{259560C5-CF4E-4F0F-BAA8-9207DBFD36A1}" type="parTrans" cxnId="{847FE4A4-B606-4B7C-BE92-BFE9067F00EC}">
      <dgm:prSet/>
      <dgm:spPr/>
      <dgm:t>
        <a:bodyPr/>
        <a:lstStyle/>
        <a:p>
          <a:endParaRPr lang="en-US"/>
        </a:p>
      </dgm:t>
    </dgm:pt>
    <dgm:pt modelId="{DB4A2CCC-7272-4EEF-851E-EE0743D1FE8D}" type="sibTrans" cxnId="{847FE4A4-B606-4B7C-BE92-BFE9067F00EC}">
      <dgm:prSet/>
      <dgm:spPr/>
      <dgm:t>
        <a:bodyPr/>
        <a:lstStyle/>
        <a:p>
          <a:endParaRPr lang="en-US"/>
        </a:p>
      </dgm:t>
    </dgm:pt>
    <dgm:pt modelId="{83FCBB95-A0F3-47CE-A778-C1C221765B29}">
      <dgm:prSet phldr="0"/>
      <dgm:spPr/>
      <dgm:t>
        <a:bodyPr/>
        <a:lstStyle/>
        <a:p>
          <a:pPr rtl="0"/>
          <a:r>
            <a:rPr lang="en-CA" b="1" dirty="0">
              <a:latin typeface="Calibri"/>
              <a:cs typeface="Calibri"/>
            </a:rPr>
            <a:t>January 26th January 2026 from 8:30 am to 12pm. Small Gym.</a:t>
          </a:r>
        </a:p>
      </dgm:t>
    </dgm:pt>
    <dgm:pt modelId="{EC28F4C0-8820-4761-8554-B0E465DA6975}" type="parTrans" cxnId="{F3538DE7-9DC8-4F06-A44B-2C75B80F7862}">
      <dgm:prSet/>
      <dgm:spPr/>
      <dgm:t>
        <a:bodyPr/>
        <a:lstStyle/>
        <a:p>
          <a:endParaRPr lang="en-CA"/>
        </a:p>
      </dgm:t>
    </dgm:pt>
    <dgm:pt modelId="{F4E579D2-DB2B-4E4E-8D7B-96975E157B8F}" type="sibTrans" cxnId="{F3538DE7-9DC8-4F06-A44B-2C75B80F7862}">
      <dgm:prSet/>
      <dgm:spPr/>
      <dgm:t>
        <a:bodyPr/>
        <a:lstStyle/>
        <a:p>
          <a:endParaRPr lang="en-CA"/>
        </a:p>
      </dgm:t>
    </dgm:pt>
    <dgm:pt modelId="{0FB716B3-920E-4327-9D8E-69C1439FA5F6}" type="pres">
      <dgm:prSet presAssocID="{D8DC2505-DFCF-4ACF-B7C2-37AD3F519FB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671FB67-5C24-4883-8449-3E335DAA0E3D}" type="pres">
      <dgm:prSet presAssocID="{B1BB6852-B90D-47D1-BE5E-0B7F973C2961}" presName="hierRoot1" presStyleCnt="0"/>
      <dgm:spPr/>
    </dgm:pt>
    <dgm:pt modelId="{6227B37C-6F56-41E9-BE4E-21B8758A6E64}" type="pres">
      <dgm:prSet presAssocID="{B1BB6852-B90D-47D1-BE5E-0B7F973C2961}" presName="composite" presStyleCnt="0"/>
      <dgm:spPr/>
    </dgm:pt>
    <dgm:pt modelId="{E402604E-94C4-4F4D-9CBC-BDEBC46FA3D8}" type="pres">
      <dgm:prSet presAssocID="{B1BB6852-B90D-47D1-BE5E-0B7F973C2961}" presName="background" presStyleLbl="node0" presStyleIdx="0" presStyleCnt="3"/>
      <dgm:spPr/>
    </dgm:pt>
    <dgm:pt modelId="{31F58C3C-91DE-4598-9015-233E105540E4}" type="pres">
      <dgm:prSet presAssocID="{B1BB6852-B90D-47D1-BE5E-0B7F973C2961}" presName="text" presStyleLbl="fgAcc0" presStyleIdx="0" presStyleCnt="3">
        <dgm:presLayoutVars>
          <dgm:chPref val="3"/>
        </dgm:presLayoutVars>
      </dgm:prSet>
      <dgm:spPr/>
    </dgm:pt>
    <dgm:pt modelId="{635012FA-F914-4BA3-AC3D-3A3BB3C9A236}" type="pres">
      <dgm:prSet presAssocID="{B1BB6852-B90D-47D1-BE5E-0B7F973C2961}" presName="hierChild2" presStyleCnt="0"/>
      <dgm:spPr/>
    </dgm:pt>
    <dgm:pt modelId="{B4966C18-F40B-491B-9DA4-8A605E8CC5CA}" type="pres">
      <dgm:prSet presAssocID="{83FCBB95-A0F3-47CE-A778-C1C221765B29}" presName="hierRoot1" presStyleCnt="0"/>
      <dgm:spPr/>
    </dgm:pt>
    <dgm:pt modelId="{48C1174E-3715-4F2F-8BB4-89B2C1677D01}" type="pres">
      <dgm:prSet presAssocID="{83FCBB95-A0F3-47CE-A778-C1C221765B29}" presName="composite" presStyleCnt="0"/>
      <dgm:spPr/>
    </dgm:pt>
    <dgm:pt modelId="{93019191-8FDE-48E9-B539-8EDEC2B1A697}" type="pres">
      <dgm:prSet presAssocID="{83FCBB95-A0F3-47CE-A778-C1C221765B29}" presName="background" presStyleLbl="node0" presStyleIdx="1" presStyleCnt="3"/>
      <dgm:spPr/>
    </dgm:pt>
    <dgm:pt modelId="{2BD722BE-3F5D-4DAD-A3E1-925D03153A48}" type="pres">
      <dgm:prSet presAssocID="{83FCBB95-A0F3-47CE-A778-C1C221765B29}" presName="text" presStyleLbl="fgAcc0" presStyleIdx="1" presStyleCnt="3">
        <dgm:presLayoutVars>
          <dgm:chPref val="3"/>
        </dgm:presLayoutVars>
      </dgm:prSet>
      <dgm:spPr/>
    </dgm:pt>
    <dgm:pt modelId="{380A4011-E0FC-43AC-9664-09199BA7B112}" type="pres">
      <dgm:prSet presAssocID="{83FCBB95-A0F3-47CE-A778-C1C221765B29}" presName="hierChild2" presStyleCnt="0"/>
      <dgm:spPr/>
    </dgm:pt>
    <dgm:pt modelId="{3AB2FCBD-D1C4-4C84-A6DE-9BB1B0679803}" type="pres">
      <dgm:prSet presAssocID="{F3BBCDBD-183D-4EAD-B317-375CC776547C}" presName="hierRoot1" presStyleCnt="0"/>
      <dgm:spPr/>
    </dgm:pt>
    <dgm:pt modelId="{F17D5053-799E-443A-9F2C-61FDA6B60112}" type="pres">
      <dgm:prSet presAssocID="{F3BBCDBD-183D-4EAD-B317-375CC776547C}" presName="composite" presStyleCnt="0"/>
      <dgm:spPr/>
    </dgm:pt>
    <dgm:pt modelId="{271170AE-6496-4AA0-9A3E-0D80186CA784}" type="pres">
      <dgm:prSet presAssocID="{F3BBCDBD-183D-4EAD-B317-375CC776547C}" presName="background" presStyleLbl="node0" presStyleIdx="2" presStyleCnt="3"/>
      <dgm:spPr/>
    </dgm:pt>
    <dgm:pt modelId="{176579B9-D8D6-415F-AA0F-75800C87A709}" type="pres">
      <dgm:prSet presAssocID="{F3BBCDBD-183D-4EAD-B317-375CC776547C}" presName="text" presStyleLbl="fgAcc0" presStyleIdx="2" presStyleCnt="3">
        <dgm:presLayoutVars>
          <dgm:chPref val="3"/>
        </dgm:presLayoutVars>
      </dgm:prSet>
      <dgm:spPr/>
    </dgm:pt>
    <dgm:pt modelId="{603F8E17-AE97-4E8A-982B-6246F4CCF83B}" type="pres">
      <dgm:prSet presAssocID="{F3BBCDBD-183D-4EAD-B317-375CC776547C}" presName="hierChild2" presStyleCnt="0"/>
      <dgm:spPr/>
    </dgm:pt>
  </dgm:ptLst>
  <dgm:cxnLst>
    <dgm:cxn modelId="{8C356623-BFB4-4ADB-B648-C50E93BC37A5}" srcId="{D8DC2505-DFCF-4ACF-B7C2-37AD3F519FB8}" destId="{B1BB6852-B90D-47D1-BE5E-0B7F973C2961}" srcOrd="0" destOrd="0" parTransId="{1A76FCED-27AE-4E00-916C-86EC482E9D0B}" sibTransId="{4D653A05-F6B3-4340-A594-36AB9887E07E}"/>
    <dgm:cxn modelId="{FCA34E27-F5DA-4AE1-B2CA-44DF709E0C7D}" type="presOf" srcId="{83FCBB95-A0F3-47CE-A778-C1C221765B29}" destId="{2BD722BE-3F5D-4DAD-A3E1-925D03153A48}" srcOrd="0" destOrd="0" presId="urn:microsoft.com/office/officeart/2005/8/layout/hierarchy1"/>
    <dgm:cxn modelId="{0603BF3F-0534-4805-A2BB-161525385C7C}" type="presOf" srcId="{F3BBCDBD-183D-4EAD-B317-375CC776547C}" destId="{176579B9-D8D6-415F-AA0F-75800C87A709}" srcOrd="0" destOrd="0" presId="urn:microsoft.com/office/officeart/2005/8/layout/hierarchy1"/>
    <dgm:cxn modelId="{32D5708D-4BB5-453D-A699-45CB2CCAE73C}" type="presOf" srcId="{B1BB6852-B90D-47D1-BE5E-0B7F973C2961}" destId="{31F58C3C-91DE-4598-9015-233E105540E4}" srcOrd="0" destOrd="0" presId="urn:microsoft.com/office/officeart/2005/8/layout/hierarchy1"/>
    <dgm:cxn modelId="{847FE4A4-B606-4B7C-BE92-BFE9067F00EC}" srcId="{D8DC2505-DFCF-4ACF-B7C2-37AD3F519FB8}" destId="{F3BBCDBD-183D-4EAD-B317-375CC776547C}" srcOrd="2" destOrd="0" parTransId="{259560C5-CF4E-4F0F-BAA8-9207DBFD36A1}" sibTransId="{DB4A2CCC-7272-4EEF-851E-EE0743D1FE8D}"/>
    <dgm:cxn modelId="{48B57FCB-BF3A-4E12-9011-8C4C3600952A}" type="presOf" srcId="{D8DC2505-DFCF-4ACF-B7C2-37AD3F519FB8}" destId="{0FB716B3-920E-4327-9D8E-69C1439FA5F6}" srcOrd="0" destOrd="0" presId="urn:microsoft.com/office/officeart/2005/8/layout/hierarchy1"/>
    <dgm:cxn modelId="{F3538DE7-9DC8-4F06-A44B-2C75B80F7862}" srcId="{D8DC2505-DFCF-4ACF-B7C2-37AD3F519FB8}" destId="{83FCBB95-A0F3-47CE-A778-C1C221765B29}" srcOrd="1" destOrd="0" parTransId="{EC28F4C0-8820-4761-8554-B0E465DA6975}" sibTransId="{F4E579D2-DB2B-4E4E-8D7B-96975E157B8F}"/>
    <dgm:cxn modelId="{A0AFC7B1-3AE0-4D1D-BE22-1C8040016113}" type="presParOf" srcId="{0FB716B3-920E-4327-9D8E-69C1439FA5F6}" destId="{D671FB67-5C24-4883-8449-3E335DAA0E3D}" srcOrd="0" destOrd="0" presId="urn:microsoft.com/office/officeart/2005/8/layout/hierarchy1"/>
    <dgm:cxn modelId="{4AA3769F-D2B8-48D5-B8D6-31C33070C22A}" type="presParOf" srcId="{D671FB67-5C24-4883-8449-3E335DAA0E3D}" destId="{6227B37C-6F56-41E9-BE4E-21B8758A6E64}" srcOrd="0" destOrd="0" presId="urn:microsoft.com/office/officeart/2005/8/layout/hierarchy1"/>
    <dgm:cxn modelId="{437521D4-A7A9-485A-95D3-AF1A318B34DB}" type="presParOf" srcId="{6227B37C-6F56-41E9-BE4E-21B8758A6E64}" destId="{E402604E-94C4-4F4D-9CBC-BDEBC46FA3D8}" srcOrd="0" destOrd="0" presId="urn:microsoft.com/office/officeart/2005/8/layout/hierarchy1"/>
    <dgm:cxn modelId="{5BF662B2-2562-4FA8-BE02-4C0FE8324A44}" type="presParOf" srcId="{6227B37C-6F56-41E9-BE4E-21B8758A6E64}" destId="{31F58C3C-91DE-4598-9015-233E105540E4}" srcOrd="1" destOrd="0" presId="urn:microsoft.com/office/officeart/2005/8/layout/hierarchy1"/>
    <dgm:cxn modelId="{44139FED-1832-4E28-B332-6BA1FFA84402}" type="presParOf" srcId="{D671FB67-5C24-4883-8449-3E335DAA0E3D}" destId="{635012FA-F914-4BA3-AC3D-3A3BB3C9A236}" srcOrd="1" destOrd="0" presId="urn:microsoft.com/office/officeart/2005/8/layout/hierarchy1"/>
    <dgm:cxn modelId="{7BCC17BF-BFD4-439F-A213-121B0DBE043D}" type="presParOf" srcId="{0FB716B3-920E-4327-9D8E-69C1439FA5F6}" destId="{B4966C18-F40B-491B-9DA4-8A605E8CC5CA}" srcOrd="1" destOrd="0" presId="urn:microsoft.com/office/officeart/2005/8/layout/hierarchy1"/>
    <dgm:cxn modelId="{A00F1768-6BBA-435E-8C8E-C0D6B1D02BE1}" type="presParOf" srcId="{B4966C18-F40B-491B-9DA4-8A605E8CC5CA}" destId="{48C1174E-3715-4F2F-8BB4-89B2C1677D01}" srcOrd="0" destOrd="0" presId="urn:microsoft.com/office/officeart/2005/8/layout/hierarchy1"/>
    <dgm:cxn modelId="{F9CE99A5-6968-4ED2-9CC7-9B5E1C4B355E}" type="presParOf" srcId="{48C1174E-3715-4F2F-8BB4-89B2C1677D01}" destId="{93019191-8FDE-48E9-B539-8EDEC2B1A697}" srcOrd="0" destOrd="0" presId="urn:microsoft.com/office/officeart/2005/8/layout/hierarchy1"/>
    <dgm:cxn modelId="{86DCD441-FAB3-427B-ABDE-B4D110689E57}" type="presParOf" srcId="{48C1174E-3715-4F2F-8BB4-89B2C1677D01}" destId="{2BD722BE-3F5D-4DAD-A3E1-925D03153A48}" srcOrd="1" destOrd="0" presId="urn:microsoft.com/office/officeart/2005/8/layout/hierarchy1"/>
    <dgm:cxn modelId="{4F438EB6-B405-417E-AA2F-1D427E46821D}" type="presParOf" srcId="{B4966C18-F40B-491B-9DA4-8A605E8CC5CA}" destId="{380A4011-E0FC-43AC-9664-09199BA7B112}" srcOrd="1" destOrd="0" presId="urn:microsoft.com/office/officeart/2005/8/layout/hierarchy1"/>
    <dgm:cxn modelId="{328DB76C-B6FA-49D8-904F-78CEF941484B}" type="presParOf" srcId="{0FB716B3-920E-4327-9D8E-69C1439FA5F6}" destId="{3AB2FCBD-D1C4-4C84-A6DE-9BB1B0679803}" srcOrd="2" destOrd="0" presId="urn:microsoft.com/office/officeart/2005/8/layout/hierarchy1"/>
    <dgm:cxn modelId="{2EF8EF17-DDEA-4548-91ED-D321C90400F6}" type="presParOf" srcId="{3AB2FCBD-D1C4-4C84-A6DE-9BB1B0679803}" destId="{F17D5053-799E-443A-9F2C-61FDA6B60112}" srcOrd="0" destOrd="0" presId="urn:microsoft.com/office/officeart/2005/8/layout/hierarchy1"/>
    <dgm:cxn modelId="{A7E50D19-9077-427A-A5E7-670D2E37A131}" type="presParOf" srcId="{F17D5053-799E-443A-9F2C-61FDA6B60112}" destId="{271170AE-6496-4AA0-9A3E-0D80186CA784}" srcOrd="0" destOrd="0" presId="urn:microsoft.com/office/officeart/2005/8/layout/hierarchy1"/>
    <dgm:cxn modelId="{D5084637-8F24-46F3-BDEC-9C1F1B89C663}" type="presParOf" srcId="{F17D5053-799E-443A-9F2C-61FDA6B60112}" destId="{176579B9-D8D6-415F-AA0F-75800C87A709}" srcOrd="1" destOrd="0" presId="urn:microsoft.com/office/officeart/2005/8/layout/hierarchy1"/>
    <dgm:cxn modelId="{28079D4F-6A5B-4C75-BB1F-4FBC7EE257ED}" type="presParOf" srcId="{3AB2FCBD-D1C4-4C84-A6DE-9BB1B0679803}" destId="{603F8E17-AE97-4E8A-982B-6246F4CCF83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10BA094-A18A-4C6D-9E40-101185FE2793}" type="doc">
      <dgm:prSet loTypeId="urn:microsoft.com/office/officeart/2005/8/layout/vList2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BCC7EA4-ABBE-472B-94E1-395C8788FD36}">
      <dgm:prSet/>
      <dgm:spPr/>
      <dgm:t>
        <a:bodyPr/>
        <a:lstStyle/>
        <a:p>
          <a:r>
            <a:rPr lang="en-US" b="1" u="sng" dirty="0"/>
            <a:t>Offer Procedures</a:t>
          </a:r>
          <a:endParaRPr lang="en-US" dirty="0"/>
        </a:p>
      </dgm:t>
    </dgm:pt>
    <dgm:pt modelId="{39AF1C06-B79B-4866-B363-70710FE872B2}" type="parTrans" cxnId="{D2398B24-1507-4579-A8A7-7EB4B309A9BA}">
      <dgm:prSet/>
      <dgm:spPr/>
      <dgm:t>
        <a:bodyPr/>
        <a:lstStyle/>
        <a:p>
          <a:endParaRPr lang="en-US"/>
        </a:p>
      </dgm:t>
    </dgm:pt>
    <dgm:pt modelId="{B5C40EC6-7F2D-410C-B7DE-44B934346D1F}" type="sibTrans" cxnId="{D2398B24-1507-4579-A8A7-7EB4B309A9BA}">
      <dgm:prSet/>
      <dgm:spPr/>
      <dgm:t>
        <a:bodyPr/>
        <a:lstStyle/>
        <a:p>
          <a:endParaRPr lang="en-US"/>
        </a:p>
      </dgm:t>
    </dgm:pt>
    <dgm:pt modelId="{F4257D16-76EC-4C49-B1E3-4ABBDE8F52D1}">
      <dgm:prSet/>
      <dgm:spPr/>
      <dgm:t>
        <a:bodyPr/>
        <a:lstStyle/>
        <a:p>
          <a:pPr rtl="0"/>
          <a:r>
            <a:rPr lang="en-US" dirty="0"/>
            <a:t>First Offers: </a:t>
          </a:r>
          <a:r>
            <a:rPr lang="en-US" b="1" dirty="0">
              <a:latin typeface="Calibri Light" panose="020F0302020204030204"/>
            </a:rPr>
            <a:t>February 11th 2026 </a:t>
          </a:r>
        </a:p>
      </dgm:t>
    </dgm:pt>
    <dgm:pt modelId="{5080BED0-FD7D-465D-B1E9-E87D9B7071EB}" type="parTrans" cxnId="{E2201FB7-1A0B-44F8-AD09-030FDDD4A43C}">
      <dgm:prSet/>
      <dgm:spPr/>
      <dgm:t>
        <a:bodyPr/>
        <a:lstStyle/>
        <a:p>
          <a:endParaRPr lang="en-US"/>
        </a:p>
      </dgm:t>
    </dgm:pt>
    <dgm:pt modelId="{4E696BEE-1B7E-4B79-ACB6-EBC6CB3EDC67}" type="sibTrans" cxnId="{E2201FB7-1A0B-44F8-AD09-030FDDD4A43C}">
      <dgm:prSet/>
      <dgm:spPr/>
      <dgm:t>
        <a:bodyPr/>
        <a:lstStyle/>
        <a:p>
          <a:endParaRPr lang="en-US"/>
        </a:p>
      </dgm:t>
    </dgm:pt>
    <dgm:pt modelId="{32A814ED-A8E1-48D1-84E8-C98F979E29CF}">
      <dgm:prSet/>
      <dgm:spPr/>
      <dgm:t>
        <a:bodyPr/>
        <a:lstStyle/>
        <a:p>
          <a:pPr rtl="0"/>
          <a:r>
            <a:rPr lang="en-US" dirty="0"/>
            <a:t>Second Offers: Second offers 18 February 2026</a:t>
          </a:r>
          <a:endParaRPr lang="en-US" b="1" dirty="0"/>
        </a:p>
      </dgm:t>
    </dgm:pt>
    <dgm:pt modelId="{495E5D1A-E0FA-4B38-87D1-3EB3ED5EED7E}" type="parTrans" cxnId="{8EF2E565-F114-45F1-B45B-8CC6B4209061}">
      <dgm:prSet/>
      <dgm:spPr/>
      <dgm:t>
        <a:bodyPr/>
        <a:lstStyle/>
        <a:p>
          <a:endParaRPr lang="en-US"/>
        </a:p>
      </dgm:t>
    </dgm:pt>
    <dgm:pt modelId="{8856D3B0-E7AC-441B-8743-895EE41B4DA5}" type="sibTrans" cxnId="{8EF2E565-F114-45F1-B45B-8CC6B4209061}">
      <dgm:prSet/>
      <dgm:spPr/>
      <dgm:t>
        <a:bodyPr/>
        <a:lstStyle/>
        <a:p>
          <a:endParaRPr lang="en-US"/>
        </a:p>
      </dgm:t>
    </dgm:pt>
    <dgm:pt modelId="{6281DC4E-815D-47CA-BFB1-6B0C17821AAE}">
      <dgm:prSet phldr="0"/>
      <dgm:spPr/>
      <dgm:t>
        <a:bodyPr/>
        <a:lstStyle/>
        <a:p>
          <a:r>
            <a:rPr lang="en-US" dirty="0"/>
            <a:t>48-hour Acceptance Window</a:t>
          </a:r>
        </a:p>
      </dgm:t>
    </dgm:pt>
    <dgm:pt modelId="{8DFE1862-34A5-41D2-BD7D-EC9228E050AF}" type="parTrans" cxnId="{9D7A4799-D030-45CF-878F-8A10E48073AA}">
      <dgm:prSet/>
      <dgm:spPr/>
      <dgm:t>
        <a:bodyPr/>
        <a:lstStyle/>
        <a:p>
          <a:endParaRPr lang="en-CA"/>
        </a:p>
      </dgm:t>
    </dgm:pt>
    <dgm:pt modelId="{27AF0CE0-2C34-4924-914B-00A511ACB846}" type="sibTrans" cxnId="{9D7A4799-D030-45CF-878F-8A10E48073AA}">
      <dgm:prSet/>
      <dgm:spPr/>
      <dgm:t>
        <a:bodyPr/>
        <a:lstStyle/>
        <a:p>
          <a:endParaRPr lang="en-CA"/>
        </a:p>
      </dgm:t>
    </dgm:pt>
    <dgm:pt modelId="{313977FC-C16B-4BE0-9B57-317296CD8F02}">
      <dgm:prSet phldr="0"/>
      <dgm:spPr/>
      <dgm:t>
        <a:bodyPr/>
        <a:lstStyle/>
        <a:p>
          <a:pPr rtl="0"/>
          <a:r>
            <a:rPr lang="en-US" b="1" dirty="0">
              <a:latin typeface="Calibri Light" panose="020F0302020204030204"/>
            </a:rPr>
            <a:t>Final offers and acceptance: March 7th-10th </a:t>
          </a:r>
        </a:p>
      </dgm:t>
    </dgm:pt>
    <dgm:pt modelId="{4B71B506-EC69-480E-AA97-631BAFAEC873}" type="parTrans" cxnId="{86BD8278-4DFE-4A6E-BCF0-9D45F0451D5E}">
      <dgm:prSet/>
      <dgm:spPr/>
      <dgm:t>
        <a:bodyPr/>
        <a:lstStyle/>
        <a:p>
          <a:endParaRPr lang="en-CA"/>
        </a:p>
      </dgm:t>
    </dgm:pt>
    <dgm:pt modelId="{75FC346F-5CA1-4087-8E1F-28802B379444}" type="sibTrans" cxnId="{86BD8278-4DFE-4A6E-BCF0-9D45F0451D5E}">
      <dgm:prSet/>
      <dgm:spPr/>
      <dgm:t>
        <a:bodyPr/>
        <a:lstStyle/>
        <a:p>
          <a:endParaRPr lang="en-CA"/>
        </a:p>
      </dgm:t>
    </dgm:pt>
    <dgm:pt modelId="{9DB4CB49-A360-4912-BF65-4ED4A2D47610}">
      <dgm:prSet/>
      <dgm:spPr/>
      <dgm:t>
        <a:bodyPr/>
        <a:lstStyle/>
        <a:p>
          <a:pPr rtl="0"/>
          <a:r>
            <a:rPr lang="en-US" dirty="0"/>
            <a:t>24-hour acceptance window</a:t>
          </a:r>
          <a:endParaRPr lang="en-US" b="1" dirty="0"/>
        </a:p>
      </dgm:t>
    </dgm:pt>
    <dgm:pt modelId="{5154BD32-E621-4A0B-AC84-2A0266BED1C0}" type="parTrans" cxnId="{AD5647E8-AFF7-4035-BDAE-9CA94CA19E58}">
      <dgm:prSet/>
      <dgm:spPr/>
      <dgm:t>
        <a:bodyPr/>
        <a:lstStyle/>
        <a:p>
          <a:endParaRPr lang="en-CA"/>
        </a:p>
      </dgm:t>
    </dgm:pt>
    <dgm:pt modelId="{B3AA6E88-CFF9-4EC7-B61A-1E8876A97A01}" type="sibTrans" cxnId="{AD5647E8-AFF7-4035-BDAE-9CA94CA19E58}">
      <dgm:prSet/>
      <dgm:spPr/>
      <dgm:t>
        <a:bodyPr/>
        <a:lstStyle/>
        <a:p>
          <a:endParaRPr lang="en-CA"/>
        </a:p>
      </dgm:t>
    </dgm:pt>
    <dgm:pt modelId="{BA8FA80D-160C-4F31-9246-935CE127A36E}" type="pres">
      <dgm:prSet presAssocID="{A10BA094-A18A-4C6D-9E40-101185FE2793}" presName="linear" presStyleCnt="0">
        <dgm:presLayoutVars>
          <dgm:animLvl val="lvl"/>
          <dgm:resizeHandles val="exact"/>
        </dgm:presLayoutVars>
      </dgm:prSet>
      <dgm:spPr/>
    </dgm:pt>
    <dgm:pt modelId="{50E495D4-B288-4129-A45D-E3116AC5E911}" type="pres">
      <dgm:prSet presAssocID="{EBCC7EA4-ABBE-472B-94E1-395C8788FD36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F236002C-1A74-4C7B-B3A8-D483BA30751A}" type="pres">
      <dgm:prSet presAssocID="{EBCC7EA4-ABBE-472B-94E1-395C8788FD36}" presName="childText" presStyleLbl="revTx" presStyleIdx="0" presStyleCnt="1" custLinFactNeighborX="505" custLinFactNeighborY="35572">
        <dgm:presLayoutVars>
          <dgm:bulletEnabled val="1"/>
        </dgm:presLayoutVars>
      </dgm:prSet>
      <dgm:spPr/>
    </dgm:pt>
  </dgm:ptLst>
  <dgm:cxnLst>
    <dgm:cxn modelId="{D2398B24-1507-4579-A8A7-7EB4B309A9BA}" srcId="{A10BA094-A18A-4C6D-9E40-101185FE2793}" destId="{EBCC7EA4-ABBE-472B-94E1-395C8788FD36}" srcOrd="0" destOrd="0" parTransId="{39AF1C06-B79B-4866-B363-70710FE872B2}" sibTransId="{B5C40EC6-7F2D-410C-B7DE-44B934346D1F}"/>
    <dgm:cxn modelId="{03CB1429-83E6-4F79-A728-A8128CED1D08}" type="presOf" srcId="{6281DC4E-815D-47CA-BFB1-6B0C17821AAE}" destId="{F236002C-1A74-4C7B-B3A8-D483BA30751A}" srcOrd="0" destOrd="1" presId="urn:microsoft.com/office/officeart/2005/8/layout/vList2"/>
    <dgm:cxn modelId="{ADA44D2E-BC7D-4501-B0C4-1E68ABCD0BC5}" type="presOf" srcId="{F4257D16-76EC-4C49-B1E3-4ABBDE8F52D1}" destId="{F236002C-1A74-4C7B-B3A8-D483BA30751A}" srcOrd="0" destOrd="0" presId="urn:microsoft.com/office/officeart/2005/8/layout/vList2"/>
    <dgm:cxn modelId="{9FB72D32-A8B3-42F8-8DD0-230150490799}" type="presOf" srcId="{9DB4CB49-A360-4912-BF65-4ED4A2D47610}" destId="{F236002C-1A74-4C7B-B3A8-D483BA30751A}" srcOrd="0" destOrd="3" presId="urn:microsoft.com/office/officeart/2005/8/layout/vList2"/>
    <dgm:cxn modelId="{8EF2E565-F114-45F1-B45B-8CC6B4209061}" srcId="{EBCC7EA4-ABBE-472B-94E1-395C8788FD36}" destId="{32A814ED-A8E1-48D1-84E8-C98F979E29CF}" srcOrd="2" destOrd="0" parTransId="{495E5D1A-E0FA-4B38-87D1-3EB3ED5EED7E}" sibTransId="{8856D3B0-E7AC-441B-8743-895EE41B4DA5}"/>
    <dgm:cxn modelId="{86BD8278-4DFE-4A6E-BCF0-9D45F0451D5E}" srcId="{EBCC7EA4-ABBE-472B-94E1-395C8788FD36}" destId="{313977FC-C16B-4BE0-9B57-317296CD8F02}" srcOrd="4" destOrd="0" parTransId="{4B71B506-EC69-480E-AA97-631BAFAEC873}" sibTransId="{75FC346F-5CA1-4087-8E1F-28802B379444}"/>
    <dgm:cxn modelId="{9D7A4799-D030-45CF-878F-8A10E48073AA}" srcId="{EBCC7EA4-ABBE-472B-94E1-395C8788FD36}" destId="{6281DC4E-815D-47CA-BFB1-6B0C17821AAE}" srcOrd="1" destOrd="0" parTransId="{8DFE1862-34A5-41D2-BD7D-EC9228E050AF}" sibTransId="{27AF0CE0-2C34-4924-914B-00A511ACB846}"/>
    <dgm:cxn modelId="{E2201FB7-1A0B-44F8-AD09-030FDDD4A43C}" srcId="{EBCC7EA4-ABBE-472B-94E1-395C8788FD36}" destId="{F4257D16-76EC-4C49-B1E3-4ABBDE8F52D1}" srcOrd="0" destOrd="0" parTransId="{5080BED0-FD7D-465D-B1E9-E87D9B7071EB}" sibTransId="{4E696BEE-1B7E-4B79-ACB6-EBC6CB3EDC67}"/>
    <dgm:cxn modelId="{35BEF9C4-F839-447F-B050-7C255BBD2D3C}" type="presOf" srcId="{32A814ED-A8E1-48D1-84E8-C98F979E29CF}" destId="{F236002C-1A74-4C7B-B3A8-D483BA30751A}" srcOrd="0" destOrd="2" presId="urn:microsoft.com/office/officeart/2005/8/layout/vList2"/>
    <dgm:cxn modelId="{895DF1DE-9581-4021-B7F3-63142AF1374B}" type="presOf" srcId="{313977FC-C16B-4BE0-9B57-317296CD8F02}" destId="{F236002C-1A74-4C7B-B3A8-D483BA30751A}" srcOrd="0" destOrd="4" presId="urn:microsoft.com/office/officeart/2005/8/layout/vList2"/>
    <dgm:cxn modelId="{AD5647E8-AFF7-4035-BDAE-9CA94CA19E58}" srcId="{EBCC7EA4-ABBE-472B-94E1-395C8788FD36}" destId="{9DB4CB49-A360-4912-BF65-4ED4A2D47610}" srcOrd="3" destOrd="0" parTransId="{5154BD32-E621-4A0B-AC84-2A0266BED1C0}" sibTransId="{B3AA6E88-CFF9-4EC7-B61A-1E8876A97A01}"/>
    <dgm:cxn modelId="{7D8631F3-563D-410D-86F7-E81DC7100371}" type="presOf" srcId="{A10BA094-A18A-4C6D-9E40-101185FE2793}" destId="{BA8FA80D-160C-4F31-9246-935CE127A36E}" srcOrd="0" destOrd="0" presId="urn:microsoft.com/office/officeart/2005/8/layout/vList2"/>
    <dgm:cxn modelId="{57DCBDF6-7FD2-4E72-8C18-C3024962633B}" type="presOf" srcId="{EBCC7EA4-ABBE-472B-94E1-395C8788FD36}" destId="{50E495D4-B288-4129-A45D-E3116AC5E911}" srcOrd="0" destOrd="0" presId="urn:microsoft.com/office/officeart/2005/8/layout/vList2"/>
    <dgm:cxn modelId="{6B83717D-878D-4D47-BC8A-0CEFB8F90585}" type="presParOf" srcId="{BA8FA80D-160C-4F31-9246-935CE127A36E}" destId="{50E495D4-B288-4129-A45D-E3116AC5E911}" srcOrd="0" destOrd="0" presId="urn:microsoft.com/office/officeart/2005/8/layout/vList2"/>
    <dgm:cxn modelId="{DAE77027-CB9C-47BB-8F5E-038278E44C0A}" type="presParOf" srcId="{BA8FA80D-160C-4F31-9246-935CE127A36E}" destId="{F236002C-1A74-4C7B-B3A8-D483BA30751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87D2D7-7DEA-5245-BA5A-27A219D1DDE8}">
      <dsp:nvSpPr>
        <dsp:cNvPr id="0" name=""/>
        <dsp:cNvSpPr/>
      </dsp:nvSpPr>
      <dsp:spPr>
        <a:xfrm>
          <a:off x="0" y="2145"/>
          <a:ext cx="5132200" cy="43896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900" b="1" kern="1200"/>
            <a:t>Flex Humanities Camp</a:t>
          </a:r>
          <a:endParaRPr lang="en-US" sz="3900" kern="120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3000" kern="1200"/>
            <a:t>Early October</a:t>
          </a:r>
          <a:endParaRPr lang="en-US" sz="3000" kern="120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3000" kern="1200"/>
            <a:t>A three-day camp at UBC’s Loon lake ecology Center. </a:t>
          </a:r>
          <a:endParaRPr lang="en-US" sz="3000" kern="120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3000" kern="1200"/>
            <a:t>Focus: Community Building, and creating connections</a:t>
          </a:r>
          <a:endParaRPr lang="en-US" sz="3000" kern="1200"/>
        </a:p>
      </dsp:txBody>
      <dsp:txXfrm>
        <a:off x="128570" y="130715"/>
        <a:ext cx="4875060" cy="41325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D74F37-3B79-41F5-963D-E16CDE8D4966}">
      <dsp:nvSpPr>
        <dsp:cNvPr id="0" name=""/>
        <dsp:cNvSpPr/>
      </dsp:nvSpPr>
      <dsp:spPr>
        <a:xfrm>
          <a:off x="0" y="0"/>
          <a:ext cx="5000124" cy="545392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VSB's Mini School programs provide enrichment opportunities for highly motivated </a:t>
          </a:r>
          <a:r>
            <a:rPr lang="en-CA" sz="2300" kern="1200"/>
            <a:t>individuals. Students must</a:t>
          </a:r>
          <a:r>
            <a:rPr lang="en-US" sz="2300" kern="1200"/>
            <a:t> consistently work at an above average or Applying level and have excellent work habits (achieve B averages or higher). </a:t>
          </a:r>
          <a:r>
            <a:rPr lang="en-CA" sz="2300" kern="1200"/>
            <a:t>Students must be Vancouver residents. </a:t>
          </a:r>
          <a:endParaRPr lang="en-US" sz="2300" kern="1200"/>
        </a:p>
      </dsp:txBody>
      <dsp:txXfrm>
        <a:off x="0" y="0"/>
        <a:ext cx="5000124" cy="2945116"/>
      </dsp:txXfrm>
    </dsp:sp>
    <dsp:sp modelId="{FC24BB02-9A95-4353-8FA8-63B591F8FA5A}">
      <dsp:nvSpPr>
        <dsp:cNvPr id="0" name=""/>
        <dsp:cNvSpPr/>
      </dsp:nvSpPr>
      <dsp:spPr>
        <a:xfrm>
          <a:off x="0" y="2836038"/>
          <a:ext cx="2500062" cy="250880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Students must apply to each program separately by picking up an application package at the school where the program is offered.</a:t>
          </a:r>
          <a:endParaRPr lang="en-US" sz="2100" kern="1200"/>
        </a:p>
      </dsp:txBody>
      <dsp:txXfrm>
        <a:off x="0" y="2836038"/>
        <a:ext cx="2500062" cy="2508803"/>
      </dsp:txXfrm>
    </dsp:sp>
    <dsp:sp modelId="{8FF14E70-0F5D-4435-809A-19220CCBF6F5}">
      <dsp:nvSpPr>
        <dsp:cNvPr id="0" name=""/>
        <dsp:cNvSpPr/>
      </dsp:nvSpPr>
      <dsp:spPr>
        <a:xfrm>
          <a:off x="2500062" y="2836038"/>
          <a:ext cx="2500062" cy="2508803"/>
        </a:xfrm>
        <a:prstGeom prst="rect">
          <a:avLst/>
        </a:prstGeom>
        <a:solidFill>
          <a:schemeClr val="accent2">
            <a:tint val="40000"/>
            <a:alpha val="90000"/>
            <a:hueOff val="6276057"/>
            <a:satOff val="9776"/>
            <a:lumOff val="56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6276057"/>
              <a:satOff val="9776"/>
              <a:lumOff val="56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All applications are posted on the host school website</a:t>
          </a:r>
        </a:p>
      </dsp:txBody>
      <dsp:txXfrm>
        <a:off x="2500062" y="2836038"/>
        <a:ext cx="2500062" cy="25088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1F763F-9BA3-456D-A09A-8CCF0E8098EE}">
      <dsp:nvSpPr>
        <dsp:cNvPr id="0" name=""/>
        <dsp:cNvSpPr/>
      </dsp:nvSpPr>
      <dsp:spPr>
        <a:xfrm>
          <a:off x="0" y="289759"/>
          <a:ext cx="5000124" cy="7675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i="1" kern="1200"/>
            <a:t>Please remember that</a:t>
          </a:r>
          <a:r>
            <a:rPr lang="en-CA" sz="3200" b="1" i="1" kern="1200"/>
            <a:t>:</a:t>
          </a:r>
          <a:endParaRPr lang="en-US" sz="3200" kern="1200"/>
        </a:p>
      </dsp:txBody>
      <dsp:txXfrm>
        <a:off x="37467" y="327226"/>
        <a:ext cx="4925190" cy="692586"/>
      </dsp:txXfrm>
    </dsp:sp>
    <dsp:sp modelId="{1DC3A80F-AC01-4A79-87AA-E37A4A72D3A5}">
      <dsp:nvSpPr>
        <dsp:cNvPr id="0" name=""/>
        <dsp:cNvSpPr/>
      </dsp:nvSpPr>
      <dsp:spPr>
        <a:xfrm>
          <a:off x="0" y="1057279"/>
          <a:ext cx="5000124" cy="4106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4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CA" sz="2500" b="1" i="1" kern="1200"/>
            <a:t>A</a:t>
          </a:r>
          <a:r>
            <a:rPr lang="en-US" sz="2500" b="1" i="1" kern="1200"/>
            <a:t>ll VSB secondary schools have a variety of challenging and exciting programs and courses </a:t>
          </a:r>
          <a:endParaRPr lang="en-US" sz="2500" kern="120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CA" sz="2500" b="1" i="1" kern="1200"/>
            <a:t>M</a:t>
          </a:r>
          <a:r>
            <a:rPr lang="en-US" sz="2500" b="1" i="1" kern="1200"/>
            <a:t>any students who take the regular programs graduate, receive scholarships and attend the university of their choice</a:t>
          </a:r>
          <a:endParaRPr lang="en-US" sz="2500" kern="120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b="1" i="1" kern="1200"/>
            <a:t>Many schools have developed their own school-based</a:t>
          </a:r>
          <a:r>
            <a:rPr lang="en-CA" sz="2500" b="1" i="1" kern="1200"/>
            <a:t> </a:t>
          </a:r>
          <a:r>
            <a:rPr lang="en-US" sz="2500" b="1" i="1" kern="1200"/>
            <a:t>enrichment program for a wide variety of interests and abilities.</a:t>
          </a:r>
          <a:endParaRPr lang="en-US" sz="2500" kern="1200"/>
        </a:p>
      </dsp:txBody>
      <dsp:txXfrm>
        <a:off x="0" y="1057279"/>
        <a:ext cx="5000124" cy="41068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02604E-94C4-4F4D-9CBC-BDEBC46FA3D8}">
      <dsp:nvSpPr>
        <dsp:cNvPr id="0" name=""/>
        <dsp:cNvSpPr/>
      </dsp:nvSpPr>
      <dsp:spPr>
        <a:xfrm>
          <a:off x="0" y="991179"/>
          <a:ext cx="2305088" cy="146373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F58C3C-91DE-4598-9015-233E105540E4}">
      <dsp:nvSpPr>
        <dsp:cNvPr id="0" name=""/>
        <dsp:cNvSpPr/>
      </dsp:nvSpPr>
      <dsp:spPr>
        <a:xfrm>
          <a:off x="256120" y="1234494"/>
          <a:ext cx="2305088" cy="14637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b="1" kern="1200" dirty="0"/>
            <a:t>All applicants will be invited to the intake day</a:t>
          </a:r>
          <a:endParaRPr lang="en-US" sz="1700" b="0" kern="1200" dirty="0">
            <a:latin typeface="Calibri Light" panose="020F0302020204030204"/>
          </a:endParaRPr>
        </a:p>
      </dsp:txBody>
      <dsp:txXfrm>
        <a:off x="298991" y="1277365"/>
        <a:ext cx="2219346" cy="1377989"/>
      </dsp:txXfrm>
    </dsp:sp>
    <dsp:sp modelId="{93019191-8FDE-48E9-B539-8EDEC2B1A697}">
      <dsp:nvSpPr>
        <dsp:cNvPr id="0" name=""/>
        <dsp:cNvSpPr/>
      </dsp:nvSpPr>
      <dsp:spPr>
        <a:xfrm>
          <a:off x="2817330" y="991179"/>
          <a:ext cx="2305088" cy="146373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D722BE-3F5D-4DAD-A3E1-925D03153A48}">
      <dsp:nvSpPr>
        <dsp:cNvPr id="0" name=""/>
        <dsp:cNvSpPr/>
      </dsp:nvSpPr>
      <dsp:spPr>
        <a:xfrm>
          <a:off x="3073451" y="1234494"/>
          <a:ext cx="2305088" cy="14637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b="1" kern="1200" dirty="0">
              <a:latin typeface="Calibri"/>
              <a:cs typeface="Calibri"/>
            </a:rPr>
            <a:t>January 26th January 2026 from 8:30 am to 12pm. Small Gym.</a:t>
          </a:r>
        </a:p>
      </dsp:txBody>
      <dsp:txXfrm>
        <a:off x="3116322" y="1277365"/>
        <a:ext cx="2219346" cy="1377989"/>
      </dsp:txXfrm>
    </dsp:sp>
    <dsp:sp modelId="{271170AE-6496-4AA0-9A3E-0D80186CA784}">
      <dsp:nvSpPr>
        <dsp:cNvPr id="0" name=""/>
        <dsp:cNvSpPr/>
      </dsp:nvSpPr>
      <dsp:spPr>
        <a:xfrm>
          <a:off x="5634661" y="991179"/>
          <a:ext cx="2305088" cy="146373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6579B9-D8D6-415F-AA0F-75800C87A709}">
      <dsp:nvSpPr>
        <dsp:cNvPr id="0" name=""/>
        <dsp:cNvSpPr/>
      </dsp:nvSpPr>
      <dsp:spPr>
        <a:xfrm>
          <a:off x="5890782" y="1234494"/>
          <a:ext cx="2305088" cy="14637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b="1" kern="1200" dirty="0"/>
            <a:t>Intake day will include an essay that will then be included in the application form</a:t>
          </a:r>
          <a:endParaRPr lang="en-US" sz="1700" kern="1200" dirty="0"/>
        </a:p>
      </dsp:txBody>
      <dsp:txXfrm>
        <a:off x="5933653" y="1277365"/>
        <a:ext cx="2219346" cy="137798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E495D4-B288-4129-A45D-E3116AC5E911}">
      <dsp:nvSpPr>
        <dsp:cNvPr id="0" name=""/>
        <dsp:cNvSpPr/>
      </dsp:nvSpPr>
      <dsp:spPr>
        <a:xfrm>
          <a:off x="0" y="215307"/>
          <a:ext cx="5000124" cy="88744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u="sng" kern="1200" dirty="0"/>
            <a:t>Offer Procedures</a:t>
          </a:r>
          <a:endParaRPr lang="en-US" sz="3700" kern="1200" dirty="0"/>
        </a:p>
      </dsp:txBody>
      <dsp:txXfrm>
        <a:off x="43321" y="258628"/>
        <a:ext cx="4913482" cy="800803"/>
      </dsp:txXfrm>
    </dsp:sp>
    <dsp:sp modelId="{F236002C-1A74-4C7B-B3A8-D483BA30751A}">
      <dsp:nvSpPr>
        <dsp:cNvPr id="0" name=""/>
        <dsp:cNvSpPr/>
      </dsp:nvSpPr>
      <dsp:spPr>
        <a:xfrm>
          <a:off x="0" y="1318060"/>
          <a:ext cx="5000124" cy="4135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4" tIns="46990" rIns="263144" bIns="46990" numCol="1" spcCol="1270" anchor="t" anchorCtr="0">
          <a:noAutofit/>
        </a:bodyPr>
        <a:lstStyle/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900" kern="1200" dirty="0"/>
            <a:t>First Offers: </a:t>
          </a:r>
          <a:r>
            <a:rPr lang="en-US" sz="2900" b="1" kern="1200" dirty="0">
              <a:latin typeface="Calibri Light" panose="020F0302020204030204"/>
            </a:rPr>
            <a:t>February 11th 2026 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900" kern="1200" dirty="0"/>
            <a:t>48-hour Acceptance Window</a:t>
          </a:r>
        </a:p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900" kern="1200" dirty="0"/>
            <a:t>Second Offers: Second offers 18 February 2026</a:t>
          </a:r>
          <a:endParaRPr lang="en-US" sz="2900" b="1" kern="1200" dirty="0"/>
        </a:p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900" kern="1200" dirty="0"/>
            <a:t>24-hour acceptance window</a:t>
          </a:r>
          <a:endParaRPr lang="en-US" sz="2900" b="1" kern="1200" dirty="0"/>
        </a:p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900" b="1" kern="1200" dirty="0">
              <a:latin typeface="Calibri Light" panose="020F0302020204030204"/>
            </a:rPr>
            <a:t>Final offers and acceptance: March 7th-10th </a:t>
          </a:r>
        </a:p>
      </dsp:txBody>
      <dsp:txXfrm>
        <a:off x="0" y="1318060"/>
        <a:ext cx="5000124" cy="41358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5C635-1CB5-455C-8CDA-0BA27196E2E1}" type="datetimeFigureOut">
              <a:rPr lang="en-US" smtClean="0"/>
              <a:t>10/30/25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87283C-876D-42D6-BACF-BC07E6633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766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87283C-876D-42D6-BACF-BC07E66337F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630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Grade</a:t>
            </a:r>
            <a:r>
              <a:rPr lang="en-US" baseline="0"/>
              <a:t> 10s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7283C-876D-42D6-BACF-BC07E66337F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178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Introduce the grade 9s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7283C-876D-42D6-BACF-BC07E66337F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356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Grade 9s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7283C-876D-42D6-BACF-BC07E66337F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Grade 11s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7283C-876D-42D6-BACF-BC07E66337F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188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Grade 8s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87283C-876D-42D6-BACF-BC07E66337F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78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BEAAE-9541-40B2-AB06-079D13EE421D}" type="datetimeFigureOut">
              <a:rPr lang="fr-FR" smtClean="0"/>
              <a:t>30/10/2025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0BBE-C707-4E4D-BC18-36DDE774BDC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071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BEAAE-9541-40B2-AB06-079D13EE421D}" type="datetimeFigureOut">
              <a:rPr lang="fr-FR" smtClean="0"/>
              <a:t>30/10/2025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0BBE-C707-4E4D-BC18-36DDE774BDC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3595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BEAAE-9541-40B2-AB06-079D13EE421D}" type="datetimeFigureOut">
              <a:rPr lang="fr-FR" smtClean="0"/>
              <a:t>30/10/2025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0BBE-C707-4E4D-BC18-36DDE774BDC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0918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BEAAE-9541-40B2-AB06-079D13EE421D}" type="datetimeFigureOut">
              <a:rPr lang="fr-FR" smtClean="0"/>
              <a:t>30/10/2025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0BBE-C707-4E4D-BC18-36DDE774BDC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0242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BEAAE-9541-40B2-AB06-079D13EE421D}" type="datetimeFigureOut">
              <a:rPr lang="fr-FR" smtClean="0"/>
              <a:t>30/10/2025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0BBE-C707-4E4D-BC18-36DDE774BDC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6967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BEAAE-9541-40B2-AB06-079D13EE421D}" type="datetimeFigureOut">
              <a:rPr lang="fr-FR" smtClean="0"/>
              <a:t>30/10/2025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0BBE-C707-4E4D-BC18-36DDE774BDC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5111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BEAAE-9541-40B2-AB06-079D13EE421D}" type="datetimeFigureOut">
              <a:rPr lang="fr-FR" smtClean="0"/>
              <a:t>30/10/2025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0BBE-C707-4E4D-BC18-36DDE774BDC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4964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BEAAE-9541-40B2-AB06-079D13EE421D}" type="datetimeFigureOut">
              <a:rPr lang="fr-FR" smtClean="0"/>
              <a:t>30/10/2025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0BBE-C707-4E4D-BC18-36DDE774BDC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6143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BEAAE-9541-40B2-AB06-079D13EE421D}" type="datetimeFigureOut">
              <a:rPr lang="fr-FR" smtClean="0"/>
              <a:t>30/10/2025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0BBE-C707-4E4D-BC18-36DDE774BDC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8552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BEAAE-9541-40B2-AB06-079D13EE421D}" type="datetimeFigureOut">
              <a:rPr lang="fr-FR" smtClean="0"/>
              <a:t>30/10/2025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0BBE-C707-4E4D-BC18-36DDE774BDC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8640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BEAAE-9541-40B2-AB06-079D13EE421D}" type="datetimeFigureOut">
              <a:rPr lang="fr-FR" smtClean="0"/>
              <a:t>30/10/2025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E0BBE-C707-4E4D-BC18-36DDE774BDC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1875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BEAAE-9541-40B2-AB06-079D13EE421D}" type="datetimeFigureOut">
              <a:rPr lang="fr-FR" smtClean="0"/>
              <a:t>30/10/2025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E0BBE-C707-4E4D-BC18-36DDE774BDC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9782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fu.ca/siat.html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govsb.ca/secondary-programs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vantechflexhumanities.wordpress.com/" TargetMode="Externa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mdocs.net/emdocs-literature/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://arkangyl.com/category/philosophy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artellisocialsciences.weebly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uckscountymuseum.org/museum/collections/bucks-history/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://www.emdocs.net/emdocs-literature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Albert_Bierstadt_-_Rocky_Mountain_Landscape_-_Google_Art_Project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altshaker.net/20170803/fine-arts" TargetMode="Externa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8" name="Rectangle 207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22632" y="1922631"/>
            <a:ext cx="6875818" cy="3030558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663321" y="3165298"/>
            <a:ext cx="4355594" cy="302895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742858" y="2085760"/>
            <a:ext cx="6857572" cy="268605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6" name="Freeform: Shape 215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1161554" y="1712395"/>
            <a:ext cx="4808302" cy="3066500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030" y="2767106"/>
            <a:ext cx="2160621" cy="3071906"/>
          </a:xfrm>
        </p:spPr>
        <p:txBody>
          <a:bodyPr anchor="t">
            <a:normAutofit/>
          </a:bodyPr>
          <a:lstStyle/>
          <a:p>
            <a:pPr algn="l"/>
            <a:r>
              <a:rPr lang="en-CA" sz="3200" b="1" u="sng">
                <a:solidFill>
                  <a:srgbClr val="FFFFFF"/>
                </a:solidFill>
              </a:rPr>
              <a:t>Flex Humanities District Program</a:t>
            </a:r>
            <a:endParaRPr lang="fr-FR" sz="3200" b="1" u="sng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031" y="806824"/>
            <a:ext cx="2189804" cy="1494117"/>
          </a:xfrm>
        </p:spPr>
        <p:txBody>
          <a:bodyPr anchor="b">
            <a:normAutofit/>
          </a:bodyPr>
          <a:lstStyle/>
          <a:p>
            <a:pPr algn="l"/>
            <a:r>
              <a:rPr lang="en-CA" sz="1700">
                <a:solidFill>
                  <a:srgbClr val="FFFFFF"/>
                </a:solidFill>
              </a:rPr>
              <a:t>Alia Ut Centrum</a:t>
            </a:r>
          </a:p>
          <a:p>
            <a:pPr algn="l"/>
            <a:r>
              <a:rPr lang="en-CA" sz="1700" i="1">
                <a:solidFill>
                  <a:srgbClr val="FFFFFF"/>
                </a:solidFill>
              </a:rPr>
              <a:t>Others as Center</a:t>
            </a:r>
            <a:endParaRPr lang="en-CA" sz="1700" i="1">
              <a:solidFill>
                <a:srgbClr val="FFFFFF"/>
              </a:solidFill>
              <a:cs typeface="Calibri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C8D57DF-BB66-96BC-B6B2-965774380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76821" y="827731"/>
            <a:ext cx="5419311" cy="520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6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162"/>
    </mc:Choice>
    <mc:Fallback xmlns="">
      <p:transition spd="slow" advTm="2516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1AA77E-D07C-49D3-80E7-CD42E9A95F51}"/>
              </a:ext>
            </a:extLst>
          </p:cNvPr>
          <p:cNvSpPr txBox="1"/>
          <p:nvPr/>
        </p:nvSpPr>
        <p:spPr>
          <a:xfrm>
            <a:off x="1028697" y="348865"/>
            <a:ext cx="7533018" cy="877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500" b="1" i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Class Outline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500" i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Fine Arts / Film Studies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6916153"/>
              </p:ext>
            </p:extLst>
          </p:nvPr>
        </p:nvGraphicFramePr>
        <p:xfrm>
          <a:off x="593911" y="2117911"/>
          <a:ext cx="7965964" cy="4506086"/>
        </p:xfrm>
        <a:graphic>
          <a:graphicData uri="http://schemas.openxmlformats.org/drawingml/2006/table">
            <a:tbl>
              <a:tblPr firstRow="1" bandRow="1">
                <a:solidFill>
                  <a:srgbClr val="F2F2F2">
                    <a:alpha val="45098"/>
                  </a:srgbClr>
                </a:solidFill>
                <a:tableStyleId>{8EC20E35-A176-4012-BC5E-935CFFF8708E}</a:tableStyleId>
              </a:tblPr>
              <a:tblGrid>
                <a:gridCol w="28743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1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0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4784">
                <a:tc>
                  <a:txBody>
                    <a:bodyPr/>
                    <a:lstStyle/>
                    <a:p>
                      <a:r>
                        <a:rPr lang="en-CA" sz="3200" b="0" cap="none" spc="0" dirty="0">
                          <a:solidFill>
                            <a:schemeClr val="bg1"/>
                          </a:solidFill>
                        </a:rPr>
                        <a:t>Grade 8</a:t>
                      </a:r>
                      <a:endParaRPr lang="fr-FR" sz="3200" b="0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136858" marR="136858" marT="74792" marB="6843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3200" b="0" cap="none" spc="0" dirty="0">
                          <a:solidFill>
                            <a:schemeClr val="bg1"/>
                          </a:solidFill>
                        </a:rPr>
                        <a:t>Grade 9</a:t>
                      </a:r>
                      <a:endParaRPr lang="fr-FR" sz="3200" b="0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136858" marR="136858" marT="74792" marB="6843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3200" b="0" cap="none" spc="0" dirty="0">
                          <a:solidFill>
                            <a:schemeClr val="bg1"/>
                          </a:solidFill>
                        </a:rPr>
                        <a:t>Grade 10</a:t>
                      </a:r>
                      <a:endParaRPr lang="fr-FR" sz="3200" b="0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136858" marR="136858" marT="74792" marB="6843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8022">
                <a:tc>
                  <a:txBody>
                    <a:bodyPr/>
                    <a:lstStyle/>
                    <a:p>
                      <a:r>
                        <a:rPr lang="en-CA" sz="2600" b="1" cap="none" spc="0" dirty="0">
                          <a:solidFill>
                            <a:schemeClr val="tx1"/>
                          </a:solidFill>
                        </a:rPr>
                        <a:t>Fine Arts/Drama</a:t>
                      </a:r>
                      <a:r>
                        <a:rPr lang="en-CA" sz="2600" b="1" cap="none" spc="0" baseline="0" dirty="0">
                          <a:solidFill>
                            <a:schemeClr val="tx1"/>
                          </a:solidFill>
                        </a:rPr>
                        <a:t> 8</a:t>
                      </a:r>
                    </a:p>
                    <a:p>
                      <a:pPr lvl="0">
                        <a:buNone/>
                      </a:pPr>
                      <a:endParaRPr lang="en-CA" sz="2400" b="1" cap="none" spc="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CA" sz="2800" cap="none" spc="0" baseline="0" dirty="0">
                          <a:solidFill>
                            <a:schemeClr val="tx1"/>
                          </a:solidFill>
                        </a:rPr>
                        <a:t>Mixed media Art and Drama.</a:t>
                      </a:r>
                      <a:endParaRPr lang="fr-FR" sz="28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36858" marR="136858" marT="74792" marB="6843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2600" b="1" cap="none" spc="0" dirty="0">
                          <a:solidFill>
                            <a:schemeClr val="tx1"/>
                          </a:solidFill>
                        </a:rPr>
                        <a:t>Visual Arts 9</a:t>
                      </a:r>
                    </a:p>
                    <a:p>
                      <a:pPr lvl="0">
                        <a:buNone/>
                      </a:pPr>
                      <a:endParaRPr lang="en-CA" sz="2400" b="1" cap="none" spc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CA" sz="2800" cap="none" spc="0" dirty="0">
                          <a:solidFill>
                            <a:schemeClr val="tx1"/>
                          </a:solidFill>
                        </a:rPr>
                        <a:t>Mixed media arts, painting, sculpture</a:t>
                      </a:r>
                      <a:r>
                        <a:rPr lang="en-CA" sz="2800" cap="none" spc="0" baseline="0" dirty="0">
                          <a:solidFill>
                            <a:schemeClr val="tx1"/>
                          </a:solidFill>
                        </a:rPr>
                        <a:t> and drawing</a:t>
                      </a:r>
                      <a:endParaRPr lang="fr-FR" sz="28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136858" marR="136858" marT="74792" marB="6843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2600" b="1" cap="none" spc="0" dirty="0">
                          <a:solidFill>
                            <a:schemeClr val="tx1"/>
                          </a:solidFill>
                        </a:rPr>
                        <a:t>Film Studies 10</a:t>
                      </a:r>
                    </a:p>
                    <a:p>
                      <a:pPr lvl="0">
                        <a:buNone/>
                      </a:pPr>
                      <a:endParaRPr lang="en-CA" sz="2400" b="1" cap="none" spc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CA" sz="2400" cap="none" spc="0" dirty="0">
                          <a:solidFill>
                            <a:schemeClr val="tx1"/>
                          </a:solidFill>
                        </a:rPr>
                        <a:t>Historical Journey</a:t>
                      </a:r>
                      <a:r>
                        <a:rPr lang="en-CA" sz="2400" cap="none" spc="0" baseline="0" dirty="0">
                          <a:solidFill>
                            <a:schemeClr val="tx1"/>
                          </a:solidFill>
                        </a:rPr>
                        <a:t> of film. Studying film and its correlation to culture through the 20</a:t>
                      </a:r>
                      <a:r>
                        <a:rPr lang="en-CA" sz="2400" cap="none" spc="0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CA" sz="2400" cap="none" spc="0" baseline="0" dirty="0">
                          <a:solidFill>
                            <a:schemeClr val="tx1"/>
                          </a:solidFill>
                        </a:rPr>
                        <a:t> and 21</a:t>
                      </a:r>
                      <a:r>
                        <a:rPr lang="en-CA" sz="2400" cap="none" spc="0" baseline="30000" dirty="0">
                          <a:solidFill>
                            <a:schemeClr val="tx1"/>
                          </a:solidFill>
                        </a:rPr>
                        <a:t>st</a:t>
                      </a:r>
                      <a:r>
                        <a:rPr lang="en-CA" sz="2400" cap="none" spc="0" baseline="0" dirty="0">
                          <a:solidFill>
                            <a:schemeClr val="tx1"/>
                          </a:solidFill>
                        </a:rPr>
                        <a:t> century.</a:t>
                      </a:r>
                      <a:endParaRPr lang="fr-FR" sz="2400" cap="none" spc="0">
                        <a:solidFill>
                          <a:schemeClr val="tx1"/>
                        </a:solidFill>
                      </a:endParaRPr>
                    </a:p>
                  </a:txBody>
                  <a:tcPr marL="136858" marR="136858" marT="74792" marB="68430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969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41"/>
    </mc:Choice>
    <mc:Fallback xmlns="">
      <p:transition spd="slow" advTm="2304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9144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7070" y="287801"/>
            <a:ext cx="2654882" cy="1935630"/>
          </a:xfrm>
        </p:spPr>
        <p:txBody>
          <a:bodyPr anchor="b">
            <a:normAutofit fontScale="90000"/>
          </a:bodyPr>
          <a:lstStyle/>
          <a:p>
            <a:br>
              <a:rPr lang="en-US" sz="1100" b="1" i="1" dirty="0"/>
            </a:br>
            <a:br>
              <a:rPr lang="en-US" sz="1100" b="1" i="1" dirty="0"/>
            </a:br>
            <a:br>
              <a:rPr lang="en-US" sz="1100" b="1" i="1" dirty="0"/>
            </a:br>
            <a:br>
              <a:rPr lang="en-US" sz="1100" b="1" i="1" dirty="0"/>
            </a:br>
            <a:r>
              <a:rPr lang="en-US" sz="2700" b="1" i="1" dirty="0"/>
              <a:t>Interactive Arts and Technology  (8-10)</a:t>
            </a:r>
            <a:br>
              <a:rPr lang="en-US" sz="1100" b="1" i="1" dirty="0"/>
            </a:br>
            <a:br>
              <a:rPr lang="en-US" sz="1100" b="1" i="1" dirty="0"/>
            </a:br>
            <a:r>
              <a:rPr lang="en-US" sz="2700" b="1" i="1" dirty="0"/>
              <a:t>Mr. Reedman &amp;</a:t>
            </a:r>
            <a:br>
              <a:rPr lang="en-US" sz="2700" b="1" i="1" dirty="0"/>
            </a:br>
            <a:r>
              <a:rPr lang="en-US" sz="2700" b="1" i="1" dirty="0"/>
              <a:t>Ms. Donaldson</a:t>
            </a:r>
            <a:br>
              <a:rPr lang="en-US" sz="1100" dirty="0"/>
            </a:br>
            <a:endParaRPr lang="en-US" sz="11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7" r="25785" b="-1"/>
          <a:stretch/>
        </p:blipFill>
        <p:spPr>
          <a:xfrm>
            <a:off x="20" y="431"/>
            <a:ext cx="6086455" cy="640831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7071" y="2418408"/>
            <a:ext cx="2890668" cy="354026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68580" indent="0">
              <a:buNone/>
            </a:pPr>
            <a:endParaRPr lang="en-US" sz="170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Innovative and Cutting Edge</a:t>
            </a:r>
            <a:endParaRPr lang="en-US" sz="2400">
              <a:cs typeface="Calibri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Inspired by Simon Fraser University’s School of Interactive Arts and Technology</a:t>
            </a:r>
            <a:endParaRPr lang="en-US" sz="2400" dirty="0">
              <a:cs typeface="Calibri"/>
            </a:endParaRPr>
          </a:p>
          <a:p>
            <a:pPr marL="68580" indent="0">
              <a:buNone/>
            </a:pPr>
            <a:r>
              <a:rPr lang="en-US" sz="1700" dirty="0">
                <a:hlinkClick r:id="rId3"/>
              </a:rPr>
              <a:t>http://www.sfu.ca/siat.html</a:t>
            </a:r>
            <a:endParaRPr lang="en-US" sz="1700" dirty="0"/>
          </a:p>
          <a:p>
            <a:pPr marL="68580" indent="0">
              <a:buNone/>
            </a:pPr>
            <a:endParaRPr lang="en-US" sz="170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8741"/>
            <a:ext cx="9143997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6408742"/>
            <a:ext cx="6086475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482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D8A03E-38E4-4599-8A13-91547A614C1E}"/>
              </a:ext>
            </a:extLst>
          </p:cNvPr>
          <p:cNvSpPr txBox="1"/>
          <p:nvPr/>
        </p:nvSpPr>
        <p:spPr>
          <a:xfrm>
            <a:off x="1028697" y="348865"/>
            <a:ext cx="7533018" cy="877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500" b="1" i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Class Outline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500" i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Interactive Arts/ Mr. Reedman &amp; Ms. Donaldson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9862261"/>
              </p:ext>
            </p:extLst>
          </p:nvPr>
        </p:nvGraphicFramePr>
        <p:xfrm>
          <a:off x="485422" y="1704622"/>
          <a:ext cx="8195872" cy="4727818"/>
        </p:xfrm>
        <a:graphic>
          <a:graphicData uri="http://schemas.openxmlformats.org/drawingml/2006/table">
            <a:tbl>
              <a:tblPr firstRow="1" bandRow="1">
                <a:solidFill>
                  <a:srgbClr val="F2F2F2">
                    <a:alpha val="45098"/>
                  </a:srgbClr>
                </a:solidFill>
                <a:tableStyleId>{8EC20E35-A176-4012-BC5E-935CFFF8708E}</a:tableStyleId>
              </a:tblPr>
              <a:tblGrid>
                <a:gridCol w="22437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6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6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9114">
                <a:tc>
                  <a:txBody>
                    <a:bodyPr/>
                    <a:lstStyle/>
                    <a:p>
                      <a:r>
                        <a:rPr lang="en-CA" sz="2500" b="0" cap="none" spc="0" dirty="0">
                          <a:solidFill>
                            <a:schemeClr val="bg1"/>
                          </a:solidFill>
                        </a:rPr>
                        <a:t>Grade 8</a:t>
                      </a:r>
                      <a:endParaRPr lang="fr-FR" sz="2500" b="0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84228" marR="84228" marT="46030" marB="4211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2500" b="0" cap="none" spc="0" dirty="0">
                          <a:solidFill>
                            <a:schemeClr val="bg1"/>
                          </a:solidFill>
                        </a:rPr>
                        <a:t>Grade 9</a:t>
                      </a:r>
                      <a:endParaRPr lang="fr-FR" sz="2500" b="0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84228" marR="84228" marT="46030" marB="4211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2500" b="0" cap="none" spc="0" dirty="0">
                          <a:solidFill>
                            <a:schemeClr val="bg1"/>
                          </a:solidFill>
                        </a:rPr>
                        <a:t>Grade 10</a:t>
                      </a:r>
                      <a:endParaRPr lang="fr-FR" sz="2500" b="0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84228" marR="84228" marT="46030" marB="4211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8704">
                <a:tc>
                  <a:txBody>
                    <a:bodyPr/>
                    <a:lstStyle/>
                    <a:p>
                      <a:r>
                        <a:rPr lang="en-CA" sz="2000" b="1" cap="none" spc="0" dirty="0">
                          <a:solidFill>
                            <a:schemeClr val="tx1"/>
                          </a:solidFill>
                          <a:latin typeface="+mn-lt"/>
                        </a:rPr>
                        <a:t>Interactive Arts and Technology 8 </a:t>
                      </a:r>
                      <a:endParaRPr lang="en-CA" sz="2000" b="1" cap="none" spc="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lvl="0">
                        <a:buNone/>
                      </a:pPr>
                      <a:endParaRPr lang="en-CA" sz="1900" b="1" cap="none" spc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en-US" sz="2000" baseline="0" dirty="0">
                          <a:latin typeface="+mj-lt"/>
                        </a:rPr>
                        <a:t>the </a:t>
                      </a:r>
                      <a:r>
                        <a:rPr lang="en-US" sz="2000" b="1" baseline="0" dirty="0">
                          <a:latin typeface="+mj-lt"/>
                        </a:rPr>
                        <a:t>science </a:t>
                      </a:r>
                      <a:r>
                        <a:rPr lang="en-US" sz="2000" baseline="0" dirty="0">
                          <a:latin typeface="+mj-lt"/>
                        </a:rPr>
                        <a:t>of human experience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en-US" sz="2000" baseline="0" dirty="0">
                          <a:latin typeface="+mj-lt"/>
                        </a:rPr>
                        <a:t>the </a:t>
                      </a:r>
                      <a:r>
                        <a:rPr lang="en-US" sz="2000" b="1" baseline="0" dirty="0">
                          <a:latin typeface="+mj-lt"/>
                        </a:rPr>
                        <a:t>analysis</a:t>
                      </a:r>
                      <a:r>
                        <a:rPr lang="en-US" sz="2000" baseline="0" dirty="0">
                          <a:latin typeface="+mj-lt"/>
                        </a:rPr>
                        <a:t> of media and culture</a:t>
                      </a:r>
                      <a:r>
                        <a:rPr lang="en-US" sz="2800" baseline="0" dirty="0">
                          <a:latin typeface="+mj-lt"/>
                        </a:rPr>
                        <a:t> </a:t>
                      </a:r>
                    </a:p>
                  </a:txBody>
                  <a:tcPr marL="84228" marR="84228" marT="46030" marB="421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2000" b="1" cap="none" spc="0" dirty="0">
                          <a:solidFill>
                            <a:schemeClr val="tx1"/>
                          </a:solidFill>
                        </a:rPr>
                        <a:t>Interactive Arts and Design Technology 9</a:t>
                      </a:r>
                      <a:endParaRPr lang="en-US" sz="2000" b="1" dirty="0"/>
                    </a:p>
                    <a:p>
                      <a:pPr lvl="0">
                        <a:buNone/>
                      </a:pPr>
                      <a:endParaRPr lang="en-CA" sz="1900" b="1" cap="none" spc="0" dirty="0">
                        <a:solidFill>
                          <a:schemeClr val="tx1"/>
                        </a:solidFill>
                      </a:endParaRPr>
                    </a:p>
                    <a:p>
                      <a:pPr marL="342900" indent="-342900">
                        <a:buFont typeface="Wingdings" panose="05000000000000000000" pitchFamily="2" charset="2"/>
                        <a:buChar char="q"/>
                      </a:pPr>
                      <a:r>
                        <a:rPr lang="en-US" sz="2000" baseline="0" dirty="0"/>
                        <a:t>The </a:t>
                      </a:r>
                      <a:r>
                        <a:rPr lang="en-US" sz="2000" b="1" baseline="0" dirty="0"/>
                        <a:t>creation</a:t>
                      </a:r>
                      <a:r>
                        <a:rPr lang="en-US" sz="2000" baseline="0" dirty="0"/>
                        <a:t> of original and experimental works of art</a:t>
                      </a:r>
                    </a:p>
                  </a:txBody>
                  <a:tcPr marL="84228" marR="84228" marT="46030" marB="421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2000" b="1" cap="none" spc="0" dirty="0">
                          <a:solidFill>
                            <a:schemeClr val="tx1"/>
                          </a:solidFill>
                        </a:rPr>
                        <a:t>Interactive Arts and Design Technology 10</a:t>
                      </a:r>
                    </a:p>
                    <a:p>
                      <a:pPr lvl="0">
                        <a:buNone/>
                      </a:pPr>
                      <a:endParaRPr lang="en-CA" sz="1900" b="1" cap="none" spc="0" dirty="0">
                        <a:solidFill>
                          <a:schemeClr val="tx1"/>
                        </a:solidFill>
                      </a:endParaRPr>
                    </a:p>
                    <a:p>
                      <a:pPr marL="342900" marR="0" lvl="0" indent="-34290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</a:pPr>
                      <a:r>
                        <a:rPr lang="en-US" sz="1900" baseline="0" dirty="0"/>
                        <a:t>Design and the </a:t>
                      </a:r>
                      <a:r>
                        <a:rPr lang="en-US" sz="1900" b="1" baseline="0" dirty="0"/>
                        <a:t>implementation</a:t>
                      </a:r>
                      <a:r>
                        <a:rPr lang="en-US" sz="1900" baseline="0" dirty="0"/>
                        <a:t> of new technologies </a:t>
                      </a:r>
                      <a:endParaRPr lang="fr-FR" sz="1900" dirty="0"/>
                    </a:p>
                  </a:txBody>
                  <a:tcPr marL="84228" marR="84228" marT="46030" marB="421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587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41"/>
    </mc:Choice>
    <mc:Fallback xmlns="">
      <p:transition spd="slow" advTm="2304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58">
            <a:extLst>
              <a:ext uri="{FF2B5EF4-FFF2-40B4-BE49-F238E27FC236}">
                <a16:creationId xmlns:a16="http://schemas.microsoft.com/office/drawing/2014/main" id="{6804CCDD-88C7-4B43-A381-F2D8DAF62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515" y="365124"/>
            <a:ext cx="4050389" cy="2133779"/>
          </a:xfrm>
        </p:spPr>
        <p:txBody>
          <a:bodyPr anchor="b">
            <a:normAutofit fontScale="90000"/>
          </a:bodyPr>
          <a:lstStyle/>
          <a:p>
            <a:r>
              <a:rPr lang="en-US" sz="4700" b="1" i="1" dirty="0"/>
              <a:t>Interactive Arts and Design Technology</a:t>
            </a:r>
            <a:br>
              <a:rPr lang="en-US" sz="4700" b="1" dirty="0"/>
            </a:br>
            <a:endParaRPr lang="en-US" sz="4700" b="1"/>
          </a:p>
        </p:txBody>
      </p:sp>
      <p:pic>
        <p:nvPicPr>
          <p:cNvPr id="16" name="Picture 15" descr="A picture containing text&#10;&#10;Description automatically generated">
            <a:extLst>
              <a:ext uri="{FF2B5EF4-FFF2-40B4-BE49-F238E27FC236}">
                <a16:creationId xmlns:a16="http://schemas.microsoft.com/office/drawing/2014/main" id="{FE466CA1-945F-4BE2-9D95-721D4E8A52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0" r="-1" b="-1"/>
          <a:stretch/>
        </p:blipFill>
        <p:spPr>
          <a:xfrm>
            <a:off x="4795737" y="4"/>
            <a:ext cx="2068302" cy="2524633"/>
          </a:xfrm>
          <a:custGeom>
            <a:avLst/>
            <a:gdLst/>
            <a:ahLst/>
            <a:cxnLst/>
            <a:rect l="l" t="t" r="r" b="b"/>
            <a:pathLst>
              <a:path w="2757736" h="2524633">
                <a:moveTo>
                  <a:pt x="21123" y="0"/>
                </a:moveTo>
                <a:lnTo>
                  <a:pt x="2731055" y="0"/>
                </a:lnTo>
                <a:lnTo>
                  <a:pt x="2730838" y="5093"/>
                </a:lnTo>
                <a:cubicBezTo>
                  <a:pt x="2730487" y="45377"/>
                  <a:pt x="2732295" y="85646"/>
                  <a:pt x="2738658" y="125789"/>
                </a:cubicBezTo>
                <a:cubicBezTo>
                  <a:pt x="2756621" y="238377"/>
                  <a:pt x="2761924" y="352450"/>
                  <a:pt x="2754463" y="466085"/>
                </a:cubicBezTo>
                <a:cubicBezTo>
                  <a:pt x="2744150" y="620982"/>
                  <a:pt x="2730085" y="775628"/>
                  <a:pt x="2725799" y="930904"/>
                </a:cubicBezTo>
                <a:cubicBezTo>
                  <a:pt x="2721780" y="1082146"/>
                  <a:pt x="2734774" y="1233389"/>
                  <a:pt x="2744685" y="1383875"/>
                </a:cubicBezTo>
                <a:cubicBezTo>
                  <a:pt x="2759152" y="1603429"/>
                  <a:pt x="2748838" y="1823108"/>
                  <a:pt x="2739863" y="2042788"/>
                </a:cubicBezTo>
                <a:cubicBezTo>
                  <a:pt x="2736448" y="2125925"/>
                  <a:pt x="2737930" y="2209061"/>
                  <a:pt x="2740205" y="2292197"/>
                </a:cubicBezTo>
                <a:lnTo>
                  <a:pt x="2744484" y="2501376"/>
                </a:lnTo>
                <a:lnTo>
                  <a:pt x="2513574" y="2517337"/>
                </a:lnTo>
                <a:cubicBezTo>
                  <a:pt x="2415696" y="2521959"/>
                  <a:pt x="2317754" y="2524358"/>
                  <a:pt x="2219717" y="2524288"/>
                </a:cubicBezTo>
                <a:cubicBezTo>
                  <a:pt x="2139473" y="2526009"/>
                  <a:pt x="2059213" y="2521297"/>
                  <a:pt x="1979578" y="2510176"/>
                </a:cubicBezTo>
                <a:cubicBezTo>
                  <a:pt x="1865287" y="2491406"/>
                  <a:pt x="1749852" y="2477294"/>
                  <a:pt x="1633783" y="2489008"/>
                </a:cubicBezTo>
                <a:cubicBezTo>
                  <a:pt x="1553779" y="2497192"/>
                  <a:pt x="1473902" y="2501991"/>
                  <a:pt x="1393517" y="2501709"/>
                </a:cubicBezTo>
                <a:cubicBezTo>
                  <a:pt x="1208744" y="2501709"/>
                  <a:pt x="1023847" y="2500016"/>
                  <a:pt x="839074" y="2503543"/>
                </a:cubicBezTo>
                <a:cubicBezTo>
                  <a:pt x="674622" y="2506648"/>
                  <a:pt x="510804" y="2513421"/>
                  <a:pt x="346224" y="2496346"/>
                </a:cubicBezTo>
                <a:cubicBezTo>
                  <a:pt x="285491" y="2490066"/>
                  <a:pt x="224679" y="2485859"/>
                  <a:pt x="163814" y="2483127"/>
                </a:cubicBezTo>
                <a:lnTo>
                  <a:pt x="18517" y="2479653"/>
                </a:lnTo>
                <a:lnTo>
                  <a:pt x="18260" y="2465175"/>
                </a:lnTo>
                <a:cubicBezTo>
                  <a:pt x="17160" y="2423362"/>
                  <a:pt x="16458" y="2381580"/>
                  <a:pt x="22836" y="2339990"/>
                </a:cubicBezTo>
                <a:cubicBezTo>
                  <a:pt x="31895" y="2273000"/>
                  <a:pt x="32239" y="2205116"/>
                  <a:pt x="23857" y="2138036"/>
                </a:cubicBezTo>
                <a:cubicBezTo>
                  <a:pt x="8778" y="2011225"/>
                  <a:pt x="9721" y="1883023"/>
                  <a:pt x="26663" y="1756454"/>
                </a:cubicBezTo>
                <a:cubicBezTo>
                  <a:pt x="37125" y="1682587"/>
                  <a:pt x="43121" y="1606552"/>
                  <a:pt x="24367" y="1534088"/>
                </a:cubicBezTo>
                <a:cubicBezTo>
                  <a:pt x="-19775" y="1363773"/>
                  <a:pt x="5996" y="1193203"/>
                  <a:pt x="24367" y="1023781"/>
                </a:cubicBezTo>
                <a:cubicBezTo>
                  <a:pt x="35530" y="932794"/>
                  <a:pt x="35786" y="840798"/>
                  <a:pt x="25133" y="749747"/>
                </a:cubicBezTo>
                <a:cubicBezTo>
                  <a:pt x="6226" y="615268"/>
                  <a:pt x="2577" y="479090"/>
                  <a:pt x="14289" y="343797"/>
                </a:cubicBezTo>
                <a:cubicBezTo>
                  <a:pt x="24877" y="233188"/>
                  <a:pt x="35339" y="122324"/>
                  <a:pt x="22581" y="10822"/>
                </a:cubicBezTo>
                <a:close/>
              </a:path>
            </a:pathLst>
          </a:custGeom>
        </p:spPr>
      </p:pic>
      <p:pic>
        <p:nvPicPr>
          <p:cNvPr id="19" name="Picture 18" descr="A picture containing text&#10;&#10;Description automatically generated">
            <a:extLst>
              <a:ext uri="{FF2B5EF4-FFF2-40B4-BE49-F238E27FC236}">
                <a16:creationId xmlns:a16="http://schemas.microsoft.com/office/drawing/2014/main" id="{032A2603-787B-48C6-BA0E-D71C80266E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9" r="8168" b="-3"/>
          <a:stretch/>
        </p:blipFill>
        <p:spPr>
          <a:xfrm>
            <a:off x="7004530" y="1"/>
            <a:ext cx="2139470" cy="2520152"/>
          </a:xfrm>
          <a:custGeom>
            <a:avLst/>
            <a:gdLst/>
            <a:ahLst/>
            <a:cxnLst/>
            <a:rect l="l" t="t" r="r" b="b"/>
            <a:pathLst>
              <a:path w="2852627" h="2520152">
                <a:moveTo>
                  <a:pt x="10064" y="0"/>
                </a:moveTo>
                <a:lnTo>
                  <a:pt x="2852627" y="0"/>
                </a:lnTo>
                <a:lnTo>
                  <a:pt x="2852627" y="2486586"/>
                </a:lnTo>
                <a:lnTo>
                  <a:pt x="2722923" y="2488164"/>
                </a:lnTo>
                <a:cubicBezTo>
                  <a:pt x="2674488" y="2490004"/>
                  <a:pt x="2626073" y="2493170"/>
                  <a:pt x="2577690" y="2497898"/>
                </a:cubicBezTo>
                <a:cubicBezTo>
                  <a:pt x="2399458" y="2512970"/>
                  <a:pt x="2220528" y="2515143"/>
                  <a:pt x="2042042" y="2504390"/>
                </a:cubicBezTo>
                <a:cubicBezTo>
                  <a:pt x="1880764" y="2496911"/>
                  <a:pt x="1719740" y="2478563"/>
                  <a:pt x="1558080" y="2494228"/>
                </a:cubicBezTo>
                <a:cubicBezTo>
                  <a:pt x="1502460" y="2499592"/>
                  <a:pt x="1447854" y="2512575"/>
                  <a:pt x="1391850" y="2515538"/>
                </a:cubicBezTo>
                <a:cubicBezTo>
                  <a:pt x="1129488" y="2529651"/>
                  <a:pt x="868014" y="2508482"/>
                  <a:pt x="606540" y="2491124"/>
                </a:cubicBezTo>
                <a:cubicBezTo>
                  <a:pt x="511296" y="2484774"/>
                  <a:pt x="416054" y="2477012"/>
                  <a:pt x="320810" y="2494370"/>
                </a:cubicBezTo>
                <a:cubicBezTo>
                  <a:pt x="240438" y="2508129"/>
                  <a:pt x="158860" y="2510966"/>
                  <a:pt x="77878" y="2502837"/>
                </a:cubicBezTo>
                <a:lnTo>
                  <a:pt x="9154" y="2498029"/>
                </a:lnTo>
                <a:lnTo>
                  <a:pt x="8320" y="2462991"/>
                </a:lnTo>
                <a:cubicBezTo>
                  <a:pt x="6579" y="2338090"/>
                  <a:pt x="-9495" y="2212684"/>
                  <a:pt x="8320" y="2088414"/>
                </a:cubicBezTo>
                <a:cubicBezTo>
                  <a:pt x="37454" y="1869137"/>
                  <a:pt x="41459" y="1647554"/>
                  <a:pt x="20242" y="1427484"/>
                </a:cubicBezTo>
                <a:cubicBezTo>
                  <a:pt x="-386" y="1179282"/>
                  <a:pt x="-1860" y="930008"/>
                  <a:pt x="15822" y="681605"/>
                </a:cubicBezTo>
                <a:cubicBezTo>
                  <a:pt x="28413" y="497593"/>
                  <a:pt x="37789" y="313203"/>
                  <a:pt x="26537" y="128561"/>
                </a:cubicBezTo>
                <a:cubicBezTo>
                  <a:pt x="24327" y="93208"/>
                  <a:pt x="18400" y="58296"/>
                  <a:pt x="12757" y="23416"/>
                </a:cubicBezTo>
                <a:close/>
              </a:path>
            </a:pathLst>
          </a:custGeom>
        </p:spPr>
      </p:pic>
      <p:sp>
        <p:nvSpPr>
          <p:cNvPr id="61" name="sketch line">
            <a:extLst>
              <a:ext uri="{FF2B5EF4-FFF2-40B4-BE49-F238E27FC236}">
                <a16:creationId xmlns:a16="http://schemas.microsoft.com/office/drawing/2014/main" id="{BBECEAC1-4BBC-4815-B44E-D9B231A3F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40" y="2609868"/>
            <a:ext cx="3182691" cy="18288"/>
          </a:xfrm>
          <a:custGeom>
            <a:avLst/>
            <a:gdLst>
              <a:gd name="connsiteX0" fmla="*/ 0 w 3182691"/>
              <a:gd name="connsiteY0" fmla="*/ 0 h 18288"/>
              <a:gd name="connsiteX1" fmla="*/ 636538 w 3182691"/>
              <a:gd name="connsiteY1" fmla="*/ 0 h 18288"/>
              <a:gd name="connsiteX2" fmla="*/ 1273076 w 3182691"/>
              <a:gd name="connsiteY2" fmla="*/ 0 h 18288"/>
              <a:gd name="connsiteX3" fmla="*/ 1909615 w 3182691"/>
              <a:gd name="connsiteY3" fmla="*/ 0 h 18288"/>
              <a:gd name="connsiteX4" fmla="*/ 2482499 w 3182691"/>
              <a:gd name="connsiteY4" fmla="*/ 0 h 18288"/>
              <a:gd name="connsiteX5" fmla="*/ 3182691 w 3182691"/>
              <a:gd name="connsiteY5" fmla="*/ 0 h 18288"/>
              <a:gd name="connsiteX6" fmla="*/ 3182691 w 3182691"/>
              <a:gd name="connsiteY6" fmla="*/ 18288 h 18288"/>
              <a:gd name="connsiteX7" fmla="*/ 2609807 w 3182691"/>
              <a:gd name="connsiteY7" fmla="*/ 18288 h 18288"/>
              <a:gd name="connsiteX8" fmla="*/ 2068749 w 3182691"/>
              <a:gd name="connsiteY8" fmla="*/ 18288 h 18288"/>
              <a:gd name="connsiteX9" fmla="*/ 1432211 w 3182691"/>
              <a:gd name="connsiteY9" fmla="*/ 18288 h 18288"/>
              <a:gd name="connsiteX10" fmla="*/ 859327 w 3182691"/>
              <a:gd name="connsiteY10" fmla="*/ 18288 h 18288"/>
              <a:gd name="connsiteX11" fmla="*/ 0 w 3182691"/>
              <a:gd name="connsiteY11" fmla="*/ 18288 h 18288"/>
              <a:gd name="connsiteX12" fmla="*/ 0 w 3182691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2691" h="18288" fill="none" extrusionOk="0">
                <a:moveTo>
                  <a:pt x="0" y="0"/>
                </a:moveTo>
                <a:cubicBezTo>
                  <a:pt x="253588" y="25878"/>
                  <a:pt x="409323" y="-5359"/>
                  <a:pt x="636538" y="0"/>
                </a:cubicBezTo>
                <a:cubicBezTo>
                  <a:pt x="863753" y="5359"/>
                  <a:pt x="1013406" y="3458"/>
                  <a:pt x="1273076" y="0"/>
                </a:cubicBezTo>
                <a:cubicBezTo>
                  <a:pt x="1532746" y="-3458"/>
                  <a:pt x="1697408" y="-16840"/>
                  <a:pt x="1909615" y="0"/>
                </a:cubicBezTo>
                <a:cubicBezTo>
                  <a:pt x="2121822" y="16840"/>
                  <a:pt x="2213494" y="-18555"/>
                  <a:pt x="2482499" y="0"/>
                </a:cubicBezTo>
                <a:cubicBezTo>
                  <a:pt x="2751504" y="18555"/>
                  <a:pt x="3004132" y="-28750"/>
                  <a:pt x="3182691" y="0"/>
                </a:cubicBezTo>
                <a:cubicBezTo>
                  <a:pt x="3183133" y="4516"/>
                  <a:pt x="3181864" y="12266"/>
                  <a:pt x="3182691" y="18288"/>
                </a:cubicBezTo>
                <a:cubicBezTo>
                  <a:pt x="2947041" y="16687"/>
                  <a:pt x="2875741" y="22937"/>
                  <a:pt x="2609807" y="18288"/>
                </a:cubicBezTo>
                <a:cubicBezTo>
                  <a:pt x="2343873" y="13639"/>
                  <a:pt x="2331203" y="31729"/>
                  <a:pt x="2068749" y="18288"/>
                </a:cubicBezTo>
                <a:cubicBezTo>
                  <a:pt x="1806295" y="4847"/>
                  <a:pt x="1713773" y="47088"/>
                  <a:pt x="1432211" y="18288"/>
                </a:cubicBezTo>
                <a:cubicBezTo>
                  <a:pt x="1150649" y="-10512"/>
                  <a:pt x="982765" y="3747"/>
                  <a:pt x="859327" y="18288"/>
                </a:cubicBezTo>
                <a:cubicBezTo>
                  <a:pt x="735889" y="32829"/>
                  <a:pt x="254183" y="35231"/>
                  <a:pt x="0" y="18288"/>
                </a:cubicBezTo>
                <a:cubicBezTo>
                  <a:pt x="-306" y="11477"/>
                  <a:pt x="485" y="4355"/>
                  <a:pt x="0" y="0"/>
                </a:cubicBezTo>
                <a:close/>
              </a:path>
              <a:path w="3182691" h="18288" stroke="0" extrusionOk="0">
                <a:moveTo>
                  <a:pt x="0" y="0"/>
                </a:moveTo>
                <a:cubicBezTo>
                  <a:pt x="247695" y="-19360"/>
                  <a:pt x="392581" y="-28596"/>
                  <a:pt x="572884" y="0"/>
                </a:cubicBezTo>
                <a:cubicBezTo>
                  <a:pt x="753187" y="28596"/>
                  <a:pt x="922042" y="4121"/>
                  <a:pt x="1113942" y="0"/>
                </a:cubicBezTo>
                <a:cubicBezTo>
                  <a:pt x="1305842" y="-4121"/>
                  <a:pt x="1501806" y="28092"/>
                  <a:pt x="1686826" y="0"/>
                </a:cubicBezTo>
                <a:cubicBezTo>
                  <a:pt x="1871846" y="-28092"/>
                  <a:pt x="2170181" y="-20672"/>
                  <a:pt x="2323364" y="0"/>
                </a:cubicBezTo>
                <a:cubicBezTo>
                  <a:pt x="2476547" y="20672"/>
                  <a:pt x="2919163" y="6097"/>
                  <a:pt x="3182691" y="0"/>
                </a:cubicBezTo>
                <a:cubicBezTo>
                  <a:pt x="3183268" y="4624"/>
                  <a:pt x="3183510" y="11191"/>
                  <a:pt x="3182691" y="18288"/>
                </a:cubicBezTo>
                <a:cubicBezTo>
                  <a:pt x="3026064" y="-10849"/>
                  <a:pt x="2775005" y="23067"/>
                  <a:pt x="2546153" y="18288"/>
                </a:cubicBezTo>
                <a:cubicBezTo>
                  <a:pt x="2317301" y="13509"/>
                  <a:pt x="2164351" y="-9884"/>
                  <a:pt x="1845961" y="18288"/>
                </a:cubicBezTo>
                <a:cubicBezTo>
                  <a:pt x="1527571" y="46460"/>
                  <a:pt x="1455006" y="5824"/>
                  <a:pt x="1304903" y="18288"/>
                </a:cubicBezTo>
                <a:cubicBezTo>
                  <a:pt x="1154800" y="30752"/>
                  <a:pt x="942107" y="-12056"/>
                  <a:pt x="604711" y="18288"/>
                </a:cubicBezTo>
                <a:cubicBezTo>
                  <a:pt x="267315" y="48632"/>
                  <a:pt x="141927" y="-8395"/>
                  <a:pt x="0" y="18288"/>
                </a:cubicBezTo>
                <a:cubicBezTo>
                  <a:pt x="-171" y="12755"/>
                  <a:pt x="-690" y="793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486" y="2267429"/>
            <a:ext cx="3954773" cy="42415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68580" indent="0">
              <a:buNone/>
            </a:pPr>
            <a:endParaRPr lang="en-US" sz="2000" dirty="0">
              <a:cs typeface="Calibri"/>
            </a:endParaRPr>
          </a:p>
          <a:p>
            <a:r>
              <a:rPr lang="en-US" sz="2000" dirty="0"/>
              <a:t>This course combines the </a:t>
            </a:r>
            <a:r>
              <a:rPr lang="en-US" sz="2000" b="1" dirty="0"/>
              <a:t>science</a:t>
            </a:r>
            <a:r>
              <a:rPr lang="en-US" sz="2000" dirty="0"/>
              <a:t> of human experience, the </a:t>
            </a:r>
            <a:r>
              <a:rPr lang="en-US" sz="2000" b="1" dirty="0"/>
              <a:t>analysis </a:t>
            </a:r>
            <a:r>
              <a:rPr lang="en-US" sz="2000" dirty="0"/>
              <a:t>of media and culture, the </a:t>
            </a:r>
            <a:r>
              <a:rPr lang="en-US" sz="2000" b="1" dirty="0"/>
              <a:t>creation</a:t>
            </a:r>
            <a:r>
              <a:rPr lang="en-US" sz="2000" dirty="0"/>
              <a:t> of original and experimental works of art, and the </a:t>
            </a:r>
            <a:r>
              <a:rPr lang="en-US" sz="2000" b="1" dirty="0"/>
              <a:t>implementation</a:t>
            </a:r>
            <a:r>
              <a:rPr lang="en-US" sz="2000" dirty="0"/>
              <a:t> of new technologies. </a:t>
            </a:r>
            <a:endParaRPr lang="en-US" sz="2000" dirty="0">
              <a:cs typeface="Calibri"/>
            </a:endParaRPr>
          </a:p>
          <a:p>
            <a:r>
              <a:rPr lang="en-US" sz="2000" dirty="0"/>
              <a:t>Students bring these resources to bear on the most vital and innovative sectors of the economy, building the technologies and experiences that increasingly shape our lives</a:t>
            </a:r>
            <a:endParaRPr lang="en-US" sz="2000" dirty="0">
              <a:cs typeface="Calibri"/>
            </a:endParaRPr>
          </a:p>
        </p:txBody>
      </p:sp>
      <p:pic>
        <p:nvPicPr>
          <p:cNvPr id="12" name="Picture 11" descr="A picture containing table, sitting, cake, wooden&#10;&#10;Description automatically generated">
            <a:extLst>
              <a:ext uri="{FF2B5EF4-FFF2-40B4-BE49-F238E27FC236}">
                <a16:creationId xmlns:a16="http://schemas.microsoft.com/office/drawing/2014/main" id="{5DF3C5C6-4850-4A5F-98BC-AD3767643B0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3" r="5152" b="-3"/>
          <a:stretch/>
        </p:blipFill>
        <p:spPr>
          <a:xfrm>
            <a:off x="4791525" y="2716074"/>
            <a:ext cx="4352475" cy="4141924"/>
          </a:xfrm>
          <a:custGeom>
            <a:avLst/>
            <a:gdLst/>
            <a:ahLst/>
            <a:cxnLst/>
            <a:rect l="l" t="t" r="r" b="b"/>
            <a:pathLst>
              <a:path w="5803299" h="4141924">
                <a:moveTo>
                  <a:pt x="4086182" y="1329"/>
                </a:moveTo>
                <a:cubicBezTo>
                  <a:pt x="4156698" y="-1238"/>
                  <a:pt x="4227324" y="-85"/>
                  <a:pt x="4297823" y="4799"/>
                </a:cubicBezTo>
                <a:cubicBezTo>
                  <a:pt x="4587107" y="19899"/>
                  <a:pt x="4876647" y="16089"/>
                  <a:pt x="5166059" y="27661"/>
                </a:cubicBezTo>
                <a:cubicBezTo>
                  <a:pt x="5261555" y="31612"/>
                  <a:pt x="5356545" y="10444"/>
                  <a:pt x="5451787" y="9315"/>
                </a:cubicBezTo>
                <a:cubicBezTo>
                  <a:pt x="5565889" y="7904"/>
                  <a:pt x="5680275" y="12949"/>
                  <a:pt x="5794837" y="16636"/>
                </a:cubicBezTo>
                <a:lnTo>
                  <a:pt x="5803299" y="16810"/>
                </a:lnTo>
                <a:lnTo>
                  <a:pt x="5803299" y="4141924"/>
                </a:lnTo>
                <a:lnTo>
                  <a:pt x="25520" y="4141924"/>
                </a:lnTo>
                <a:lnTo>
                  <a:pt x="38276" y="3985509"/>
                </a:lnTo>
                <a:cubicBezTo>
                  <a:pt x="68779" y="3844294"/>
                  <a:pt x="65552" y="3697862"/>
                  <a:pt x="28835" y="3558127"/>
                </a:cubicBezTo>
                <a:cubicBezTo>
                  <a:pt x="-4463" y="3426468"/>
                  <a:pt x="-11352" y="3294426"/>
                  <a:pt x="21053" y="3161618"/>
                </a:cubicBezTo>
                <a:cubicBezTo>
                  <a:pt x="51646" y="3038188"/>
                  <a:pt x="50153" y="2908978"/>
                  <a:pt x="16716" y="2786288"/>
                </a:cubicBezTo>
                <a:cubicBezTo>
                  <a:pt x="9316" y="2754521"/>
                  <a:pt x="4787" y="2722155"/>
                  <a:pt x="3192" y="2689584"/>
                </a:cubicBezTo>
                <a:cubicBezTo>
                  <a:pt x="-6887" y="2570683"/>
                  <a:pt x="10081" y="2453440"/>
                  <a:pt x="24242" y="2335942"/>
                </a:cubicBezTo>
                <a:cubicBezTo>
                  <a:pt x="33683" y="2261054"/>
                  <a:pt x="48099" y="2185401"/>
                  <a:pt x="24242" y="2111279"/>
                </a:cubicBezTo>
                <a:cubicBezTo>
                  <a:pt x="7899" y="2059623"/>
                  <a:pt x="4264" y="2004791"/>
                  <a:pt x="13654" y="1951426"/>
                </a:cubicBezTo>
                <a:cubicBezTo>
                  <a:pt x="29486" y="1856713"/>
                  <a:pt x="32790" y="1760329"/>
                  <a:pt x="23477" y="1664761"/>
                </a:cubicBezTo>
                <a:cubicBezTo>
                  <a:pt x="17328" y="1601751"/>
                  <a:pt x="18272" y="1538243"/>
                  <a:pt x="26284" y="1475437"/>
                </a:cubicBezTo>
                <a:cubicBezTo>
                  <a:pt x="36872" y="1390981"/>
                  <a:pt x="53330" y="1304994"/>
                  <a:pt x="33300" y="1220284"/>
                </a:cubicBezTo>
                <a:cubicBezTo>
                  <a:pt x="1406" y="1085690"/>
                  <a:pt x="7785" y="951224"/>
                  <a:pt x="20543" y="815610"/>
                </a:cubicBezTo>
                <a:cubicBezTo>
                  <a:pt x="30111" y="714697"/>
                  <a:pt x="40700" y="612636"/>
                  <a:pt x="21563" y="510574"/>
                </a:cubicBezTo>
                <a:cubicBezTo>
                  <a:pt x="13335" y="463218"/>
                  <a:pt x="13335" y="414790"/>
                  <a:pt x="21563" y="367433"/>
                </a:cubicBezTo>
                <a:cubicBezTo>
                  <a:pt x="31514" y="303645"/>
                  <a:pt x="40955" y="240494"/>
                  <a:pt x="28197" y="176068"/>
                </a:cubicBezTo>
                <a:cubicBezTo>
                  <a:pt x="22584" y="148001"/>
                  <a:pt x="18374" y="119679"/>
                  <a:pt x="15439" y="91357"/>
                </a:cubicBezTo>
                <a:lnTo>
                  <a:pt x="13471" y="15444"/>
                </a:lnTo>
                <a:lnTo>
                  <a:pt x="161497" y="23093"/>
                </a:lnTo>
                <a:cubicBezTo>
                  <a:pt x="242184" y="25544"/>
                  <a:pt x="322886" y="25615"/>
                  <a:pt x="403652" y="21310"/>
                </a:cubicBezTo>
                <a:cubicBezTo>
                  <a:pt x="579090" y="9611"/>
                  <a:pt x="755048" y="12123"/>
                  <a:pt x="930155" y="28790"/>
                </a:cubicBezTo>
                <a:cubicBezTo>
                  <a:pt x="934727" y="29284"/>
                  <a:pt x="939871" y="27908"/>
                  <a:pt x="944744" y="27978"/>
                </a:cubicBezTo>
                <a:lnTo>
                  <a:pt x="944756" y="27986"/>
                </a:lnTo>
                <a:lnTo>
                  <a:pt x="949368" y="27641"/>
                </a:lnTo>
                <a:lnTo>
                  <a:pt x="981805" y="30065"/>
                </a:lnTo>
                <a:lnTo>
                  <a:pt x="983936" y="28984"/>
                </a:lnTo>
                <a:cubicBezTo>
                  <a:pt x="988825" y="29108"/>
                  <a:pt x="993905" y="30625"/>
                  <a:pt x="998603" y="30483"/>
                </a:cubicBezTo>
                <a:cubicBezTo>
                  <a:pt x="1047368" y="29496"/>
                  <a:pt x="1096133" y="30483"/>
                  <a:pt x="1144770" y="25121"/>
                </a:cubicBezTo>
                <a:cubicBezTo>
                  <a:pt x="1267037" y="10007"/>
                  <a:pt x="1390204" y="6041"/>
                  <a:pt x="1513043" y="13266"/>
                </a:cubicBezTo>
                <a:cubicBezTo>
                  <a:pt x="1691465" y="24557"/>
                  <a:pt x="1870141" y="31472"/>
                  <a:pt x="2048943" y="16089"/>
                </a:cubicBezTo>
                <a:cubicBezTo>
                  <a:pt x="2150537" y="7480"/>
                  <a:pt x="2252129" y="-1693"/>
                  <a:pt x="2353721" y="10161"/>
                </a:cubicBezTo>
                <a:cubicBezTo>
                  <a:pt x="2440545" y="21000"/>
                  <a:pt x="2528079" y="22750"/>
                  <a:pt x="2615195" y="15383"/>
                </a:cubicBezTo>
                <a:cubicBezTo>
                  <a:pt x="2710489" y="8045"/>
                  <a:pt x="2806139" y="8045"/>
                  <a:pt x="2901433" y="15383"/>
                </a:cubicBezTo>
                <a:cubicBezTo>
                  <a:pt x="2992739" y="21029"/>
                  <a:pt x="3084299" y="30483"/>
                  <a:pt x="3175351" y="20323"/>
                </a:cubicBezTo>
                <a:cubicBezTo>
                  <a:pt x="3303357" y="6210"/>
                  <a:pt x="3430983" y="10867"/>
                  <a:pt x="3558737" y="19476"/>
                </a:cubicBezTo>
                <a:cubicBezTo>
                  <a:pt x="3664265" y="26532"/>
                  <a:pt x="3770177" y="36834"/>
                  <a:pt x="3875197" y="20181"/>
                </a:cubicBezTo>
                <a:cubicBezTo>
                  <a:pt x="3945258" y="10183"/>
                  <a:pt x="4015665" y="3895"/>
                  <a:pt x="4086182" y="132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401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901" y="304362"/>
            <a:ext cx="3023870" cy="19972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i="1" kern="1200" dirty="0">
                <a:latin typeface="+mj-lt"/>
                <a:ea typeface="+mj-ea"/>
                <a:cs typeface="+mj-cs"/>
              </a:rPr>
              <a:t>Interactive Arts and Technology</a:t>
            </a:r>
            <a:br>
              <a:rPr lang="en-US" sz="2800" kern="1200" dirty="0"/>
            </a:br>
            <a:endParaRPr lang="en-US" sz="28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4961" y="1849918"/>
            <a:ext cx="3270399" cy="44227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57150" marR="0" lvl="0" indent="-228600" defTabSz="9144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b="0" i="0" u="none" strike="noStrike" cap="none" spc="0" normalizeH="0" baseline="0" noProof="0" dirty="0">
              <a:ln>
                <a:noFill/>
              </a:ln>
              <a:effectLst/>
              <a:uLnTx/>
              <a:uFillTx/>
              <a:cs typeface="Calibri"/>
            </a:endParaRPr>
          </a:p>
          <a:p>
            <a:pPr marL="285750" marR="0" lvl="0" indent="-228600" defTabSz="9144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The course will involve cross-functional teams collaboratively work with new media and interactive applications, and the study of the human experience of technology that helps to generate creative design theories and approaches. </a:t>
            </a:r>
            <a:endParaRPr lang="en-US" sz="2000" b="0" i="0" u="none" strike="noStrike" cap="none" spc="0" normalizeH="0" baseline="0" noProof="0" dirty="0">
              <a:ln>
                <a:noFill/>
              </a:ln>
              <a:effectLst/>
              <a:uLnTx/>
              <a:uFillTx/>
              <a:cs typeface="Calibri"/>
            </a:endParaRPr>
          </a:p>
          <a:p>
            <a:pPr marL="0" marR="0" lvl="0" indent="-228600" defTabSz="9144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b="0" i="0" u="none" strike="noStrike" cap="none" spc="0" normalizeH="0" baseline="0" noProof="0" dirty="0">
              <a:ln>
                <a:noFill/>
              </a:ln>
              <a:effectLst/>
              <a:uLnTx/>
              <a:uFillTx/>
              <a:cs typeface="Calibri"/>
            </a:endParaRPr>
          </a:p>
          <a:p>
            <a:pPr marL="285750" marR="0" lvl="0" indent="-228600" defTabSz="91440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As part of the Flex Humanities program, Interactive Arts and Technology will expand student career options</a:t>
            </a:r>
            <a:endParaRPr lang="en-US" sz="2000" b="0" i="0" u="none" strike="noStrike" cap="none" spc="0" normalizeH="0" baseline="0" noProof="0" dirty="0">
              <a:ln>
                <a:noFill/>
              </a:ln>
              <a:effectLst/>
              <a:uLnTx/>
              <a:uFillTx/>
              <a:cs typeface="Calibri"/>
            </a:endParaRPr>
          </a:p>
        </p:txBody>
      </p:sp>
      <p:pic>
        <p:nvPicPr>
          <p:cNvPr id="9" name="Picture 8" descr="A picture containing appliance, table, window, sitting&#10;&#10;Description automatically generated">
            <a:extLst>
              <a:ext uri="{FF2B5EF4-FFF2-40B4-BE49-F238E27FC236}">
                <a16:creationId xmlns:a16="http://schemas.microsoft.com/office/drawing/2014/main" id="{DED7E54D-1086-48FF-B6B7-A01F39AFE7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9" r="11990"/>
          <a:stretch/>
        </p:blipFill>
        <p:spPr>
          <a:xfrm>
            <a:off x="3799174" y="10"/>
            <a:ext cx="5274619" cy="5101829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4DD35268-6FBE-0BCD-C050-3F804C7C54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051447" y="0"/>
            <a:ext cx="92551" cy="3290157"/>
          </a:xfrm>
          <a:prstGeom prst="rect">
            <a:avLst/>
          </a:prstGeom>
          <a:gradFill>
            <a:gsLst>
              <a:gs pos="20000">
                <a:schemeClr val="accent3">
                  <a:alpha val="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table, bird, wooden, sitting&#10;&#10;Description automatically generated">
            <a:extLst>
              <a:ext uri="{FF2B5EF4-FFF2-40B4-BE49-F238E27FC236}">
                <a16:creationId xmlns:a16="http://schemas.microsoft.com/office/drawing/2014/main" id="{FC4C8DD6-ABE0-4419-B3C3-D1013A4A22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0" r="14378" b="2"/>
          <a:stretch/>
        </p:blipFill>
        <p:spPr>
          <a:xfrm>
            <a:off x="3799174" y="5101838"/>
            <a:ext cx="1764674" cy="1756162"/>
          </a:xfrm>
          <a:prstGeom prst="rect">
            <a:avLst/>
          </a:prstGeom>
        </p:spPr>
      </p:pic>
      <p:pic>
        <p:nvPicPr>
          <p:cNvPr id="4" name="Picture 3" descr="A picture containing indoor, table, sitting, piece&#10;&#10;Description automatically generated">
            <a:extLst>
              <a:ext uri="{FF2B5EF4-FFF2-40B4-BE49-F238E27FC236}">
                <a16:creationId xmlns:a16="http://schemas.microsoft.com/office/drawing/2014/main" id="{C87CCEBA-597A-409D-AB9E-6300CFC5667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6" r="12561" b="5"/>
          <a:stretch/>
        </p:blipFill>
        <p:spPr>
          <a:xfrm rot="5400000">
            <a:off x="5561360" y="5097582"/>
            <a:ext cx="1756162" cy="1764674"/>
          </a:xfrm>
          <a:prstGeom prst="rect">
            <a:avLst/>
          </a:prstGeom>
        </p:spPr>
      </p:pic>
      <p:pic>
        <p:nvPicPr>
          <p:cNvPr id="5" name="Picture 4" descr="A picture containing building, indoor, table, train&#10;&#10;Description automatically generated">
            <a:extLst>
              <a:ext uri="{FF2B5EF4-FFF2-40B4-BE49-F238E27FC236}">
                <a16:creationId xmlns:a16="http://schemas.microsoft.com/office/drawing/2014/main" id="{D1BBC769-A7CC-4FA3-B893-4C70CD3C088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7" r="7781" b="2"/>
          <a:stretch/>
        </p:blipFill>
        <p:spPr>
          <a:xfrm rot="10800000">
            <a:off x="7321778" y="5101838"/>
            <a:ext cx="1764674" cy="1756162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03E85085-5390-83A9-2396-021E06F7C0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051478" y="0"/>
            <a:ext cx="92522" cy="6858000"/>
            <a:chOff x="12068638" y="0"/>
            <a:chExt cx="123362" cy="6858000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E72D198-285A-E9EC-E1A0-31F8CF3CEC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5831DFC4-DDB5-2721-FD99-03D64F1BD5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34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  <a:alpha val="73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89483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CC4D6F-AC00-4AA2-BDDA-FBE3EE5981F6}"/>
              </a:ext>
            </a:extLst>
          </p:cNvPr>
          <p:cNvSpPr txBox="1"/>
          <p:nvPr/>
        </p:nvSpPr>
        <p:spPr>
          <a:xfrm>
            <a:off x="737345" y="348865"/>
            <a:ext cx="7835575" cy="12026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Class Outline</a:t>
            </a:r>
            <a:endParaRPr lang="en-US" sz="3600" b="1" i="1" kern="1200">
              <a:solidFill>
                <a:srgbClr val="FFFFFF"/>
              </a:solidFill>
              <a:latin typeface="+mj-lt"/>
              <a:ea typeface="+mj-ea"/>
              <a:cs typeface="Calibri Light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Grades 11/ 12</a:t>
            </a:r>
            <a:endParaRPr lang="en-US" sz="3600" i="1" kern="1200" dirty="0">
              <a:solidFill>
                <a:srgbClr val="FFFFFF"/>
              </a:solidFill>
              <a:latin typeface="+mj-lt"/>
              <a:ea typeface="+mj-ea"/>
              <a:cs typeface="Calibri Light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693131"/>
              </p:ext>
            </p:extLst>
          </p:nvPr>
        </p:nvGraphicFramePr>
        <p:xfrm>
          <a:off x="728382" y="2510117"/>
          <a:ext cx="7845706" cy="3832436"/>
        </p:xfrm>
        <a:graphic>
          <a:graphicData uri="http://schemas.openxmlformats.org/drawingml/2006/table">
            <a:tbl>
              <a:tblPr firstRow="1" bandRow="1">
                <a:solidFill>
                  <a:srgbClr val="F2F2F2">
                    <a:alpha val="45098"/>
                  </a:srgbClr>
                </a:solidFill>
                <a:tableStyleId>{8EC20E35-A176-4012-BC5E-935CFFF8708E}</a:tableStyleId>
              </a:tblPr>
              <a:tblGrid>
                <a:gridCol w="28935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50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70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64704">
                <a:tc>
                  <a:txBody>
                    <a:bodyPr/>
                    <a:lstStyle/>
                    <a:p>
                      <a:r>
                        <a:rPr lang="en-CA" sz="3300" b="0" cap="none" spc="0" dirty="0">
                          <a:solidFill>
                            <a:schemeClr val="bg1"/>
                          </a:solidFill>
                        </a:rPr>
                        <a:t>Grade 11</a:t>
                      </a:r>
                      <a:endParaRPr lang="fr-FR" sz="3300" b="0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135706" marR="135706" marT="74163" marB="6785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3300" b="0" cap="none" spc="0" dirty="0">
                          <a:solidFill>
                            <a:schemeClr val="bg1"/>
                          </a:solidFill>
                        </a:rPr>
                        <a:t>Grade 12</a:t>
                      </a:r>
                      <a:endParaRPr lang="fr-FR" sz="3300" b="0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135706" marR="135706" marT="74163" marB="6785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200" b="0" cap="none" spc="0">
                        <a:solidFill>
                          <a:schemeClr val="bg1"/>
                        </a:solidFill>
                      </a:endParaRPr>
                    </a:p>
                  </a:txBody>
                  <a:tcPr marL="135706" marR="135706" marT="74163" marB="6785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7732">
                <a:tc>
                  <a:txBody>
                    <a:bodyPr/>
                    <a:lstStyle/>
                    <a:p>
                      <a:endParaRPr lang="en-CA" sz="2600" b="1" cap="none" spc="0" dirty="0">
                        <a:solidFill>
                          <a:schemeClr val="tx1"/>
                        </a:solidFill>
                      </a:endParaRPr>
                    </a:p>
                    <a:p>
                      <a:pPr lvl="0">
                        <a:buNone/>
                      </a:pPr>
                      <a:r>
                        <a:rPr lang="en-CA" sz="2600" b="1" cap="none" spc="0" dirty="0">
                          <a:solidFill>
                            <a:schemeClr val="tx1"/>
                          </a:solidFill>
                        </a:rPr>
                        <a:t>FH English 11 and Media Studies</a:t>
                      </a:r>
                      <a:endParaRPr lang="en-CA" sz="2600" b="1" cap="none" spc="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135706" marR="135706" marT="74163" marB="6785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600" b="1" cap="none" spc="0" dirty="0">
                        <a:solidFill>
                          <a:schemeClr val="tx1"/>
                        </a:solidFill>
                      </a:endParaRPr>
                    </a:p>
                    <a:p>
                      <a:pPr lvl="0">
                        <a:buNone/>
                      </a:pPr>
                      <a:r>
                        <a:rPr lang="en-US" sz="2600" b="1" cap="none" spc="0" dirty="0">
                          <a:solidFill>
                            <a:schemeClr val="tx1"/>
                          </a:solidFill>
                        </a:rPr>
                        <a:t>FH Philosophy 12</a:t>
                      </a:r>
                      <a:endParaRPr lang="en-US" sz="2600" b="1" dirty="0"/>
                    </a:p>
                  </a:txBody>
                  <a:tcPr marL="135706" marR="135706" marT="74163" marB="6785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000"/>
                    </a:p>
                  </a:txBody>
                  <a:tcPr marL="135706" marR="135706" marT="74163" marB="6785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804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41"/>
    </mc:Choice>
    <mc:Fallback xmlns="">
      <p:transition spd="slow" advTm="2304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266402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270175"/>
            <a:ext cx="9138997" cy="1590742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lumMod val="50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5265546"/>
            <a:ext cx="3057523" cy="1590742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0001" y="5263483"/>
            <a:ext cx="9143999" cy="15974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9" y="5510253"/>
            <a:ext cx="7421963" cy="1033669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/>
            <a:r>
              <a:rPr lang="en-US" sz="3500" b="1" i="1">
                <a:solidFill>
                  <a:srgbClr val="FFFFFF"/>
                </a:solidFill>
              </a:rPr>
              <a:t>Program Culture</a:t>
            </a:r>
          </a:p>
        </p:txBody>
      </p:sp>
      <p:pic>
        <p:nvPicPr>
          <p:cNvPr id="4" name="Content Placeholder 3" descr="School Culture &amp; Environment | Foundations of Education 20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6"/>
          <a:stretch/>
        </p:blipFill>
        <p:spPr>
          <a:xfrm>
            <a:off x="-1572" y="427627"/>
            <a:ext cx="9135937" cy="461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48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67"/>
    </mc:Choice>
    <mc:Fallback xmlns="">
      <p:transition spd="slow" advTm="6367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29">
            <a:extLst>
              <a:ext uri="{FF2B5EF4-FFF2-40B4-BE49-F238E27FC236}">
                <a16:creationId xmlns:a16="http://schemas.microsoft.com/office/drawing/2014/main" id="{53D76161-68CA-442E-95D6-8E2D5008C5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9091"/>
          <a:stretch/>
        </p:blipFill>
        <p:spPr>
          <a:xfrm>
            <a:off x="20" y="10"/>
            <a:ext cx="9143980" cy="6857989"/>
          </a:xfrm>
          <a:prstGeom prst="rect">
            <a:avLst/>
          </a:prstGeom>
        </p:spPr>
      </p:pic>
      <p:sp>
        <p:nvSpPr>
          <p:cNvPr id="40" name="Rectangle 31">
            <a:extLst>
              <a:ext uri="{FF2B5EF4-FFF2-40B4-BE49-F238E27FC236}">
                <a16:creationId xmlns:a16="http://schemas.microsoft.com/office/drawing/2014/main" id="{D3119A50-ED07-427F-833E-774E12669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6350" y="1371599"/>
            <a:ext cx="3057525" cy="41148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BBC968-CFA8-462C-AB7D-D519447B882F}"/>
              </a:ext>
            </a:extLst>
          </p:cNvPr>
          <p:cNvSpPr txBox="1"/>
          <p:nvPr/>
        </p:nvSpPr>
        <p:spPr>
          <a:xfrm>
            <a:off x="5486399" y="1823483"/>
            <a:ext cx="2304607" cy="26765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Flex Humanities Community-Building Camp</a:t>
            </a:r>
          </a:p>
        </p:txBody>
      </p:sp>
    </p:spTree>
    <p:extLst>
      <p:ext uri="{BB962C8B-B14F-4D97-AF65-F5344CB8AC3E}">
        <p14:creationId xmlns:p14="http://schemas.microsoft.com/office/powerpoint/2010/main" val="33029882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8950" y="0"/>
            <a:ext cx="6118093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025902" y="1839884"/>
            <a:ext cx="6118095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190134" y="832294"/>
            <a:ext cx="6857999" cy="5192552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321734"/>
            <a:ext cx="8178799" cy="1135737"/>
          </a:xfrm>
        </p:spPr>
        <p:txBody>
          <a:bodyPr>
            <a:normAutofit/>
          </a:bodyPr>
          <a:lstStyle/>
          <a:p>
            <a:r>
              <a:rPr lang="en-CA" sz="3100" b="1" i="1"/>
              <a:t>Flex Humanities Activities </a:t>
            </a:r>
            <a:endParaRPr lang="fr-FR" sz="3100" b="1" i="1"/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DB4B0D0A-572E-4A42-92DE-64FE29BDB8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3749643"/>
              </p:ext>
            </p:extLst>
          </p:nvPr>
        </p:nvGraphicFramePr>
        <p:xfrm>
          <a:off x="482601" y="1782981"/>
          <a:ext cx="5132201" cy="4393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727518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55C01129-3453-464D-A870-ED71C6E89D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8FF522-A2EC-4FB1-BE06-FF25F328AE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2" r="34001" b="2"/>
          <a:stretch/>
        </p:blipFill>
        <p:spPr>
          <a:xfrm>
            <a:off x="510362" y="685792"/>
            <a:ext cx="2198474" cy="54864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9D2781A6-5C82-4764-B489-F9A599C0A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08836" y="685800"/>
            <a:ext cx="3745751" cy="548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2617" y="390200"/>
            <a:ext cx="3014330" cy="1292027"/>
          </a:xfrm>
        </p:spPr>
        <p:txBody>
          <a:bodyPr anchor="b">
            <a:normAutofit/>
          </a:bodyPr>
          <a:lstStyle/>
          <a:p>
            <a:pPr algn="ctr"/>
            <a:r>
              <a:rPr lang="en-CA" sz="2400" dirty="0">
                <a:solidFill>
                  <a:srgbClr val="595959"/>
                </a:solidFill>
              </a:rPr>
              <a:t> </a:t>
            </a:r>
            <a:r>
              <a:rPr lang="en-CA" sz="2400" b="1" dirty="0">
                <a:solidFill>
                  <a:srgbClr val="595959"/>
                </a:solidFill>
              </a:rPr>
              <a:t>Flex Humanities</a:t>
            </a:r>
            <a:br>
              <a:rPr lang="en-CA" sz="2400" b="1" dirty="0">
                <a:solidFill>
                  <a:srgbClr val="595959"/>
                </a:solidFill>
              </a:rPr>
            </a:br>
            <a:r>
              <a:rPr lang="en-CA" sz="2400" b="1" dirty="0">
                <a:solidFill>
                  <a:srgbClr val="595959"/>
                </a:solidFill>
              </a:rPr>
              <a:t>Graduation Trip</a:t>
            </a:r>
            <a:endParaRPr lang="fr-FR" sz="2400" b="1" dirty="0">
              <a:solidFill>
                <a:srgbClr val="59595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3597" y="1883931"/>
            <a:ext cx="3733223" cy="3982613"/>
          </a:xfrm>
        </p:spPr>
        <p:txBody>
          <a:bodyPr anchor="t">
            <a:noAutofit/>
          </a:bodyPr>
          <a:lstStyle/>
          <a:p>
            <a:pPr marL="0" indent="0" algn="ctr">
              <a:buNone/>
            </a:pPr>
            <a:r>
              <a:rPr lang="en-CA" sz="1400" b="1" i="1" dirty="0">
                <a:solidFill>
                  <a:srgbClr val="595959"/>
                </a:solidFill>
              </a:rPr>
              <a:t>New York Trip</a:t>
            </a:r>
            <a:r>
              <a:rPr lang="en-CA" sz="1400" b="1" dirty="0">
                <a:solidFill>
                  <a:srgbClr val="595959"/>
                </a:solidFill>
              </a:rPr>
              <a:t>:</a:t>
            </a:r>
            <a:endParaRPr lang="en-US" dirty="0"/>
          </a:p>
          <a:p>
            <a:pPr marL="68580" indent="0" algn="ctr">
              <a:buNone/>
            </a:pPr>
            <a:r>
              <a:rPr lang="en-CA" sz="1400" b="1" dirty="0">
                <a:solidFill>
                  <a:srgbClr val="595959"/>
                </a:solidFill>
              </a:rPr>
              <a:t>-MET, Harlem Tours, Greenwich Village, Broadway Plays, Tenement Museum</a:t>
            </a:r>
            <a:endParaRPr lang="en-CA" sz="1400" b="1" dirty="0">
              <a:solidFill>
                <a:srgbClr val="595959"/>
              </a:solidFill>
              <a:cs typeface="Calibri"/>
            </a:endParaRPr>
          </a:p>
          <a:p>
            <a:pPr marL="68580" indent="0" algn="ctr">
              <a:buNone/>
            </a:pPr>
            <a:r>
              <a:rPr lang="en-CA" sz="1400" b="1" dirty="0">
                <a:solidFill>
                  <a:srgbClr val="595959"/>
                </a:solidFill>
              </a:rPr>
              <a:t>-African Burial Ground, Brooklyn Graffiti and Gentrification Tour, Ellis Island</a:t>
            </a:r>
            <a:endParaRPr lang="en-CA" sz="1400" b="1" dirty="0">
              <a:solidFill>
                <a:srgbClr val="595959"/>
              </a:solidFill>
              <a:cs typeface="Calibri"/>
            </a:endParaRPr>
          </a:p>
          <a:p>
            <a:pPr marL="68580" indent="0" algn="ctr">
              <a:buNone/>
            </a:pPr>
            <a:r>
              <a:rPr lang="en-CA" sz="1400" b="1" dirty="0">
                <a:solidFill>
                  <a:srgbClr val="595959"/>
                </a:solidFill>
              </a:rPr>
              <a:t>-MOMA, New York Library, </a:t>
            </a:r>
            <a:r>
              <a:rPr lang="en-CA" sz="1400" b="1" dirty="0" err="1">
                <a:solidFill>
                  <a:srgbClr val="595959"/>
                </a:solidFill>
              </a:rPr>
              <a:t>Schomburg</a:t>
            </a:r>
            <a:r>
              <a:rPr lang="en-CA" sz="1400" b="1" dirty="0">
                <a:solidFill>
                  <a:srgbClr val="595959"/>
                </a:solidFill>
              </a:rPr>
              <a:t> Centre for Research in Black Culture</a:t>
            </a:r>
            <a:endParaRPr lang="en-CA" sz="1400" b="1" dirty="0">
              <a:solidFill>
                <a:srgbClr val="595959"/>
              </a:solidFill>
              <a:cs typeface="Calibri"/>
            </a:endParaRPr>
          </a:p>
          <a:p>
            <a:pPr marL="68580" indent="0" algn="ctr">
              <a:buNone/>
            </a:pPr>
            <a:r>
              <a:rPr lang="en-CA" sz="1400" b="1" dirty="0">
                <a:solidFill>
                  <a:srgbClr val="595959"/>
                </a:solidFill>
                <a:cs typeface="Calibri"/>
              </a:rPr>
              <a:t>*Other destinations include: </a:t>
            </a:r>
          </a:p>
          <a:p>
            <a:pPr marL="68580" indent="0" algn="ctr">
              <a:buNone/>
            </a:pPr>
            <a:r>
              <a:rPr lang="en-CA" sz="1400" b="1" dirty="0">
                <a:solidFill>
                  <a:srgbClr val="595959"/>
                </a:solidFill>
                <a:cs typeface="Calibri"/>
              </a:rPr>
              <a:t>Victoria BC, Montreal, Spain</a:t>
            </a:r>
          </a:p>
          <a:p>
            <a:pPr marL="68580" indent="0" algn="ctr">
              <a:buNone/>
            </a:pPr>
            <a:r>
              <a:rPr lang="en-CA" sz="1400" b="1" dirty="0">
                <a:solidFill>
                  <a:srgbClr val="595959"/>
                </a:solidFill>
                <a:cs typeface="Calibri"/>
              </a:rPr>
              <a:t>Depends on availability, interest &amp; cost</a:t>
            </a:r>
          </a:p>
        </p:txBody>
      </p:sp>
      <p:pic>
        <p:nvPicPr>
          <p:cNvPr id="7" name="Picture 6" descr="A group of people walking on a city street&#10;&#10;Description automatically generated">
            <a:extLst>
              <a:ext uri="{FF2B5EF4-FFF2-40B4-BE49-F238E27FC236}">
                <a16:creationId xmlns:a16="http://schemas.microsoft.com/office/drawing/2014/main" id="{CB95E09D-84E1-4460-B981-DA01FFB7340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5" r="15726"/>
          <a:stretch/>
        </p:blipFill>
        <p:spPr>
          <a:xfrm>
            <a:off x="6454587" y="685808"/>
            <a:ext cx="2179050" cy="54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01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991"/>
    </mc:Choice>
    <mc:Fallback xmlns="">
      <p:transition spd="slow" advTm="12999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50" y="-2242"/>
            <a:ext cx="5359904" cy="1374028"/>
          </a:xfrm>
        </p:spPr>
        <p:txBody>
          <a:bodyPr anchor="b">
            <a:normAutofit/>
          </a:bodyPr>
          <a:lstStyle/>
          <a:p>
            <a:r>
              <a:rPr lang="en-CA" sz="6000" b="1" dirty="0"/>
              <a:t>Flex Humanities</a:t>
            </a:r>
            <a:endParaRPr lang="fr-FR" sz="6000" b="1">
              <a:cs typeface="Calibri Light" panose="020F030202020403020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839" y="2080923"/>
            <a:ext cx="5499186" cy="477893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CA" sz="3200" dirty="0"/>
              <a:t>What is </a:t>
            </a:r>
            <a:r>
              <a:rPr lang="en-CA" sz="3200" b="1" dirty="0"/>
              <a:t>Flex Humanities?</a:t>
            </a:r>
            <a:endParaRPr lang="en-CA" sz="3200" b="1">
              <a:cs typeface="Calibri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CA" sz="3200" b="1" dirty="0"/>
              <a:t>Liberal Arts </a:t>
            </a:r>
            <a:r>
              <a:rPr lang="en-CA" sz="3200" dirty="0"/>
              <a:t>critical thinking program</a:t>
            </a:r>
            <a:endParaRPr lang="en-CA" sz="3200">
              <a:cs typeface="Calibri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CA" sz="3200" b="1" dirty="0"/>
              <a:t>Grades 8 - 12</a:t>
            </a:r>
            <a:endParaRPr lang="en-CA" sz="3200" b="1">
              <a:cs typeface="Calibri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CA" sz="3200" b="1" dirty="0"/>
              <a:t>Components: </a:t>
            </a:r>
            <a:r>
              <a:rPr lang="en-CA" sz="3200" dirty="0"/>
              <a:t>Philosophy, World Literature, History, Fine Arts, Film and Media Studies, and Interactive Arts and Design Technology</a:t>
            </a:r>
            <a:endParaRPr lang="en-CA" sz="3200">
              <a:cs typeface="Calibri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5"/>
            <a:ext cx="306939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2"/>
            <a:ext cx="306939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22"/>
            <a:ext cx="3051501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10"/>
            <a:ext cx="2708601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Think Before You Tweet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8609"/>
          <a:stretch/>
        </p:blipFill>
        <p:spPr>
          <a:xfrm>
            <a:off x="5665563" y="1365994"/>
            <a:ext cx="3127897" cy="415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46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048"/>
    </mc:Choice>
    <mc:Fallback xmlns="">
      <p:transition spd="slow" advTm="33048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A4E37431-20F0-4DD6-84A9-ED2B64494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AE98B72-66C6-4AB4-AF0D-BA830DE86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336136" y="1336710"/>
            <a:ext cx="6858000" cy="418458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07EAFC6-733F-403D-BB4D-05A3A2874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88181" y="1092216"/>
            <a:ext cx="6346209" cy="41820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7A36730-4CB0-4F61-AD11-A44C97658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833933" y="3515977"/>
            <a:ext cx="2501979" cy="418206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69C79E1-F916-4929-A4F3-DE763D4BF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76002" y="1496845"/>
            <a:ext cx="6858001" cy="386430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767334AB-16BD-4EC7-8C6B-4B5171600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74277" y="1668285"/>
            <a:ext cx="4318303" cy="3238727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031" y="891652"/>
            <a:ext cx="3309016" cy="303072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500" b="1" i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Transitioning from Grade Seven to Flex Humanities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572000" y="1303655"/>
            <a:ext cx="4206240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53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710"/>
    </mc:Choice>
    <mc:Fallback xmlns="">
      <p:transition spd="slow" advTm="4771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858" y="1683756"/>
            <a:ext cx="2336449" cy="2396359"/>
          </a:xfrm>
        </p:spPr>
        <p:txBody>
          <a:bodyPr anchor="b">
            <a:normAutofit/>
          </a:bodyPr>
          <a:lstStyle/>
          <a:p>
            <a:pPr algn="r"/>
            <a:r>
              <a:rPr lang="en-CA" sz="3500">
                <a:solidFill>
                  <a:srgbClr val="FFFFFF"/>
                </a:solidFill>
              </a:rPr>
              <a:t>Program Application Process</a:t>
            </a:r>
            <a:endParaRPr lang="fr-FR" sz="3500">
              <a:solidFill>
                <a:srgbClr val="FFFFFF"/>
              </a:solidFill>
            </a:endParaRPr>
          </a:p>
        </p:txBody>
      </p:sp>
      <p:graphicFrame>
        <p:nvGraphicFramePr>
          <p:cNvPr id="38" name="Content Placeholder 2">
            <a:extLst>
              <a:ext uri="{FF2B5EF4-FFF2-40B4-BE49-F238E27FC236}">
                <a16:creationId xmlns:a16="http://schemas.microsoft.com/office/drawing/2014/main" id="{EFF0759E-061F-2ED1-139F-E9B31B7EE0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3469028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122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486"/>
    </mc:Choice>
    <mc:Fallback xmlns="">
      <p:transition spd="slow" advTm="63486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8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548640"/>
            <a:ext cx="2700645" cy="5431536"/>
          </a:xfrm>
        </p:spPr>
        <p:txBody>
          <a:bodyPr>
            <a:normAutofit/>
          </a:bodyPr>
          <a:lstStyle/>
          <a:p>
            <a:r>
              <a:rPr lang="en-CA" sz="4300" dirty="0"/>
              <a:t>Program Application Process</a:t>
            </a:r>
            <a:endParaRPr lang="fr-FR" sz="4300" dirty="0"/>
          </a:p>
        </p:txBody>
      </p:sp>
      <p:sp>
        <p:nvSpPr>
          <p:cNvPr id="34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347917" y="3261001"/>
            <a:ext cx="4480560" cy="13716"/>
          </a:xfrm>
          <a:custGeom>
            <a:avLst/>
            <a:gdLst>
              <a:gd name="connsiteX0" fmla="*/ 0 w 4480560"/>
              <a:gd name="connsiteY0" fmla="*/ 0 h 13716"/>
              <a:gd name="connsiteX1" fmla="*/ 595274 w 4480560"/>
              <a:gd name="connsiteY1" fmla="*/ 0 h 13716"/>
              <a:gd name="connsiteX2" fmla="*/ 1100938 w 4480560"/>
              <a:gd name="connsiteY2" fmla="*/ 0 h 13716"/>
              <a:gd name="connsiteX3" fmla="*/ 1651406 w 4480560"/>
              <a:gd name="connsiteY3" fmla="*/ 0 h 13716"/>
              <a:gd name="connsiteX4" fmla="*/ 2336292 w 4480560"/>
              <a:gd name="connsiteY4" fmla="*/ 0 h 13716"/>
              <a:gd name="connsiteX5" fmla="*/ 2931566 w 4480560"/>
              <a:gd name="connsiteY5" fmla="*/ 0 h 13716"/>
              <a:gd name="connsiteX6" fmla="*/ 3482035 w 4480560"/>
              <a:gd name="connsiteY6" fmla="*/ 0 h 13716"/>
              <a:gd name="connsiteX7" fmla="*/ 4480560 w 4480560"/>
              <a:gd name="connsiteY7" fmla="*/ 0 h 13716"/>
              <a:gd name="connsiteX8" fmla="*/ 4480560 w 4480560"/>
              <a:gd name="connsiteY8" fmla="*/ 13716 h 13716"/>
              <a:gd name="connsiteX9" fmla="*/ 3840480 w 4480560"/>
              <a:gd name="connsiteY9" fmla="*/ 13716 h 13716"/>
              <a:gd name="connsiteX10" fmla="*/ 3290011 w 4480560"/>
              <a:gd name="connsiteY10" fmla="*/ 13716 h 13716"/>
              <a:gd name="connsiteX11" fmla="*/ 2560320 w 4480560"/>
              <a:gd name="connsiteY11" fmla="*/ 13716 h 13716"/>
              <a:gd name="connsiteX12" fmla="*/ 1965046 w 4480560"/>
              <a:gd name="connsiteY12" fmla="*/ 13716 h 13716"/>
              <a:gd name="connsiteX13" fmla="*/ 1459382 w 4480560"/>
              <a:gd name="connsiteY13" fmla="*/ 13716 h 13716"/>
              <a:gd name="connsiteX14" fmla="*/ 774497 w 4480560"/>
              <a:gd name="connsiteY14" fmla="*/ 13716 h 13716"/>
              <a:gd name="connsiteX15" fmla="*/ 0 w 4480560"/>
              <a:gd name="connsiteY15" fmla="*/ 13716 h 13716"/>
              <a:gd name="connsiteX16" fmla="*/ 0 w 4480560"/>
              <a:gd name="connsiteY16" fmla="*/ 0 h 13716"/>
              <a:gd name="connsiteX0" fmla="*/ 0 w 4480560"/>
              <a:gd name="connsiteY0" fmla="*/ 0 h 13716"/>
              <a:gd name="connsiteX1" fmla="*/ 595274 w 4480560"/>
              <a:gd name="connsiteY1" fmla="*/ 0 h 13716"/>
              <a:gd name="connsiteX2" fmla="*/ 1100938 w 4480560"/>
              <a:gd name="connsiteY2" fmla="*/ 0 h 13716"/>
              <a:gd name="connsiteX3" fmla="*/ 1830629 w 4480560"/>
              <a:gd name="connsiteY3" fmla="*/ 0 h 13716"/>
              <a:gd name="connsiteX4" fmla="*/ 2425903 w 4480560"/>
              <a:gd name="connsiteY4" fmla="*/ 0 h 13716"/>
              <a:gd name="connsiteX5" fmla="*/ 3021178 w 4480560"/>
              <a:gd name="connsiteY5" fmla="*/ 0 h 13716"/>
              <a:gd name="connsiteX6" fmla="*/ 3750869 w 4480560"/>
              <a:gd name="connsiteY6" fmla="*/ 0 h 13716"/>
              <a:gd name="connsiteX7" fmla="*/ 4480560 w 4480560"/>
              <a:gd name="connsiteY7" fmla="*/ 0 h 13716"/>
              <a:gd name="connsiteX8" fmla="*/ 4480560 w 4480560"/>
              <a:gd name="connsiteY8" fmla="*/ 13716 h 13716"/>
              <a:gd name="connsiteX9" fmla="*/ 3930091 w 4480560"/>
              <a:gd name="connsiteY9" fmla="*/ 13716 h 13716"/>
              <a:gd name="connsiteX10" fmla="*/ 3290011 w 4480560"/>
              <a:gd name="connsiteY10" fmla="*/ 13716 h 13716"/>
              <a:gd name="connsiteX11" fmla="*/ 2649931 w 4480560"/>
              <a:gd name="connsiteY11" fmla="*/ 13716 h 13716"/>
              <a:gd name="connsiteX12" fmla="*/ 2054657 w 4480560"/>
              <a:gd name="connsiteY12" fmla="*/ 13716 h 13716"/>
              <a:gd name="connsiteX13" fmla="*/ 1324966 w 4480560"/>
              <a:gd name="connsiteY13" fmla="*/ 13716 h 13716"/>
              <a:gd name="connsiteX14" fmla="*/ 595274 w 4480560"/>
              <a:gd name="connsiteY14" fmla="*/ 13716 h 13716"/>
              <a:gd name="connsiteX15" fmla="*/ 0 w 4480560"/>
              <a:gd name="connsiteY15" fmla="*/ 13716 h 13716"/>
              <a:gd name="connsiteX16" fmla="*/ 0 w 4480560"/>
              <a:gd name="connsiteY16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3716" fill="none" extrusionOk="0">
                <a:moveTo>
                  <a:pt x="0" y="0"/>
                </a:moveTo>
                <a:cubicBezTo>
                  <a:pt x="267574" y="14606"/>
                  <a:pt x="338605" y="-40"/>
                  <a:pt x="595274" y="0"/>
                </a:cubicBezTo>
                <a:cubicBezTo>
                  <a:pt x="856171" y="-2198"/>
                  <a:pt x="863435" y="-13333"/>
                  <a:pt x="1100938" y="0"/>
                </a:cubicBezTo>
                <a:cubicBezTo>
                  <a:pt x="1340270" y="17713"/>
                  <a:pt x="1418448" y="-18893"/>
                  <a:pt x="1651406" y="0"/>
                </a:cubicBezTo>
                <a:cubicBezTo>
                  <a:pt x="1875387" y="1627"/>
                  <a:pt x="2153037" y="22688"/>
                  <a:pt x="2336292" y="0"/>
                </a:cubicBezTo>
                <a:cubicBezTo>
                  <a:pt x="2522206" y="-4211"/>
                  <a:pt x="2718333" y="34959"/>
                  <a:pt x="2931566" y="0"/>
                </a:cubicBezTo>
                <a:cubicBezTo>
                  <a:pt x="3137043" y="-17106"/>
                  <a:pt x="3304331" y="1415"/>
                  <a:pt x="3482035" y="0"/>
                </a:cubicBezTo>
                <a:cubicBezTo>
                  <a:pt x="3649837" y="-24078"/>
                  <a:pt x="4010577" y="-51921"/>
                  <a:pt x="4480560" y="0"/>
                </a:cubicBezTo>
                <a:cubicBezTo>
                  <a:pt x="4480642" y="3611"/>
                  <a:pt x="4480510" y="9346"/>
                  <a:pt x="4480560" y="13716"/>
                </a:cubicBezTo>
                <a:cubicBezTo>
                  <a:pt x="4305601" y="36948"/>
                  <a:pt x="4025154" y="21890"/>
                  <a:pt x="3840480" y="13716"/>
                </a:cubicBezTo>
                <a:cubicBezTo>
                  <a:pt x="3668919" y="-16903"/>
                  <a:pt x="3556555" y="-17246"/>
                  <a:pt x="3290011" y="13716"/>
                </a:cubicBezTo>
                <a:cubicBezTo>
                  <a:pt x="2991827" y="13600"/>
                  <a:pt x="2862038" y="-27094"/>
                  <a:pt x="2560320" y="13716"/>
                </a:cubicBezTo>
                <a:cubicBezTo>
                  <a:pt x="2273396" y="32804"/>
                  <a:pt x="2159701" y="35426"/>
                  <a:pt x="1965046" y="13716"/>
                </a:cubicBezTo>
                <a:cubicBezTo>
                  <a:pt x="1785994" y="24616"/>
                  <a:pt x="1686680" y="47748"/>
                  <a:pt x="1459382" y="13716"/>
                </a:cubicBezTo>
                <a:cubicBezTo>
                  <a:pt x="1260610" y="398"/>
                  <a:pt x="913962" y="26960"/>
                  <a:pt x="774497" y="13716"/>
                </a:cubicBezTo>
                <a:cubicBezTo>
                  <a:pt x="689426" y="-2719"/>
                  <a:pt x="378264" y="1751"/>
                  <a:pt x="0" y="13716"/>
                </a:cubicBezTo>
                <a:cubicBezTo>
                  <a:pt x="-173" y="8371"/>
                  <a:pt x="-387" y="6213"/>
                  <a:pt x="0" y="0"/>
                </a:cubicBezTo>
                <a:close/>
              </a:path>
              <a:path w="4480560" h="13716" stroke="0" extrusionOk="0">
                <a:moveTo>
                  <a:pt x="0" y="0"/>
                </a:moveTo>
                <a:cubicBezTo>
                  <a:pt x="290844" y="5546"/>
                  <a:pt x="318443" y="10543"/>
                  <a:pt x="595274" y="0"/>
                </a:cubicBezTo>
                <a:cubicBezTo>
                  <a:pt x="862223" y="-10630"/>
                  <a:pt x="1008164" y="-6970"/>
                  <a:pt x="1100938" y="0"/>
                </a:cubicBezTo>
                <a:cubicBezTo>
                  <a:pt x="1231751" y="-9052"/>
                  <a:pt x="1563421" y="-55931"/>
                  <a:pt x="1830629" y="0"/>
                </a:cubicBezTo>
                <a:cubicBezTo>
                  <a:pt x="2081843" y="38764"/>
                  <a:pt x="2181743" y="16966"/>
                  <a:pt x="2425903" y="0"/>
                </a:cubicBezTo>
                <a:cubicBezTo>
                  <a:pt x="2657412" y="-20059"/>
                  <a:pt x="2795431" y="8423"/>
                  <a:pt x="3021178" y="0"/>
                </a:cubicBezTo>
                <a:cubicBezTo>
                  <a:pt x="3275119" y="-4749"/>
                  <a:pt x="3480943" y="2522"/>
                  <a:pt x="3750869" y="0"/>
                </a:cubicBezTo>
                <a:cubicBezTo>
                  <a:pt x="4005211" y="16055"/>
                  <a:pt x="4302144" y="-2969"/>
                  <a:pt x="4480560" y="0"/>
                </a:cubicBezTo>
                <a:cubicBezTo>
                  <a:pt x="4480397" y="3458"/>
                  <a:pt x="4481383" y="8632"/>
                  <a:pt x="4480560" y="13716"/>
                </a:cubicBezTo>
                <a:cubicBezTo>
                  <a:pt x="4261480" y="-10003"/>
                  <a:pt x="4206199" y="28529"/>
                  <a:pt x="3930091" y="13716"/>
                </a:cubicBezTo>
                <a:cubicBezTo>
                  <a:pt x="3666932" y="-15474"/>
                  <a:pt x="3493645" y="14804"/>
                  <a:pt x="3290011" y="13716"/>
                </a:cubicBezTo>
                <a:cubicBezTo>
                  <a:pt x="3137078" y="-41032"/>
                  <a:pt x="2894690" y="-17948"/>
                  <a:pt x="2649931" y="13716"/>
                </a:cubicBezTo>
                <a:cubicBezTo>
                  <a:pt x="2413020" y="21294"/>
                  <a:pt x="2225991" y="-10559"/>
                  <a:pt x="2054657" y="13716"/>
                </a:cubicBezTo>
                <a:cubicBezTo>
                  <a:pt x="1886877" y="37541"/>
                  <a:pt x="1548763" y="45390"/>
                  <a:pt x="1324966" y="13716"/>
                </a:cubicBezTo>
                <a:cubicBezTo>
                  <a:pt x="1040995" y="1897"/>
                  <a:pt x="786929" y="-17655"/>
                  <a:pt x="595274" y="13716"/>
                </a:cubicBezTo>
                <a:cubicBezTo>
                  <a:pt x="371401" y="32831"/>
                  <a:pt x="168483" y="23167"/>
                  <a:pt x="0" y="13716"/>
                </a:cubicBezTo>
                <a:cubicBezTo>
                  <a:pt x="-740" y="8467"/>
                  <a:pt x="-279" y="4434"/>
                  <a:pt x="0" y="0"/>
                </a:cubicBezTo>
                <a:close/>
              </a:path>
              <a:path w="4480560" h="13716" fill="none" stroke="0" extrusionOk="0">
                <a:moveTo>
                  <a:pt x="0" y="0"/>
                </a:moveTo>
                <a:cubicBezTo>
                  <a:pt x="254633" y="596"/>
                  <a:pt x="318854" y="8353"/>
                  <a:pt x="595274" y="0"/>
                </a:cubicBezTo>
                <a:cubicBezTo>
                  <a:pt x="857042" y="-2503"/>
                  <a:pt x="863005" y="-13327"/>
                  <a:pt x="1100938" y="0"/>
                </a:cubicBezTo>
                <a:cubicBezTo>
                  <a:pt x="1322315" y="28736"/>
                  <a:pt x="1429801" y="-15572"/>
                  <a:pt x="1651406" y="0"/>
                </a:cubicBezTo>
                <a:cubicBezTo>
                  <a:pt x="1861310" y="20479"/>
                  <a:pt x="2199002" y="36173"/>
                  <a:pt x="2336292" y="0"/>
                </a:cubicBezTo>
                <a:cubicBezTo>
                  <a:pt x="2504451" y="-23230"/>
                  <a:pt x="2735943" y="-3451"/>
                  <a:pt x="2931566" y="0"/>
                </a:cubicBezTo>
                <a:cubicBezTo>
                  <a:pt x="3109081" y="-33272"/>
                  <a:pt x="3310374" y="39503"/>
                  <a:pt x="3482035" y="0"/>
                </a:cubicBezTo>
                <a:cubicBezTo>
                  <a:pt x="3630968" y="-117346"/>
                  <a:pt x="3975789" y="30358"/>
                  <a:pt x="4480560" y="0"/>
                </a:cubicBezTo>
                <a:cubicBezTo>
                  <a:pt x="4480546" y="3532"/>
                  <a:pt x="4481771" y="9530"/>
                  <a:pt x="4480560" y="13716"/>
                </a:cubicBezTo>
                <a:cubicBezTo>
                  <a:pt x="4299745" y="8025"/>
                  <a:pt x="4055484" y="54224"/>
                  <a:pt x="3840480" y="13716"/>
                </a:cubicBezTo>
                <a:cubicBezTo>
                  <a:pt x="3665362" y="14404"/>
                  <a:pt x="3548412" y="6532"/>
                  <a:pt x="3290011" y="13716"/>
                </a:cubicBezTo>
                <a:cubicBezTo>
                  <a:pt x="3037450" y="36923"/>
                  <a:pt x="2862123" y="43167"/>
                  <a:pt x="2560320" y="13716"/>
                </a:cubicBezTo>
                <a:cubicBezTo>
                  <a:pt x="2308793" y="7156"/>
                  <a:pt x="2153402" y="-25971"/>
                  <a:pt x="1965046" y="13716"/>
                </a:cubicBezTo>
                <a:cubicBezTo>
                  <a:pt x="1778601" y="25944"/>
                  <a:pt x="1672011" y="23840"/>
                  <a:pt x="1459382" y="13716"/>
                </a:cubicBezTo>
                <a:cubicBezTo>
                  <a:pt x="1212351" y="-9856"/>
                  <a:pt x="906131" y="12859"/>
                  <a:pt x="774497" y="13716"/>
                </a:cubicBezTo>
                <a:cubicBezTo>
                  <a:pt x="636671" y="-47283"/>
                  <a:pt x="331670" y="1705"/>
                  <a:pt x="0" y="13716"/>
                </a:cubicBezTo>
                <a:cubicBezTo>
                  <a:pt x="-561" y="8546"/>
                  <a:pt x="-377" y="614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4480560"/>
                      <a:gd name="connsiteY0" fmla="*/ 0 h 13716"/>
                      <a:gd name="connsiteX1" fmla="*/ 595274 w 4480560"/>
                      <a:gd name="connsiteY1" fmla="*/ 0 h 13716"/>
                      <a:gd name="connsiteX2" fmla="*/ 1100938 w 4480560"/>
                      <a:gd name="connsiteY2" fmla="*/ 0 h 13716"/>
                      <a:gd name="connsiteX3" fmla="*/ 1651406 w 4480560"/>
                      <a:gd name="connsiteY3" fmla="*/ 0 h 13716"/>
                      <a:gd name="connsiteX4" fmla="*/ 2336292 w 4480560"/>
                      <a:gd name="connsiteY4" fmla="*/ 0 h 13716"/>
                      <a:gd name="connsiteX5" fmla="*/ 2931566 w 4480560"/>
                      <a:gd name="connsiteY5" fmla="*/ 0 h 13716"/>
                      <a:gd name="connsiteX6" fmla="*/ 3482035 w 4480560"/>
                      <a:gd name="connsiteY6" fmla="*/ 0 h 13716"/>
                      <a:gd name="connsiteX7" fmla="*/ 4480560 w 4480560"/>
                      <a:gd name="connsiteY7" fmla="*/ 0 h 13716"/>
                      <a:gd name="connsiteX8" fmla="*/ 4480560 w 4480560"/>
                      <a:gd name="connsiteY8" fmla="*/ 13716 h 13716"/>
                      <a:gd name="connsiteX9" fmla="*/ 3840480 w 4480560"/>
                      <a:gd name="connsiteY9" fmla="*/ 13716 h 13716"/>
                      <a:gd name="connsiteX10" fmla="*/ 3290011 w 4480560"/>
                      <a:gd name="connsiteY10" fmla="*/ 13716 h 13716"/>
                      <a:gd name="connsiteX11" fmla="*/ 2560320 w 4480560"/>
                      <a:gd name="connsiteY11" fmla="*/ 13716 h 13716"/>
                      <a:gd name="connsiteX12" fmla="*/ 1965046 w 4480560"/>
                      <a:gd name="connsiteY12" fmla="*/ 13716 h 13716"/>
                      <a:gd name="connsiteX13" fmla="*/ 1459382 w 4480560"/>
                      <a:gd name="connsiteY13" fmla="*/ 13716 h 13716"/>
                      <a:gd name="connsiteX14" fmla="*/ 774497 w 4480560"/>
                      <a:gd name="connsiteY14" fmla="*/ 13716 h 13716"/>
                      <a:gd name="connsiteX15" fmla="*/ 0 w 4480560"/>
                      <a:gd name="connsiteY15" fmla="*/ 13716 h 13716"/>
                      <a:gd name="connsiteX16" fmla="*/ 0 w 4480560"/>
                      <a:gd name="connsiteY16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480560" h="13716" fill="none" extrusionOk="0">
                        <a:moveTo>
                          <a:pt x="0" y="0"/>
                        </a:moveTo>
                        <a:cubicBezTo>
                          <a:pt x="267821" y="8731"/>
                          <a:pt x="334105" y="2629"/>
                          <a:pt x="595274" y="0"/>
                        </a:cubicBezTo>
                        <a:cubicBezTo>
                          <a:pt x="856443" y="-2629"/>
                          <a:pt x="863808" y="-13353"/>
                          <a:pt x="1100938" y="0"/>
                        </a:cubicBezTo>
                        <a:cubicBezTo>
                          <a:pt x="1338068" y="13353"/>
                          <a:pt x="1431663" y="-25862"/>
                          <a:pt x="1651406" y="0"/>
                        </a:cubicBezTo>
                        <a:cubicBezTo>
                          <a:pt x="1871149" y="25862"/>
                          <a:pt x="2173163" y="23827"/>
                          <a:pt x="2336292" y="0"/>
                        </a:cubicBezTo>
                        <a:cubicBezTo>
                          <a:pt x="2499421" y="-23827"/>
                          <a:pt x="2720589" y="28148"/>
                          <a:pt x="2931566" y="0"/>
                        </a:cubicBezTo>
                        <a:cubicBezTo>
                          <a:pt x="3142543" y="-28148"/>
                          <a:pt x="3323630" y="27022"/>
                          <a:pt x="3482035" y="0"/>
                        </a:cubicBezTo>
                        <a:cubicBezTo>
                          <a:pt x="3640440" y="-27022"/>
                          <a:pt x="4012110" y="-20118"/>
                          <a:pt x="4480560" y="0"/>
                        </a:cubicBezTo>
                        <a:cubicBezTo>
                          <a:pt x="4480273" y="3379"/>
                          <a:pt x="4480768" y="9289"/>
                          <a:pt x="4480560" y="13716"/>
                        </a:cubicBezTo>
                        <a:cubicBezTo>
                          <a:pt x="4314132" y="10352"/>
                          <a:pt x="4028383" y="32060"/>
                          <a:pt x="3840480" y="13716"/>
                        </a:cubicBezTo>
                        <a:cubicBezTo>
                          <a:pt x="3652577" y="-4628"/>
                          <a:pt x="3547615" y="-1724"/>
                          <a:pt x="3290011" y="13716"/>
                        </a:cubicBezTo>
                        <a:cubicBezTo>
                          <a:pt x="3032407" y="29156"/>
                          <a:pt x="2830268" y="4147"/>
                          <a:pt x="2560320" y="13716"/>
                        </a:cubicBezTo>
                        <a:cubicBezTo>
                          <a:pt x="2290372" y="23285"/>
                          <a:pt x="2147422" y="2156"/>
                          <a:pt x="1965046" y="13716"/>
                        </a:cubicBezTo>
                        <a:cubicBezTo>
                          <a:pt x="1782670" y="25276"/>
                          <a:pt x="1689791" y="36108"/>
                          <a:pt x="1459382" y="13716"/>
                        </a:cubicBezTo>
                        <a:cubicBezTo>
                          <a:pt x="1228973" y="-8676"/>
                          <a:pt x="915486" y="31929"/>
                          <a:pt x="774497" y="13716"/>
                        </a:cubicBezTo>
                        <a:cubicBezTo>
                          <a:pt x="633508" y="-4497"/>
                          <a:pt x="361442" y="-15679"/>
                          <a:pt x="0" y="13716"/>
                        </a:cubicBezTo>
                        <a:cubicBezTo>
                          <a:pt x="-362" y="8190"/>
                          <a:pt x="-434" y="6098"/>
                          <a:pt x="0" y="0"/>
                        </a:cubicBezTo>
                        <a:close/>
                      </a:path>
                      <a:path w="4480560" h="13716" stroke="0" extrusionOk="0">
                        <a:moveTo>
                          <a:pt x="0" y="0"/>
                        </a:moveTo>
                        <a:cubicBezTo>
                          <a:pt x="285465" y="225"/>
                          <a:pt x="322691" y="16223"/>
                          <a:pt x="595274" y="0"/>
                        </a:cubicBezTo>
                        <a:cubicBezTo>
                          <a:pt x="867857" y="-16223"/>
                          <a:pt x="989129" y="-11242"/>
                          <a:pt x="1100938" y="0"/>
                        </a:cubicBezTo>
                        <a:cubicBezTo>
                          <a:pt x="1212747" y="11242"/>
                          <a:pt x="1574350" y="-36410"/>
                          <a:pt x="1830629" y="0"/>
                        </a:cubicBezTo>
                        <a:cubicBezTo>
                          <a:pt x="2086908" y="36410"/>
                          <a:pt x="2180922" y="4645"/>
                          <a:pt x="2425903" y="0"/>
                        </a:cubicBezTo>
                        <a:cubicBezTo>
                          <a:pt x="2670884" y="-4645"/>
                          <a:pt x="2782024" y="22929"/>
                          <a:pt x="3021178" y="0"/>
                        </a:cubicBezTo>
                        <a:cubicBezTo>
                          <a:pt x="3260332" y="-22929"/>
                          <a:pt x="3456982" y="-1586"/>
                          <a:pt x="3750869" y="0"/>
                        </a:cubicBezTo>
                        <a:cubicBezTo>
                          <a:pt x="4044756" y="1586"/>
                          <a:pt x="4302726" y="17043"/>
                          <a:pt x="4480560" y="0"/>
                        </a:cubicBezTo>
                        <a:cubicBezTo>
                          <a:pt x="4480360" y="3832"/>
                          <a:pt x="4481152" y="9314"/>
                          <a:pt x="4480560" y="13716"/>
                        </a:cubicBezTo>
                        <a:cubicBezTo>
                          <a:pt x="4279652" y="-11422"/>
                          <a:pt x="4200762" y="36994"/>
                          <a:pt x="3930091" y="13716"/>
                        </a:cubicBezTo>
                        <a:cubicBezTo>
                          <a:pt x="3659420" y="-9562"/>
                          <a:pt x="3456052" y="17722"/>
                          <a:pt x="3290011" y="13716"/>
                        </a:cubicBezTo>
                        <a:cubicBezTo>
                          <a:pt x="3123970" y="9710"/>
                          <a:pt x="2882392" y="28246"/>
                          <a:pt x="2649931" y="13716"/>
                        </a:cubicBezTo>
                        <a:cubicBezTo>
                          <a:pt x="2417470" y="-814"/>
                          <a:pt x="2238426" y="2765"/>
                          <a:pt x="2054657" y="13716"/>
                        </a:cubicBezTo>
                        <a:cubicBezTo>
                          <a:pt x="1870888" y="24667"/>
                          <a:pt x="1566368" y="40468"/>
                          <a:pt x="1324966" y="13716"/>
                        </a:cubicBezTo>
                        <a:cubicBezTo>
                          <a:pt x="1083564" y="-13036"/>
                          <a:pt x="787410" y="6374"/>
                          <a:pt x="595274" y="13716"/>
                        </a:cubicBezTo>
                        <a:cubicBezTo>
                          <a:pt x="403138" y="21058"/>
                          <a:pt x="169622" y="5927"/>
                          <a:pt x="0" y="13716"/>
                        </a:cubicBezTo>
                        <a:cubicBezTo>
                          <a:pt x="-475" y="8699"/>
                          <a:pt x="-565" y="440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4813" y="552091"/>
            <a:ext cx="4668251" cy="5431536"/>
          </a:xfrm>
        </p:spPr>
        <p:txBody>
          <a:bodyPr anchor="ctr">
            <a:normAutofit fontScale="85000" lnSpcReduction="20000"/>
          </a:bodyPr>
          <a:lstStyle/>
          <a:p>
            <a:pPr marL="68580" indent="0">
              <a:buNone/>
            </a:pPr>
            <a:endParaRPr lang="en-US" sz="2500"/>
          </a:p>
          <a:p>
            <a:pPr marL="68580" indent="0">
              <a:buNone/>
            </a:pPr>
            <a:r>
              <a:rPr lang="en-US" sz="3600" dirty="0"/>
              <a:t>Each year over 1,400 students apply for approximately 600 grade 8 spaces in the District programs. </a:t>
            </a:r>
          </a:p>
          <a:p>
            <a:pPr marL="68580" indent="0">
              <a:buNone/>
            </a:pPr>
            <a:endParaRPr lang="en-US" sz="3600" dirty="0"/>
          </a:p>
          <a:p>
            <a:pPr marL="68580" indent="0">
              <a:buNone/>
            </a:pPr>
            <a:r>
              <a:rPr lang="en-US" sz="3600" dirty="0"/>
              <a:t>Acceptance is based on grade 6 and grade 7 report cards, applications and interviews.</a:t>
            </a:r>
            <a:endParaRPr lang="en-US" sz="3600" dirty="0">
              <a:cs typeface="Calibri" panose="020F0502020204030204"/>
            </a:endParaRPr>
          </a:p>
          <a:p>
            <a:pPr marL="68580" indent="0">
              <a:buNone/>
            </a:pPr>
            <a:endParaRPr lang="en-US" sz="3600">
              <a:cs typeface="Calibri"/>
            </a:endParaRPr>
          </a:p>
          <a:p>
            <a:pPr marL="68580" indent="0">
              <a:buNone/>
            </a:pPr>
            <a:r>
              <a:rPr lang="en-US" sz="3600" dirty="0"/>
              <a:t>FLEX SELECTION CRITERIA</a:t>
            </a:r>
            <a:endParaRPr lang="en-US" sz="3600" dirty="0">
              <a:cs typeface="Calibri"/>
            </a:endParaRPr>
          </a:p>
          <a:p>
            <a:pPr marL="68580" indent="0">
              <a:buNone/>
            </a:pPr>
            <a:r>
              <a:rPr lang="en-US" sz="3600" dirty="0"/>
              <a:t>DIFFER SOMEWHAT…</a:t>
            </a:r>
            <a:endParaRPr lang="en-US" sz="3600" dirty="0">
              <a:cs typeface="Calibri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CA" sz="2500" b="1"/>
          </a:p>
          <a:p>
            <a:pPr marL="0" indent="0">
              <a:buNone/>
            </a:pPr>
            <a:endParaRPr lang="en-CA" sz="2500" b="1"/>
          </a:p>
        </p:txBody>
      </p:sp>
    </p:spTree>
    <p:extLst>
      <p:ext uri="{BB962C8B-B14F-4D97-AF65-F5344CB8AC3E}">
        <p14:creationId xmlns:p14="http://schemas.microsoft.com/office/powerpoint/2010/main" val="355797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40"/>
    </mc:Choice>
    <mc:Fallback xmlns="">
      <p:transition spd="slow" advTm="2974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858" y="1683756"/>
            <a:ext cx="2336449" cy="2396359"/>
          </a:xfrm>
        </p:spPr>
        <p:txBody>
          <a:bodyPr anchor="b">
            <a:normAutofit/>
          </a:bodyPr>
          <a:lstStyle/>
          <a:p>
            <a:pPr algn="r"/>
            <a:r>
              <a:rPr lang="en-CA" sz="3500" b="1" i="1">
                <a:solidFill>
                  <a:srgbClr val="FFFFFF"/>
                </a:solidFill>
              </a:rPr>
              <a:t>Program Application Process</a:t>
            </a:r>
            <a:endParaRPr lang="fr-FR" sz="3500" b="1" i="1">
              <a:solidFill>
                <a:srgbClr val="FFFFFF"/>
              </a:solidFill>
            </a:endParaRPr>
          </a:p>
        </p:txBody>
      </p:sp>
      <p:graphicFrame>
        <p:nvGraphicFramePr>
          <p:cNvPr id="61" name="Content Placeholder 2">
            <a:extLst>
              <a:ext uri="{FF2B5EF4-FFF2-40B4-BE49-F238E27FC236}">
                <a16:creationId xmlns:a16="http://schemas.microsoft.com/office/drawing/2014/main" id="{80911EB2-0A20-6AF1-E0C4-83AC2161EB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931980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265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557"/>
    </mc:Choice>
    <mc:Fallback xmlns="">
      <p:transition spd="slow" advTm="33557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2455" y="365124"/>
            <a:ext cx="4629150" cy="1828800"/>
          </a:xfrm>
        </p:spPr>
        <p:txBody>
          <a:bodyPr>
            <a:normAutofit/>
          </a:bodyPr>
          <a:lstStyle/>
          <a:p>
            <a:r>
              <a:rPr lang="en-CA" sz="4100"/>
              <a:t>Program Application Process: Step One</a:t>
            </a:r>
            <a:endParaRPr lang="fr-FR" sz="4100"/>
          </a:p>
        </p:txBody>
      </p:sp>
      <p:pic>
        <p:nvPicPr>
          <p:cNvPr id="34" name="Picture 32" descr="Rolls of blueprints">
            <a:extLst>
              <a:ext uri="{FF2B5EF4-FFF2-40B4-BE49-F238E27FC236}">
                <a16:creationId xmlns:a16="http://schemas.microsoft.com/office/drawing/2014/main" id="{8FBA0D01-781D-4E3A-97A0-DC4B990097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256" r="875" b="-1"/>
          <a:stretch/>
        </p:blipFill>
        <p:spPr>
          <a:xfrm>
            <a:off x="21" y="10"/>
            <a:ext cx="1315072" cy="685799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7978" y="1736333"/>
            <a:ext cx="6633627" cy="444501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1900" b="1" i="1" dirty="0">
              <a:latin typeface="+mj-lt"/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2400" b="1" i="1" dirty="0">
                <a:latin typeface="+mj-lt"/>
                <a:ea typeface="+mn-lt"/>
                <a:cs typeface="+mn-lt"/>
              </a:rPr>
              <a:t>District Registry:</a:t>
            </a:r>
            <a:endParaRPr lang="en-US" sz="2400" i="1" dirty="0">
              <a:latin typeface="+mj-lt"/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2400" i="1" dirty="0">
                <a:latin typeface="+mj-lt"/>
                <a:ea typeface="+mn-lt"/>
                <a:cs typeface="+mn-lt"/>
              </a:rPr>
              <a:t>Interested students will submit a general application package to the District registry between. </a:t>
            </a:r>
          </a:p>
          <a:p>
            <a:pPr marL="0" indent="0">
              <a:buNone/>
            </a:pPr>
            <a:r>
              <a:rPr lang="en-US" sz="3600" dirty="0">
                <a:ea typeface="+mn-lt"/>
                <a:cs typeface="+mn-lt"/>
              </a:rPr>
              <a:t>November 10, 2025 - December 15, 2025, by 3:00pm</a:t>
            </a:r>
            <a:endParaRPr lang="en-US" dirty="0"/>
          </a:p>
          <a:p>
            <a:pPr marL="0" indent="0">
              <a:buNone/>
            </a:pPr>
            <a:r>
              <a:rPr lang="en-US" sz="1900" i="1" dirty="0">
                <a:latin typeface="+mj-lt"/>
                <a:ea typeface="+mn-lt"/>
                <a:cs typeface="+mn-lt"/>
              </a:rPr>
              <a:t>This will be similar to the process used in this past school year</a:t>
            </a:r>
            <a:endParaRPr lang="en-US" sz="1900" i="1" dirty="0">
              <a:latin typeface="+mj-lt"/>
              <a:cs typeface="Calibri"/>
            </a:endParaRPr>
          </a:p>
          <a:p>
            <a:pPr marL="0" indent="0">
              <a:buNone/>
            </a:pPr>
            <a:endParaRPr lang="en-US" sz="1900" i="1" dirty="0">
              <a:latin typeface="+mj-lt"/>
              <a:cs typeface="Calibri"/>
            </a:endParaRPr>
          </a:p>
          <a:p>
            <a:pPr marL="68580" indent="0">
              <a:buNone/>
            </a:pPr>
            <a:endParaRPr lang="en-US" sz="1900" dirty="0">
              <a:ea typeface="+mn-lt"/>
              <a:cs typeface="+mn-lt"/>
            </a:endParaRPr>
          </a:p>
          <a:p>
            <a:pPr marL="68580" indent="0">
              <a:buNone/>
            </a:pPr>
            <a:r>
              <a:rPr lang="en-US" sz="1900" b="1" dirty="0">
                <a:ea typeface="+mn-lt"/>
                <a:cs typeface="+mn-lt"/>
                <a:hlinkClick r:id="rId3"/>
              </a:rPr>
              <a:t>https://govsb.ca/secondary-programs</a:t>
            </a:r>
            <a:endParaRPr lang="en-US" sz="1900" dirty="0">
              <a:ea typeface="+mn-lt"/>
              <a:cs typeface="+mn-lt"/>
            </a:endParaRPr>
          </a:p>
          <a:p>
            <a:pPr marL="68580" indent="0">
              <a:buNone/>
            </a:pPr>
            <a:endParaRPr lang="en-US" sz="1900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sz="1900" i="1" dirty="0">
              <a:latin typeface="+mj-lt"/>
              <a:cs typeface="Calibri"/>
            </a:endParaRPr>
          </a:p>
          <a:p>
            <a:pPr marL="0" indent="0">
              <a:buNone/>
            </a:pPr>
            <a:endParaRPr lang="en-US" sz="1900" i="1" dirty="0">
              <a:latin typeface="+mj-lt"/>
              <a:cs typeface="Calibri"/>
            </a:endParaRPr>
          </a:p>
          <a:p>
            <a:pPr marL="0" indent="0">
              <a:buNone/>
            </a:pPr>
            <a:endParaRPr lang="en-US" sz="1900" b="1" i="1" dirty="0">
              <a:latin typeface="+mj-lt"/>
              <a:cs typeface="Calibri Light" panose="020F0302020204030204"/>
            </a:endParaRPr>
          </a:p>
          <a:p>
            <a:pPr marL="68580" indent="0">
              <a:buNone/>
            </a:pPr>
            <a:endParaRPr lang="en-US" sz="1900" i="1" dirty="0">
              <a:latin typeface="+mj-lt"/>
              <a:cs typeface="Calibri Light" panose="020F0302020204030204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CA" sz="1900" b="1" i="1" dirty="0">
              <a:latin typeface="+mj-lt"/>
              <a:cs typeface="Calibri Light" panose="020F0302020204030204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CA" sz="1900" b="1" i="1" dirty="0">
              <a:latin typeface="+mj-lt"/>
              <a:cs typeface="Calibri Light" panose="020F0302020204030204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CA" sz="1900" b="1" i="1" dirty="0">
              <a:latin typeface="+mj-lt"/>
              <a:cs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803347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8840"/>
    </mc:Choice>
    <mc:Fallback xmlns="">
      <p:transition spd="slow" advTm="884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62114" y="0"/>
            <a:ext cx="3072908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486646" y="-3486043"/>
            <a:ext cx="2170709" cy="9144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9A06719-C73D-1546-B874-395DAAF0A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673" y="348865"/>
            <a:ext cx="7288583" cy="1576446"/>
          </a:xfrm>
        </p:spPr>
        <p:txBody>
          <a:bodyPr anchor="ctr">
            <a:normAutofit/>
          </a:bodyPr>
          <a:lstStyle/>
          <a:p>
            <a:r>
              <a:rPr lang="en-CA" sz="3500" b="1">
                <a:solidFill>
                  <a:srgbClr val="FFFFFF"/>
                </a:solidFill>
              </a:rPr>
              <a:t>Flex Intake Day: Step Three</a:t>
            </a:r>
            <a:endParaRPr lang="en-US" sz="3500" b="1">
              <a:solidFill>
                <a:srgbClr val="FFFFFF"/>
              </a:solidFill>
            </a:endParaRPr>
          </a:p>
        </p:txBody>
      </p:sp>
      <p:graphicFrame>
        <p:nvGraphicFramePr>
          <p:cNvPr id="43" name="Content Placeholder 6">
            <a:extLst>
              <a:ext uri="{FF2B5EF4-FFF2-40B4-BE49-F238E27FC236}">
                <a16:creationId xmlns:a16="http://schemas.microsoft.com/office/drawing/2014/main" id="{CE923A0B-0E4E-D742-6CA1-FB4ED10D63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2415686"/>
              </p:ext>
            </p:extLst>
          </p:nvPr>
        </p:nvGraphicFramePr>
        <p:xfrm>
          <a:off x="483042" y="2615979"/>
          <a:ext cx="8195871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620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55"/>
    </mc:Choice>
    <mc:Fallback xmlns="">
      <p:transition spd="slow" advTm="9855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858" y="1683756"/>
            <a:ext cx="2336449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3500" b="1">
                <a:solidFill>
                  <a:srgbClr val="FFFFFF"/>
                </a:solidFill>
              </a:rPr>
              <a:t>Program Application Process: Step Four</a:t>
            </a:r>
            <a:endParaRPr lang="en-US" sz="3500">
              <a:solidFill>
                <a:srgbClr val="FFFFFF"/>
              </a:solidFill>
            </a:endParaRPr>
          </a:p>
        </p:txBody>
      </p:sp>
      <p:graphicFrame>
        <p:nvGraphicFramePr>
          <p:cNvPr id="47" name="Content Placeholder 2">
            <a:extLst>
              <a:ext uri="{FF2B5EF4-FFF2-40B4-BE49-F238E27FC236}">
                <a16:creationId xmlns:a16="http://schemas.microsoft.com/office/drawing/2014/main" id="{82E29959-80A2-98D9-165A-F1B48C47E6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1417277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605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142"/>
    </mc:Choice>
    <mc:Fallback xmlns="">
      <p:transition spd="slow" advTm="19142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9" name="Rectangle 2058">
            <a:extLst>
              <a:ext uri="{FF2B5EF4-FFF2-40B4-BE49-F238E27FC236}">
                <a16:creationId xmlns:a16="http://schemas.microsoft.com/office/drawing/2014/main" id="{9CB95732-565A-4D2C-A3AB-CC460C0D38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E19B653C-798C-4333-8452-3DF3AE3C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0FE50278-E2EC-42B2-A1F1-921DD3990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81994" y="-3786547"/>
            <a:ext cx="1580014" cy="9144002"/>
          </a:xfrm>
          <a:prstGeom prst="rect">
            <a:avLst/>
          </a:prstGeom>
          <a:gradFill>
            <a:gsLst>
              <a:gs pos="19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65" name="Rectangle 2064">
            <a:extLst>
              <a:ext uri="{FF2B5EF4-FFF2-40B4-BE49-F238E27FC236}">
                <a16:creationId xmlns:a16="http://schemas.microsoft.com/office/drawing/2014/main" id="{1236153F-0DB4-40DD-87C6-B40C1B7E2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69075" y="0"/>
            <a:ext cx="3227567" cy="1575461"/>
          </a:xfrm>
          <a:prstGeom prst="rect">
            <a:avLst/>
          </a:prstGeom>
          <a:gradFill>
            <a:gsLst>
              <a:gs pos="0">
                <a:schemeClr val="accent1">
                  <a:alpha val="72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786" y="288404"/>
            <a:ext cx="5377992" cy="97744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500" b="1">
                <a:solidFill>
                  <a:srgbClr val="FFFFFF"/>
                </a:solidFill>
              </a:rPr>
              <a:t>Questions ?</a:t>
            </a:r>
          </a:p>
        </p:txBody>
      </p:sp>
      <p:pic>
        <p:nvPicPr>
          <p:cNvPr id="2050" name="Picture 2" descr="C:\Users\sammy\Pictures\instagram posts 2015\IMG_20150617_19462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3" r="16977"/>
          <a:stretch/>
        </p:blipFill>
        <p:spPr bwMode="auto">
          <a:xfrm>
            <a:off x="676914" y="2521713"/>
            <a:ext cx="2429031" cy="3382108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https://scontent-sea1-1.xx.fbcdn.net/v/t1.0-9/1505090_589545957858855_1735872668143287356_n.jpg?oh=f05af9b44ad07c520d27204f4102abce&amp;oe=589E6CA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70" r="20283" b="-1"/>
          <a:stretch/>
        </p:blipFill>
        <p:spPr bwMode="auto">
          <a:xfrm>
            <a:off x="3357484" y="2520475"/>
            <a:ext cx="2429030" cy="338458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content-sea1-1.xx.fbcdn.net/v/t1.0-9/1511283_697494040396321_5560313215836126715_n.jpg?oh=419f8476d2bf63926d5ad7eeeb8665da&amp;oe=5896B10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56" r="22620" b="2"/>
          <a:stretch/>
        </p:blipFill>
        <p:spPr bwMode="auto">
          <a:xfrm>
            <a:off x="6038055" y="2520460"/>
            <a:ext cx="2429030" cy="338461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3BA326B-9C5B-B41E-EAE6-6C9EE80BEDB9}"/>
              </a:ext>
            </a:extLst>
          </p:cNvPr>
          <p:cNvSpPr txBox="1"/>
          <p:nvPr/>
        </p:nvSpPr>
        <p:spPr>
          <a:xfrm>
            <a:off x="677954" y="1748117"/>
            <a:ext cx="767378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ea typeface="+mn-lt"/>
                <a:cs typeface="+mn-lt"/>
                <a:hlinkClick r:id="rId5"/>
              </a:rPr>
              <a:t>https://vantechflexhumanities.wordpress.com/</a:t>
            </a:r>
            <a:endParaRPr lang="en-US" sz="20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8245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870"/>
    </mc:Choice>
    <mc:Fallback xmlns="">
      <p:transition spd="slow" advTm="2587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53C1192A-FDD4-47A8-B2C7-45CAF8C64C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1976" r="32781" b="-1"/>
          <a:stretch/>
        </p:blipFill>
        <p:spPr>
          <a:xfrm>
            <a:off x="10226" y="10"/>
            <a:ext cx="2336930" cy="34478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F0205C6-48EC-4421-B782-799F05FE409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37350" r="31469" b="-1"/>
          <a:stretch/>
        </p:blipFill>
        <p:spPr>
          <a:xfrm>
            <a:off x="10226" y="3447831"/>
            <a:ext cx="2336929" cy="3410169"/>
          </a:xfrm>
          <a:prstGeom prst="rect">
            <a:avLst/>
          </a:prstGeom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id="{60919A3C-0719-81EF-AF29-3EEDD5906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2521" cy="6858000"/>
            <a:chOff x="12068638" y="0"/>
            <a:chExt cx="123362" cy="685800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D0FB801-BA56-640D-4248-57A83E4E34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D52A8575-530C-B315-F6C6-E265D4BF92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4139706"/>
              <a:ext cx="123362" cy="2718294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0F4F64A1-F127-499C-B4B3-5EE2068B92B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1" r="25619" b="1"/>
          <a:stretch/>
        </p:blipFill>
        <p:spPr>
          <a:xfrm>
            <a:off x="2346099" y="10"/>
            <a:ext cx="3635478" cy="685799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0399" y="415564"/>
            <a:ext cx="3017025" cy="640618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CA" sz="3200" b="1" i="1" dirty="0"/>
              <a:t>The Classics:</a:t>
            </a:r>
            <a:endParaRPr lang="en-CA" sz="3200" b="1" i="1">
              <a:cs typeface="Calibri"/>
            </a:endParaRPr>
          </a:p>
          <a:p>
            <a:pPr marL="0" indent="0">
              <a:buNone/>
            </a:pPr>
            <a:endParaRPr lang="en-CA" sz="3200" b="1" i="1" dirty="0"/>
          </a:p>
          <a:p>
            <a:pPr marL="0" indent="0">
              <a:buNone/>
            </a:pPr>
            <a:r>
              <a:rPr lang="en-CA" sz="3200" i="1" dirty="0"/>
              <a:t>Dr. Martelli</a:t>
            </a:r>
            <a:endParaRPr lang="en-CA" sz="3200" i="1">
              <a:cs typeface="Calibri"/>
            </a:endParaRPr>
          </a:p>
          <a:p>
            <a:pPr marL="0" indent="0">
              <a:buNone/>
            </a:pPr>
            <a:endParaRPr lang="en-CA" sz="3200" i="1" dirty="0"/>
          </a:p>
          <a:p>
            <a:r>
              <a:rPr lang="en-CA" i="1" dirty="0"/>
              <a:t>Philosophy &amp; World Literature</a:t>
            </a:r>
            <a:endParaRPr lang="en-CA" i="1">
              <a:cs typeface="Calibri"/>
            </a:endParaRPr>
          </a:p>
          <a:p>
            <a:pPr marL="0" indent="0">
              <a:buNone/>
            </a:pPr>
            <a:endParaRPr lang="en-CA" i="1" dirty="0">
              <a:cs typeface="Calibri" panose="020F0502020204030204"/>
            </a:endParaRPr>
          </a:p>
          <a:p>
            <a:r>
              <a:rPr lang="en-CA" i="1" dirty="0"/>
              <a:t>Philosophy 12</a:t>
            </a:r>
            <a:endParaRPr lang="en-CA" i="1">
              <a:cs typeface="Calibri"/>
            </a:endParaRPr>
          </a:p>
          <a:p>
            <a:endParaRPr lang="en-CA" sz="1700" b="1" i="1"/>
          </a:p>
        </p:txBody>
      </p:sp>
    </p:spTree>
    <p:extLst>
      <p:ext uri="{BB962C8B-B14F-4D97-AF65-F5344CB8AC3E}">
        <p14:creationId xmlns:p14="http://schemas.microsoft.com/office/powerpoint/2010/main" val="15579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228"/>
    </mc:Choice>
    <mc:Fallback xmlns="">
      <p:transition spd="slow" advTm="113228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7" name="Rectangle 86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1AA77E-D07C-49D3-80E7-CD42E9A95F51}"/>
              </a:ext>
            </a:extLst>
          </p:cNvPr>
          <p:cNvSpPr txBox="1"/>
          <p:nvPr/>
        </p:nvSpPr>
        <p:spPr>
          <a:xfrm>
            <a:off x="1028697" y="348865"/>
            <a:ext cx="7533018" cy="877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200" b="1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Class Outline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200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Classics/ Dr. Martelli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200" i="1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669917"/>
              </p:ext>
            </p:extLst>
          </p:nvPr>
        </p:nvGraphicFramePr>
        <p:xfrm>
          <a:off x="483042" y="2242994"/>
          <a:ext cx="8195872" cy="4239765"/>
        </p:xfrm>
        <a:graphic>
          <a:graphicData uri="http://schemas.openxmlformats.org/drawingml/2006/table">
            <a:tbl>
              <a:tblPr firstRow="1" bandRow="1">
                <a:solidFill>
                  <a:schemeClr val="bg1">
                    <a:lumMod val="95000"/>
                  </a:schemeClr>
                </a:solidFill>
                <a:tableStyleId>{8EC20E35-A176-4012-BC5E-935CFFF8708E}</a:tableStyleId>
              </a:tblPr>
              <a:tblGrid>
                <a:gridCol w="2420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654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9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727">
                <a:tc>
                  <a:txBody>
                    <a:bodyPr/>
                    <a:lstStyle/>
                    <a:p>
                      <a:r>
                        <a:rPr lang="en-CA" sz="2900" b="0" cap="none" spc="0" dirty="0">
                          <a:solidFill>
                            <a:schemeClr val="bg1"/>
                          </a:solidFill>
                        </a:rPr>
                        <a:t>Grade 8</a:t>
                      </a:r>
                      <a:endParaRPr lang="fr-FR" sz="2900" b="0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9313" marT="103801" marB="5099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2900" b="0" cap="none" spc="0" dirty="0">
                          <a:solidFill>
                            <a:schemeClr val="bg1"/>
                          </a:solidFill>
                        </a:rPr>
                        <a:t>Grade 9</a:t>
                      </a:r>
                      <a:endParaRPr lang="fr-FR" sz="2900" b="0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9313" marT="103801" marB="5099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2900" b="0" cap="none" spc="0" dirty="0">
                          <a:solidFill>
                            <a:schemeClr val="bg1"/>
                          </a:solidFill>
                        </a:rPr>
                        <a:t>Grade 10</a:t>
                      </a:r>
                      <a:endParaRPr lang="fr-FR" sz="2900" b="0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9313" marT="103801" marB="5099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1249">
                <a:tc>
                  <a:txBody>
                    <a:bodyPr/>
                    <a:lstStyle/>
                    <a:p>
                      <a:r>
                        <a:rPr lang="en-CA" sz="2900" b="1" cap="none" spc="0" baseline="0" dirty="0">
                          <a:solidFill>
                            <a:schemeClr val="tx1"/>
                          </a:solidFill>
                        </a:rPr>
                        <a:t>Classics 8</a:t>
                      </a:r>
                    </a:p>
                    <a:p>
                      <a:pPr lvl="0">
                        <a:buNone/>
                      </a:pPr>
                      <a:endParaRPr lang="en-CA" sz="2900" b="1" cap="none" spc="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CA" sz="2800" cap="none" spc="0" baseline="0" dirty="0">
                          <a:solidFill>
                            <a:schemeClr val="tx1"/>
                          </a:solidFill>
                        </a:rPr>
                        <a:t>Ancient to 16</a:t>
                      </a:r>
                      <a:r>
                        <a:rPr lang="en-CA" sz="2800" cap="none" spc="0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CA" sz="2800" cap="none" spc="0" baseline="0" dirty="0">
                          <a:solidFill>
                            <a:schemeClr val="tx1"/>
                          </a:solidFill>
                        </a:rPr>
                        <a:t> century Philosophy and Literature</a:t>
                      </a:r>
                      <a:endParaRPr lang="fr-FR" sz="28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101992" marT="103801" marB="5099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2900" b="1" cap="none" spc="0" dirty="0">
                          <a:solidFill>
                            <a:schemeClr val="tx1"/>
                          </a:solidFill>
                        </a:rPr>
                        <a:t>Classics 9</a:t>
                      </a:r>
                    </a:p>
                    <a:p>
                      <a:pPr lvl="0">
                        <a:buNone/>
                      </a:pPr>
                      <a:endParaRPr lang="en-CA" sz="2900" b="1" cap="none" spc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CA" sz="2800" cap="none" spc="0" dirty="0">
                          <a:solidFill>
                            <a:schemeClr val="tx1"/>
                          </a:solidFill>
                        </a:rPr>
                        <a:t>Late Renaissance, to 19</a:t>
                      </a:r>
                      <a:r>
                        <a:rPr lang="en-CA" sz="2800" cap="none" spc="0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CA" sz="2800" cap="none" spc="0" dirty="0">
                          <a:solidFill>
                            <a:schemeClr val="tx1"/>
                          </a:solidFill>
                        </a:rPr>
                        <a:t> century Philosophy and Literature</a:t>
                      </a:r>
                      <a:endParaRPr lang="fr-FR" sz="28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101992" marT="103801" marB="5099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2900" b="1" cap="none" spc="0" dirty="0">
                          <a:solidFill>
                            <a:schemeClr val="tx1"/>
                          </a:solidFill>
                        </a:rPr>
                        <a:t>Classics 10</a:t>
                      </a:r>
                    </a:p>
                    <a:p>
                      <a:pPr lvl="0">
                        <a:buNone/>
                      </a:pPr>
                      <a:endParaRPr lang="en-CA" sz="2900" b="1" cap="none" spc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CA" sz="2800" cap="none" spc="0" dirty="0">
                          <a:solidFill>
                            <a:schemeClr val="tx1"/>
                          </a:solidFill>
                        </a:rPr>
                        <a:t>Late 19</a:t>
                      </a:r>
                      <a:r>
                        <a:rPr lang="en-CA" sz="2800" cap="none" spc="0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CA" sz="2800" cap="none" spc="0" dirty="0">
                          <a:solidFill>
                            <a:schemeClr val="tx1"/>
                          </a:solidFill>
                        </a:rPr>
                        <a:t> to early 21</a:t>
                      </a:r>
                      <a:r>
                        <a:rPr lang="en-CA" sz="2800" cap="none" spc="0" baseline="30000" dirty="0">
                          <a:solidFill>
                            <a:schemeClr val="tx1"/>
                          </a:solidFill>
                        </a:rPr>
                        <a:t>st</a:t>
                      </a:r>
                      <a:r>
                        <a:rPr lang="en-CA" sz="2800" cap="none" spc="0" dirty="0">
                          <a:solidFill>
                            <a:schemeClr val="tx1"/>
                          </a:solidFill>
                        </a:rPr>
                        <a:t> century Philosophy and Literature</a:t>
                      </a:r>
                      <a:endParaRPr lang="fr-FR" sz="28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101992" marT="103801" marB="5099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204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41"/>
    </mc:Choice>
    <mc:Fallback xmlns="">
      <p:transition spd="slow" advTm="2304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3BA513B0-82FF-4F41-8178-885375D1C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1E9328CA-9662-4414-A2D5-C0E4650813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" t="15758" r="1899" b="-99"/>
          <a:stretch/>
        </p:blipFill>
        <p:spPr>
          <a:xfrm>
            <a:off x="87829" y="10"/>
            <a:ext cx="8991387" cy="4118936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93DB8501-F9F2-4ACD-B56A-9019CD500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28" y="2987478"/>
            <a:ext cx="9171095" cy="1828800"/>
            <a:chOff x="-305" y="2987478"/>
            <a:chExt cx="12188952" cy="1828800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DD03A94A-ADF5-4334-86B1-DBA5F70ACD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385A18E1-CBE3-4BBD-B1B7-CDBCA685E0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33EDCAA-1D6C-4710-9DA1-C7FC946D8E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53" name="Freeform: Shape 52">
              <a:extLst>
                <a:ext uri="{FF2B5EF4-FFF2-40B4-BE49-F238E27FC236}">
                  <a16:creationId xmlns:a16="http://schemas.microsoft.com/office/drawing/2014/main" id="{3916FBF2-1CC9-460D-A42B-FB77E515EC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1C9573F-C4C6-4DBE-9388-8A3803D6C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4551037"/>
            <a:ext cx="4236982" cy="1509931"/>
          </a:xfrm>
        </p:spPr>
        <p:txBody>
          <a:bodyPr>
            <a:normAutofit/>
          </a:bodyPr>
          <a:lstStyle/>
          <a:p>
            <a:r>
              <a:rPr lang="en-US" sz="3100" dirty="0">
                <a:solidFill>
                  <a:schemeClr val="tx2"/>
                </a:solidFill>
              </a:rPr>
              <a:t>Dr. Martelli's </a:t>
            </a:r>
            <a:br>
              <a:rPr lang="en-US" sz="3100" dirty="0">
                <a:solidFill>
                  <a:schemeClr val="tx2"/>
                </a:solidFill>
              </a:rPr>
            </a:br>
            <a:r>
              <a:rPr lang="en-US" sz="3100" dirty="0">
                <a:solidFill>
                  <a:schemeClr val="tx2"/>
                </a:solidFill>
              </a:rPr>
              <a:t>resource 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A483D-2222-4C6F-8986-0083588E5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451" y="4551037"/>
            <a:ext cx="6182511" cy="1509935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https://martellisocialsciences.weebly.com/</a:t>
            </a:r>
            <a:endParaRPr lang="en-US" sz="2400" dirty="0">
              <a:solidFill>
                <a:schemeClr val="tx2"/>
              </a:solidFill>
              <a:cs typeface="Calibri" panose="020F0502020204030204"/>
            </a:endParaRPr>
          </a:p>
          <a:p>
            <a:endParaRPr lang="en-US" sz="16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329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B3F59054-3394-4D87-8BD0-A28DCD47F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2F744B-0442-4A1B-BF9C-9B65EBCE8C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62" r="11096"/>
          <a:stretch/>
        </p:blipFill>
        <p:spPr>
          <a:xfrm>
            <a:off x="5536239" y="10"/>
            <a:ext cx="3607761" cy="6857990"/>
          </a:xfrm>
          <a:custGeom>
            <a:avLst/>
            <a:gdLst/>
            <a:ahLst/>
            <a:cxnLst/>
            <a:rect l="l" t="t" r="r" b="b"/>
            <a:pathLst>
              <a:path w="4817171" h="6858000">
                <a:moveTo>
                  <a:pt x="22751" y="0"/>
                </a:moveTo>
                <a:lnTo>
                  <a:pt x="4817171" y="0"/>
                </a:lnTo>
                <a:lnTo>
                  <a:pt x="4817171" y="6858000"/>
                </a:lnTo>
                <a:lnTo>
                  <a:pt x="0" y="6858000"/>
                </a:lnTo>
                <a:lnTo>
                  <a:pt x="6679" y="6845555"/>
                </a:lnTo>
                <a:cubicBezTo>
                  <a:pt x="496584" y="5886487"/>
                  <a:pt x="786702" y="4695963"/>
                  <a:pt x="786702" y="3406233"/>
                </a:cubicBezTo>
                <a:cubicBezTo>
                  <a:pt x="786702" y="2215714"/>
                  <a:pt x="539501" y="1109724"/>
                  <a:pt x="116147" y="192283"/>
                </a:cubicBezTo>
                <a:close/>
              </a:path>
            </a:pathLst>
          </a:cu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F0205C6-48EC-4421-B782-799F05FE40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7963" r="22084" b="1"/>
          <a:stretch/>
        </p:blipFill>
        <p:spPr>
          <a:xfrm>
            <a:off x="2352291" y="10"/>
            <a:ext cx="3734478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4" name="Picture 3" descr="A group of people on a sidewalk&#10;&#10;Description automatically generated">
            <a:extLst>
              <a:ext uri="{FF2B5EF4-FFF2-40B4-BE49-F238E27FC236}">
                <a16:creationId xmlns:a16="http://schemas.microsoft.com/office/drawing/2014/main" id="{C6B3DB31-3F1B-40A3-877D-D43B44D49E7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299" r="16620" b="-2"/>
          <a:stretch/>
        </p:blipFill>
        <p:spPr>
          <a:xfrm>
            <a:off x="2392071" y="3456432"/>
            <a:ext cx="369410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 useBgFill="1">
        <p:nvSpPr>
          <p:cNvPr id="74" name="Freeform: Shape 73">
            <a:extLst>
              <a:ext uri="{FF2B5EF4-FFF2-40B4-BE49-F238E27FC236}">
                <a16:creationId xmlns:a16="http://schemas.microsoft.com/office/drawing/2014/main" id="{2FE0ABA9-CAF1-4816-837D-5F28AAA08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959361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6" name="Freeform: Shape 75">
            <a:extLst>
              <a:ext uri="{FF2B5EF4-FFF2-40B4-BE49-F238E27FC236}">
                <a16:creationId xmlns:a16="http://schemas.microsoft.com/office/drawing/2014/main" id="{BC8B9C14-70F0-4F42-85FF-0DD3D5A58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952502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06856"/>
            <a:ext cx="96012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4" y="2089941"/>
            <a:ext cx="21259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042" y="1182804"/>
            <a:ext cx="2598463" cy="499854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CA" sz="2000" b="1" i="1" dirty="0"/>
              <a:t>History &amp; Social Sciences:</a:t>
            </a:r>
            <a:endParaRPr lang="en-CA" sz="2000" b="1" i="1" dirty="0">
              <a:cs typeface="Calibri"/>
            </a:endParaRPr>
          </a:p>
          <a:p>
            <a:pPr marL="0" indent="0">
              <a:buNone/>
            </a:pPr>
            <a:endParaRPr lang="en-CA" sz="2000" b="1" i="1" dirty="0"/>
          </a:p>
          <a:p>
            <a:pPr marL="68580" indent="0">
              <a:buNone/>
            </a:pPr>
            <a:r>
              <a:rPr lang="en-CA" i="1" dirty="0"/>
              <a:t>Mr. Moon</a:t>
            </a:r>
            <a:endParaRPr lang="en-CA" i="1" dirty="0">
              <a:cs typeface="Calibri"/>
            </a:endParaRPr>
          </a:p>
          <a:p>
            <a:pPr marL="68580" indent="0">
              <a:buNone/>
            </a:pPr>
            <a:endParaRPr lang="en-CA" sz="1500" i="1">
              <a:cs typeface="Calibri"/>
            </a:endParaRPr>
          </a:p>
          <a:p>
            <a:pPr marL="411480" indent="-342900"/>
            <a:r>
              <a:rPr lang="en-CA" sz="2300" i="1" dirty="0"/>
              <a:t>Flex Humanities History 8, 9 &amp; 10</a:t>
            </a:r>
            <a:endParaRPr lang="en-CA" sz="2300" i="1">
              <a:cs typeface="Calibri"/>
            </a:endParaRPr>
          </a:p>
          <a:p>
            <a:pPr marL="411480" indent="-342900"/>
            <a:r>
              <a:rPr lang="en-CA" sz="2300" i="1" dirty="0"/>
              <a:t>20</a:t>
            </a:r>
            <a:r>
              <a:rPr lang="en-CA" sz="2300" i="1" baseline="30000" dirty="0"/>
              <a:t>th</a:t>
            </a:r>
            <a:r>
              <a:rPr lang="en-CA" sz="2300" i="1" dirty="0"/>
              <a:t> Century World History 12</a:t>
            </a:r>
            <a:endParaRPr lang="en-CA" sz="2300" i="1">
              <a:cs typeface="Calibri"/>
            </a:endParaRPr>
          </a:p>
          <a:p>
            <a:pPr marL="411480" indent="-342900"/>
            <a:r>
              <a:rPr lang="en-CA" sz="2300" i="1" dirty="0"/>
              <a:t>Economic Theory 12</a:t>
            </a:r>
            <a:endParaRPr lang="en-CA" sz="2300" i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7571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642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2" y="-1"/>
            <a:ext cx="9144001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728B65-68B6-5743-86FA-6D9B3C1A8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84" y="248038"/>
            <a:ext cx="529779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500" b="1" i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Class Outline</a:t>
            </a:r>
            <a:br>
              <a:rPr lang="en-US" sz="3500" b="1" i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500" i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History/ Mr. Moon</a:t>
            </a:r>
            <a:endParaRPr lang="en-US" sz="3500" b="1" i="1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60602CF-EA72-9D48-A6D5-3F9B7F0CAB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7446084"/>
              </p:ext>
            </p:extLst>
          </p:nvPr>
        </p:nvGraphicFramePr>
        <p:xfrm>
          <a:off x="321733" y="1717073"/>
          <a:ext cx="8495663" cy="4949381"/>
        </p:xfrm>
        <a:graphic>
          <a:graphicData uri="http://schemas.openxmlformats.org/drawingml/2006/table">
            <a:tbl>
              <a:tblPr firstRow="1" bandRow="1">
                <a:solidFill>
                  <a:schemeClr val="bg1">
                    <a:lumMod val="95000"/>
                  </a:schemeClr>
                </a:solidFill>
                <a:tableStyleId>{8EC20E35-A176-4012-BC5E-935CFFF8708E}</a:tableStyleId>
              </a:tblPr>
              <a:tblGrid>
                <a:gridCol w="28644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2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86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2631">
                <a:tc>
                  <a:txBody>
                    <a:bodyPr/>
                    <a:lstStyle/>
                    <a:p>
                      <a:r>
                        <a:rPr lang="en-CA" sz="2700" b="0" cap="none" spc="0" dirty="0">
                          <a:solidFill>
                            <a:schemeClr val="bg1"/>
                          </a:solidFill>
                        </a:rPr>
                        <a:t>Grade 8</a:t>
                      </a:r>
                      <a:endParaRPr lang="fr-FR" sz="2700" b="0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64917" marR="201825" marT="62974" marB="49936" anchor="ctr">
                    <a:lnL w="12700" cmpd="sng">
                      <a:noFill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2700" b="0" cap="none" spc="0" dirty="0">
                          <a:solidFill>
                            <a:schemeClr val="bg1"/>
                          </a:solidFill>
                        </a:rPr>
                        <a:t>Grade 9</a:t>
                      </a:r>
                      <a:endParaRPr lang="fr-FR" sz="2700" b="0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64917" marR="201825" marT="62974" marB="4993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2700" b="0" cap="none" spc="0" dirty="0">
                          <a:solidFill>
                            <a:schemeClr val="bg1"/>
                          </a:solidFill>
                        </a:rPr>
                        <a:t>Grade 10</a:t>
                      </a:r>
                      <a:endParaRPr lang="fr-FR" sz="2700" b="0" cap="none" spc="0" dirty="0">
                        <a:solidFill>
                          <a:schemeClr val="bg1"/>
                        </a:solidFill>
                      </a:endParaRPr>
                    </a:p>
                  </a:txBody>
                  <a:tcPr marL="64917" marR="201825" marT="62974" marB="49936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9319">
                <a:tc>
                  <a:txBody>
                    <a:bodyPr/>
                    <a:lstStyle/>
                    <a:p>
                      <a:r>
                        <a:rPr lang="en-CA" sz="2800" b="1" cap="none" spc="0" dirty="0">
                          <a:solidFill>
                            <a:schemeClr val="tx1"/>
                          </a:solidFill>
                        </a:rPr>
                        <a:t>History </a:t>
                      </a:r>
                      <a:r>
                        <a:rPr lang="en-CA" sz="2800" b="1" cap="none" spc="0" baseline="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  <a:p>
                      <a:pPr lvl="0">
                        <a:buNone/>
                      </a:pPr>
                      <a:endParaRPr lang="en-CA" sz="1800" b="1" cap="none" spc="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CA" sz="2000" cap="none" spc="0" baseline="0" dirty="0">
                          <a:solidFill>
                            <a:schemeClr val="tx1"/>
                          </a:solidFill>
                        </a:rPr>
                        <a:t>Ancient to 16</a:t>
                      </a:r>
                      <a:r>
                        <a:rPr lang="en-CA" sz="2000" cap="none" spc="0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CA" sz="2000" cap="none" spc="0" baseline="0" dirty="0">
                          <a:solidFill>
                            <a:schemeClr val="tx1"/>
                          </a:solidFill>
                        </a:rPr>
                        <a:t>  century history</a:t>
                      </a:r>
                    </a:p>
                    <a:p>
                      <a:pPr marL="0" lvl="0" indent="0">
                        <a:buNone/>
                      </a:pPr>
                      <a:endParaRPr lang="en-CA" sz="2000" cap="none" spc="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CA" sz="2000" cap="none" spc="0" baseline="0" dirty="0">
                          <a:solidFill>
                            <a:schemeClr val="tx1"/>
                          </a:solidFill>
                        </a:rPr>
                        <a:t>Comparative World Cultures</a:t>
                      </a:r>
                      <a:endParaRPr lang="fr-FR" sz="20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64917" marR="201825" marT="62974" marB="4993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2800" b="1" cap="none" spc="0" dirty="0">
                          <a:solidFill>
                            <a:schemeClr val="tx1"/>
                          </a:solidFill>
                        </a:rPr>
                        <a:t>History 9</a:t>
                      </a:r>
                    </a:p>
                    <a:p>
                      <a:pPr lvl="0">
                        <a:buNone/>
                      </a:pPr>
                      <a:endParaRPr lang="en-CA" sz="1800" b="1" cap="none" spc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CA" sz="2000" cap="none" spc="0" dirty="0">
                          <a:solidFill>
                            <a:schemeClr val="tx1"/>
                          </a:solidFill>
                        </a:rPr>
                        <a:t>18</a:t>
                      </a:r>
                      <a:r>
                        <a:rPr lang="en-CA" sz="2000" cap="none" spc="0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CA" sz="2000" cap="none" spc="0" dirty="0">
                          <a:solidFill>
                            <a:schemeClr val="tx1"/>
                          </a:solidFill>
                        </a:rPr>
                        <a:t> to early 20</a:t>
                      </a:r>
                      <a:r>
                        <a:rPr lang="en-CA" sz="2000" cap="none" spc="0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CA" sz="2000" cap="none" spc="0" dirty="0">
                          <a:solidFill>
                            <a:schemeClr val="tx1"/>
                          </a:solidFill>
                        </a:rPr>
                        <a:t> century history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q"/>
                      </a:pPr>
                      <a:endParaRPr lang="en-CA" sz="2000" cap="none" spc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CA" sz="2000" cap="none" spc="0" dirty="0">
                          <a:solidFill>
                            <a:schemeClr val="tx1"/>
                          </a:solidFill>
                        </a:rPr>
                        <a:t>Colonization &amp; resistance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q"/>
                      </a:pPr>
                      <a:endParaRPr lang="en-CA" sz="2000" cap="none" spc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CA" sz="2000" cap="none" spc="0" dirty="0">
                          <a:solidFill>
                            <a:schemeClr val="tx1"/>
                          </a:solidFill>
                        </a:rPr>
                        <a:t>Nation States &amp; Empires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q"/>
                      </a:pPr>
                      <a:endParaRPr lang="en-CA" sz="2000" cap="none" spc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CA" sz="2000" cap="none" spc="0" dirty="0">
                          <a:solidFill>
                            <a:schemeClr val="tx1"/>
                          </a:solidFill>
                        </a:rPr>
                        <a:t>Revolutions and political movements</a:t>
                      </a:r>
                      <a:endParaRPr lang="fr-FR" sz="20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64917" marR="201825" marT="62974" marB="4993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2800" b="1" cap="none" spc="0" dirty="0">
                          <a:solidFill>
                            <a:schemeClr val="tx1"/>
                          </a:solidFill>
                        </a:rPr>
                        <a:t>History 10</a:t>
                      </a:r>
                    </a:p>
                    <a:p>
                      <a:pPr lvl="0">
                        <a:buNone/>
                      </a:pPr>
                      <a:endParaRPr lang="en-CA" sz="1800" b="1" cap="none" spc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CA" sz="2000" cap="none" spc="0" dirty="0">
                          <a:solidFill>
                            <a:schemeClr val="tx1"/>
                          </a:solidFill>
                        </a:rPr>
                        <a:t>Early 20</a:t>
                      </a:r>
                      <a:r>
                        <a:rPr lang="en-CA" sz="2000" cap="none" spc="0" baseline="30000" dirty="0">
                          <a:solidFill>
                            <a:schemeClr val="tx1"/>
                          </a:solidFill>
                        </a:rPr>
                        <a:t>th</a:t>
                      </a:r>
                      <a:r>
                        <a:rPr lang="en-CA" sz="2000" cap="none" spc="0" dirty="0">
                          <a:solidFill>
                            <a:schemeClr val="tx1"/>
                          </a:solidFill>
                        </a:rPr>
                        <a:t> to early 21</a:t>
                      </a:r>
                      <a:r>
                        <a:rPr lang="en-CA" sz="2000" cap="none" spc="0" baseline="30000" dirty="0">
                          <a:solidFill>
                            <a:schemeClr val="tx1"/>
                          </a:solidFill>
                        </a:rPr>
                        <a:t>st</a:t>
                      </a:r>
                      <a:r>
                        <a:rPr lang="en-CA" sz="2000" cap="none" spc="0" dirty="0">
                          <a:solidFill>
                            <a:schemeClr val="tx1"/>
                          </a:solidFill>
                        </a:rPr>
                        <a:t> century history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q"/>
                      </a:pPr>
                      <a:endParaRPr lang="en-CA" sz="2000" cap="none" spc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CA" sz="2000" cap="none" spc="0" dirty="0">
                          <a:solidFill>
                            <a:schemeClr val="tx1"/>
                          </a:solidFill>
                        </a:rPr>
                        <a:t>Canadian &amp; World History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q"/>
                      </a:pPr>
                      <a:endParaRPr lang="en-CA" sz="2000" cap="none" spc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CA" sz="2000" cap="none" spc="0" dirty="0">
                          <a:solidFill>
                            <a:schemeClr val="tx1"/>
                          </a:solidFill>
                        </a:rPr>
                        <a:t>Political Studies</a:t>
                      </a:r>
                    </a:p>
                    <a:p>
                      <a:pPr marL="0" lvl="0" indent="0">
                        <a:buNone/>
                      </a:pPr>
                      <a:endParaRPr lang="en-CA" sz="2000" cap="none" spc="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CA" sz="2000" cap="none" spc="0" dirty="0">
                          <a:solidFill>
                            <a:schemeClr val="tx1"/>
                          </a:solidFill>
                        </a:rPr>
                        <a:t>Human Geography and Economics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endParaRPr lang="fr-FR" sz="1800" cap="none" spc="0">
                        <a:solidFill>
                          <a:schemeClr val="tx1"/>
                        </a:solidFill>
                      </a:endParaRPr>
                    </a:p>
                  </a:txBody>
                  <a:tcPr marL="64917" marR="201825" marT="62974" marB="49936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7879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4" name="Rectangle 153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465531"/>
            <a:ext cx="2895689" cy="571143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CA" sz="3600" b="1" i="1" dirty="0"/>
              <a:t>Film Studies:</a:t>
            </a:r>
            <a:r>
              <a:rPr lang="en-CA" sz="1700" b="1" i="1" dirty="0"/>
              <a:t>            </a:t>
            </a:r>
            <a:endParaRPr lang="en-CA" sz="1700" i="1" dirty="0"/>
          </a:p>
          <a:p>
            <a:pPr marL="0" indent="0">
              <a:buNone/>
            </a:pPr>
            <a:r>
              <a:rPr lang="en-CA" i="1" dirty="0"/>
              <a:t>Mr. </a:t>
            </a:r>
            <a:r>
              <a:rPr lang="en-CA" i="1" err="1"/>
              <a:t>Derreth</a:t>
            </a:r>
            <a:endParaRPr lang="en-CA" i="1" err="1">
              <a:cs typeface="Calibri"/>
            </a:endParaRPr>
          </a:p>
          <a:p>
            <a:pPr marL="0" indent="0">
              <a:buNone/>
            </a:pPr>
            <a:endParaRPr lang="en-CA" i="1" dirty="0"/>
          </a:p>
          <a:p>
            <a:r>
              <a:rPr lang="en-CA" sz="2400" i="1" dirty="0"/>
              <a:t>FH Film Studies 10 </a:t>
            </a:r>
            <a:endParaRPr lang="en-CA" sz="2400" i="1" dirty="0">
              <a:cs typeface="Calibri"/>
            </a:endParaRPr>
          </a:p>
          <a:p>
            <a:pPr marL="0" indent="0">
              <a:buNone/>
            </a:pPr>
            <a:endParaRPr lang="en-CA" sz="2400" i="1" dirty="0">
              <a:cs typeface="Calibri"/>
            </a:endParaRPr>
          </a:p>
          <a:p>
            <a:r>
              <a:rPr lang="en-CA" sz="2400" i="1" dirty="0"/>
              <a:t>FH English 11 Media Studies</a:t>
            </a:r>
            <a:endParaRPr lang="en-CA" sz="1800" i="1" dirty="0">
              <a:cs typeface="Calibri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584DF420-FE9A-FC45-B4F2-EB1D17565D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11" r="-3" b="2396"/>
          <a:stretch/>
        </p:blipFill>
        <p:spPr>
          <a:xfrm>
            <a:off x="3678237" y="-4"/>
            <a:ext cx="5465763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93D34891-93F6-9646-811C-324A24FBF8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6" r="10985" b="-2"/>
          <a:stretch/>
        </p:blipFill>
        <p:spPr>
          <a:xfrm>
            <a:off x="3545046" y="3802961"/>
            <a:ext cx="5604285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3502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380"/>
    </mc:Choice>
    <mc:Fallback xmlns="">
      <p:transition spd="slow" advTm="4038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7A203437-703A-4E00-A8C0-91D328D6C7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33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sunset in the background&#10;&#10;Description automatically generated">
            <a:extLst>
              <a:ext uri="{FF2B5EF4-FFF2-40B4-BE49-F238E27FC236}">
                <a16:creationId xmlns:a16="http://schemas.microsoft.com/office/drawing/2014/main" id="{D23CC999-49F7-4F62-A965-D110F76369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8274"/>
          <a:stretch/>
        </p:blipFill>
        <p:spPr>
          <a:xfrm>
            <a:off x="3416427" y="6"/>
            <a:ext cx="5727572" cy="2762724"/>
          </a:xfrm>
          <a:prstGeom prst="rect">
            <a:avLst/>
          </a:prstGeom>
        </p:spPr>
      </p:pic>
      <p:sp>
        <p:nvSpPr>
          <p:cNvPr id="62" name="Rectangle 61">
            <a:extLst>
              <a:ext uri="{FF2B5EF4-FFF2-40B4-BE49-F238E27FC236}">
                <a16:creationId xmlns:a16="http://schemas.microsoft.com/office/drawing/2014/main" id="{CD84038B-4A56-439B-A184-79B2D4506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762729"/>
            <a:ext cx="9144000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pic>
        <p:nvPicPr>
          <p:cNvPr id="6" name="Picture 5" descr="A picture containing floor, building, room, table&#10;&#10;Description automatically generated">
            <a:extLst>
              <a:ext uri="{FF2B5EF4-FFF2-40B4-BE49-F238E27FC236}">
                <a16:creationId xmlns:a16="http://schemas.microsoft.com/office/drawing/2014/main" id="{95D2C2C3-AB33-4BB5-8410-8D97CF7A0B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3805" r="38415" b="2"/>
          <a:stretch/>
        </p:blipFill>
        <p:spPr>
          <a:xfrm>
            <a:off x="20" y="2826737"/>
            <a:ext cx="3424313" cy="403126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813" y="2838886"/>
            <a:ext cx="4710235" cy="400317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CA" sz="3200" b="1" i="1" dirty="0"/>
              <a:t>Fine Arts:</a:t>
            </a:r>
            <a:endParaRPr lang="en-CA" sz="3200" b="1" i="1">
              <a:cs typeface="Calibri"/>
            </a:endParaRPr>
          </a:p>
          <a:p>
            <a:pPr marL="0" indent="0">
              <a:buNone/>
            </a:pPr>
            <a:endParaRPr lang="en-CA" sz="1400" b="1" i="1" dirty="0">
              <a:cs typeface="Calibri"/>
            </a:endParaRPr>
          </a:p>
          <a:p>
            <a:pPr marL="0" indent="0">
              <a:buNone/>
            </a:pPr>
            <a:r>
              <a:rPr lang="en-CA" i="1" dirty="0"/>
              <a:t>Ms. Rudolph</a:t>
            </a:r>
            <a:endParaRPr lang="en-CA" i="1">
              <a:cs typeface="Calibri"/>
            </a:endParaRPr>
          </a:p>
          <a:p>
            <a:pPr marL="0" indent="0">
              <a:buNone/>
            </a:pPr>
            <a:endParaRPr lang="en-CA" i="1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CA" sz="2800" i="1" dirty="0"/>
              <a:t>Visual Arts </a:t>
            </a:r>
            <a:endParaRPr lang="en-CA" sz="2800" i="1"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CA" sz="2800" i="1" dirty="0"/>
              <a:t>Drama</a:t>
            </a:r>
            <a:endParaRPr lang="en-CA" sz="2800" i="1"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CA" sz="2800" i="1" dirty="0"/>
              <a:t>Art History</a:t>
            </a:r>
            <a:endParaRPr lang="en-CA" sz="2800" i="1">
              <a:cs typeface="Calibri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F96EE13-2C4D-4262-812E-DDE5FC35F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429" y="3404996"/>
            <a:ext cx="6858002" cy="4800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51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906"/>
    </mc:Choice>
    <mc:Fallback xmlns="">
      <p:transition spd="slow" advTm="28906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B4540F66D09C4FAB6A9F958528F0B5" ma:contentTypeVersion="30" ma:contentTypeDescription="Create a new document." ma:contentTypeScope="" ma:versionID="6d5d91d27a5c784066d69f83015c0741">
  <xsd:schema xmlns:xsd="http://www.w3.org/2001/XMLSchema" xmlns:xs="http://www.w3.org/2001/XMLSchema" xmlns:p="http://schemas.microsoft.com/office/2006/metadata/properties" xmlns:ns3="b72c9bd4-6716-4a7f-9f25-ee5f5a789af2" xmlns:ns4="4d45fb31-6029-46e2-b48b-eb62616d66ba" targetNamespace="http://schemas.microsoft.com/office/2006/metadata/properties" ma:root="true" ma:fieldsID="77729480a2dc540e7a0438474814f407" ns3:_="" ns4:_="">
    <xsd:import namespace="b72c9bd4-6716-4a7f-9f25-ee5f5a789af2"/>
    <xsd:import namespace="4d45fb31-6029-46e2-b48b-eb62616d66b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2c9bd4-6716-4a7f-9f25-ee5f5a789a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NotebookType" ma:index="10" nillable="true" ma:displayName="Notebook Type" ma:internalName="NotebookType">
      <xsd:simpleType>
        <xsd:restriction base="dms:Text"/>
      </xsd:simpleType>
    </xsd:element>
    <xsd:element name="FolderType" ma:index="11" nillable="true" ma:displayName="Folder Type" ma:internalName="FolderType">
      <xsd:simpleType>
        <xsd:restriction base="dms:Text"/>
      </xsd:simpleType>
    </xsd:element>
    <xsd:element name="CultureName" ma:index="12" nillable="true" ma:displayName="Culture Name" ma:internalName="CultureName">
      <xsd:simpleType>
        <xsd:restriction base="dms:Text"/>
      </xsd:simpleType>
    </xsd:element>
    <xsd:element name="AppVersion" ma:index="13" nillable="true" ma:displayName="App Version" ma:internalName="AppVersion">
      <xsd:simpleType>
        <xsd:restriction base="dms:Text"/>
      </xsd:simpleType>
    </xsd:element>
    <xsd:element name="TeamsChannelId" ma:index="14" nillable="true" ma:displayName="Teams Channel Id" ma:internalName="TeamsChannelId">
      <xsd:simpleType>
        <xsd:restriction base="dms:Text"/>
      </xsd:simpleType>
    </xsd:element>
    <xsd:element name="Owner" ma:index="15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6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7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18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9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0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1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2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3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4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5" nillable="true" ma:displayName="Is Collaboration Space Locked" ma:internalName="Is_Collaboration_Space_Locked">
      <xsd:simpleType>
        <xsd:restriction base="dms:Boolean"/>
      </xsd:simpleType>
    </xsd:element>
    <xsd:element name="IsNotebookLocked" ma:index="26" nillable="true" ma:displayName="Is Notebook Locked" ma:internalName="IsNotebookLocked">
      <xsd:simpleType>
        <xsd:restriction base="dms:Boolean"/>
      </xsd:simpleType>
    </xsd:element>
    <xsd:element name="MediaServiceAutoTags" ma:index="30" nillable="true" ma:displayName="Tags" ma:internalName="MediaServiceAutoTags" ma:readOnly="true">
      <xsd:simpleType>
        <xsd:restriction base="dms:Text"/>
      </xsd:simpleType>
    </xsd:element>
    <xsd:element name="MediaServiceGenerationTime" ma:index="3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3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35" nillable="true" ma:displayName="Location" ma:internalName="MediaServiceLocation" ma:readOnly="true">
      <xsd:simpleType>
        <xsd:restriction base="dms:Text"/>
      </xsd:simpleType>
    </xsd:element>
    <xsd:element name="MediaServiceAutoKeyPoints" ma:index="3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45fb31-6029-46e2-b48b-eb62616d66ba" elementFormDefault="qualified">
    <xsd:import namespace="http://schemas.microsoft.com/office/2006/documentManagement/types"/>
    <xsd:import namespace="http://schemas.microsoft.com/office/infopath/2007/PartnerControls"/>
    <xsd:element name="SharedWithUsers" ma:index="2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vited_Teachers xmlns="b72c9bd4-6716-4a7f-9f25-ee5f5a789af2" xsi:nil="true"/>
    <Invited_Students xmlns="b72c9bd4-6716-4a7f-9f25-ee5f5a789af2" xsi:nil="true"/>
    <IsNotebookLocked xmlns="b72c9bd4-6716-4a7f-9f25-ee5f5a789af2" xsi:nil="true"/>
    <DefaultSectionNames xmlns="b72c9bd4-6716-4a7f-9f25-ee5f5a789af2" xsi:nil="true"/>
    <CultureName xmlns="b72c9bd4-6716-4a7f-9f25-ee5f5a789af2" xsi:nil="true"/>
    <Student_Groups xmlns="b72c9bd4-6716-4a7f-9f25-ee5f5a789af2">
      <UserInfo>
        <DisplayName/>
        <AccountId xsi:nil="true"/>
        <AccountType/>
      </UserInfo>
    </Student_Groups>
    <Is_Collaboration_Space_Locked xmlns="b72c9bd4-6716-4a7f-9f25-ee5f5a789af2" xsi:nil="true"/>
    <Has_Teacher_Only_SectionGroup xmlns="b72c9bd4-6716-4a7f-9f25-ee5f5a789af2" xsi:nil="true"/>
    <Students xmlns="b72c9bd4-6716-4a7f-9f25-ee5f5a789af2">
      <UserInfo>
        <DisplayName/>
        <AccountId xsi:nil="true"/>
        <AccountType/>
      </UserInfo>
    </Students>
    <AppVersion xmlns="b72c9bd4-6716-4a7f-9f25-ee5f5a789af2" xsi:nil="true"/>
    <Self_Registration_Enabled xmlns="b72c9bd4-6716-4a7f-9f25-ee5f5a789af2" xsi:nil="true"/>
    <FolderType xmlns="b72c9bd4-6716-4a7f-9f25-ee5f5a789af2" xsi:nil="true"/>
    <TeamsChannelId xmlns="b72c9bd4-6716-4a7f-9f25-ee5f5a789af2" xsi:nil="true"/>
    <Templates xmlns="b72c9bd4-6716-4a7f-9f25-ee5f5a789af2" xsi:nil="true"/>
    <NotebookType xmlns="b72c9bd4-6716-4a7f-9f25-ee5f5a789af2" xsi:nil="true"/>
    <Teachers xmlns="b72c9bd4-6716-4a7f-9f25-ee5f5a789af2">
      <UserInfo>
        <DisplayName/>
        <AccountId xsi:nil="true"/>
        <AccountType/>
      </UserInfo>
    </Teachers>
    <Owner xmlns="b72c9bd4-6716-4a7f-9f25-ee5f5a789af2">
      <UserInfo>
        <DisplayName/>
        <AccountId xsi:nil="true"/>
        <AccountType/>
      </UserInfo>
    </Owner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34EB5C-8CF1-4BB6-9A1D-494E5A9420C2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b72c9bd4-6716-4a7f-9f25-ee5f5a789af2"/>
    <ds:schemaRef ds:uri="4d45fb31-6029-46e2-b48b-eb62616d66ba"/>
  </ds:schemaRefs>
</ds:datastoreItem>
</file>

<file path=customXml/itemProps2.xml><?xml version="1.0" encoding="utf-8"?>
<ds:datastoreItem xmlns:ds="http://schemas.openxmlformats.org/officeDocument/2006/customXml" ds:itemID="{41A8DC40-0AC0-4B55-B537-E7166530C546}">
  <ds:schemaRefs>
    <ds:schemaRef ds:uri="http://schemas.microsoft.com/office/2006/metadata/properties"/>
    <ds:schemaRef ds:uri="http://www.w3.org/2000/xmlns/"/>
    <ds:schemaRef ds:uri="b72c9bd4-6716-4a7f-9f25-ee5f5a789af2"/>
    <ds:schemaRef ds:uri="http://www.w3.org/2001/XMLSchema-instance"/>
  </ds:schemaRefs>
</ds:datastoreItem>
</file>

<file path=customXml/itemProps3.xml><?xml version="1.0" encoding="utf-8"?>
<ds:datastoreItem xmlns:ds="http://schemas.openxmlformats.org/officeDocument/2006/customXml" ds:itemID="{C88CC30E-6A52-4813-9037-D1F65F3513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</TotalTime>
  <Words>990</Words>
  <Application>Microsoft Office PowerPoint</Application>
  <PresentationFormat>On-screen Show (4:3)</PresentationFormat>
  <Paragraphs>208</Paragraphs>
  <Slides>27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Flex Humanities District Program</vt:lpstr>
      <vt:lpstr>Flex Humanities</vt:lpstr>
      <vt:lpstr>PowerPoint Presentation</vt:lpstr>
      <vt:lpstr>PowerPoint Presentation</vt:lpstr>
      <vt:lpstr>Dr. Martelli's  resource site</vt:lpstr>
      <vt:lpstr>PowerPoint Presentation</vt:lpstr>
      <vt:lpstr>Class Outline History/ Mr. Moon</vt:lpstr>
      <vt:lpstr>PowerPoint Presentation</vt:lpstr>
      <vt:lpstr>PowerPoint Presentation</vt:lpstr>
      <vt:lpstr>PowerPoint Presentation</vt:lpstr>
      <vt:lpstr>    Interactive Arts and Technology  (8-10)  Mr. Reedman &amp; Ms. Donaldson </vt:lpstr>
      <vt:lpstr>PowerPoint Presentation</vt:lpstr>
      <vt:lpstr>Interactive Arts and Design Technology </vt:lpstr>
      <vt:lpstr>Interactive Arts and Technology </vt:lpstr>
      <vt:lpstr>PowerPoint Presentation</vt:lpstr>
      <vt:lpstr>Program Culture</vt:lpstr>
      <vt:lpstr>PowerPoint Presentation</vt:lpstr>
      <vt:lpstr>Flex Humanities Activities </vt:lpstr>
      <vt:lpstr> Flex Humanities Graduation Trip</vt:lpstr>
      <vt:lpstr>Transitioning from Grade Seven to Flex Humanities</vt:lpstr>
      <vt:lpstr>Program Application Process</vt:lpstr>
      <vt:lpstr>Program Application Process</vt:lpstr>
      <vt:lpstr>Program Application Process</vt:lpstr>
      <vt:lpstr>Program Application Process: Step One</vt:lpstr>
      <vt:lpstr>Flex Intake Day: Step Three</vt:lpstr>
      <vt:lpstr>Program Application Process: Step Four</vt:lpstr>
      <vt:lpstr>Questions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Flex Humanities Mini School</dc:title>
  <dc:creator>Dale Martelli</dc:creator>
  <cp:lastModifiedBy>Cedar Zulkoskey (Student)</cp:lastModifiedBy>
  <cp:revision>273</cp:revision>
  <dcterms:created xsi:type="dcterms:W3CDTF">2020-10-16T17:41:09Z</dcterms:created>
  <dcterms:modified xsi:type="dcterms:W3CDTF">2025-10-31T01:03:12Z</dcterms:modified>
</cp:coreProperties>
</file>