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sldIdLst>
    <p:sldId id="256" r:id="rId2"/>
    <p:sldId id="259" r:id="rId3"/>
    <p:sldId id="261" r:id="rId4"/>
    <p:sldId id="262" r:id="rId5"/>
    <p:sldId id="264" r:id="rId6"/>
    <p:sldId id="265" r:id="rId7"/>
    <p:sldId id="263" r:id="rId8"/>
    <p:sldId id="270" r:id="rId9"/>
    <p:sldId id="267" r:id="rId10"/>
    <p:sldId id="268"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ECD"/>
    <a:srgbClr val="FFD6C1"/>
    <a:srgbClr val="E3F8F9"/>
    <a:srgbClr val="F3FFF3"/>
    <a:srgbClr val="FFE1E1"/>
    <a:srgbClr val="FFFFCC"/>
    <a:srgbClr val="E1E1FF"/>
    <a:srgbClr val="FF9966"/>
    <a:srgbClr val="CCFFCC"/>
    <a:srgbClr val="A6E9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181516-68E8-4983-9EBF-C21AC206CC7D}" v="1244" dt="2025-11-29T19:20:40.3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22" autoAdjust="0"/>
    <p:restoredTop sz="92214" autoAdjust="0"/>
  </p:normalViewPr>
  <p:slideViewPr>
    <p:cSldViewPr snapToGrid="0">
      <p:cViewPr varScale="1">
        <p:scale>
          <a:sx n="58" d="100"/>
          <a:sy n="58" d="100"/>
        </p:scale>
        <p:origin x="8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12/4/2025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7339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12/4/2025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82158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12/4/2025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98388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12/4/2025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763663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12/4/2025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391073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12/4/2025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8145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12/4/2025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59156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12/4/2025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718590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12/4/2025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6590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12/4/2025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36872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12/4/2025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088972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12/4/2025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2560172"/>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85CB65D0-496F-4797-A015-C85839E3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mosaic of colorful geometric shapes">
            <a:extLst>
              <a:ext uri="{FF2B5EF4-FFF2-40B4-BE49-F238E27FC236}">
                <a16:creationId xmlns:a16="http://schemas.microsoft.com/office/drawing/2014/main" id="{E388BFB7-4E9D-8C92-D034-D57FCFC491B3}"/>
              </a:ext>
            </a:extLst>
          </p:cNvPr>
          <p:cNvPicPr>
            <a:picLocks noChangeAspect="1"/>
          </p:cNvPicPr>
          <p:nvPr/>
        </p:nvPicPr>
        <p:blipFill>
          <a:blip r:embed="rId2"/>
          <a:srcRect t="17107" b="4222"/>
          <a:stretch>
            <a:fillRect/>
          </a:stretch>
        </p:blipFill>
        <p:spPr>
          <a:xfrm>
            <a:off x="1" y="10"/>
            <a:ext cx="12192000" cy="6857989"/>
          </a:xfrm>
          <a:prstGeom prst="rect">
            <a:avLst/>
          </a:prstGeom>
        </p:spPr>
      </p:pic>
      <p:sp>
        <p:nvSpPr>
          <p:cNvPr id="18" name="Rectangle 17">
            <a:extLst>
              <a:ext uri="{FF2B5EF4-FFF2-40B4-BE49-F238E27FC236}">
                <a16:creationId xmlns:a16="http://schemas.microsoft.com/office/drawing/2014/main" id="{95D2C779-8883-4E5F-A170-0F464918C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307" y="990598"/>
            <a:ext cx="12188952" cy="4745182"/>
          </a:xfrm>
          <a:prstGeom prst="rect">
            <a:avLst/>
          </a:prstGeom>
          <a:gradFill>
            <a:gsLst>
              <a:gs pos="35000">
                <a:srgbClr val="000000">
                  <a:alpha val="41000"/>
                </a:srgbClr>
              </a:gs>
              <a:gs pos="0">
                <a:srgbClr val="000000">
                  <a:alpha val="0"/>
                </a:srgbClr>
              </a:gs>
              <a:gs pos="47744">
                <a:srgbClr val="000000">
                  <a:alpha val="51000"/>
                </a:srgbClr>
              </a:gs>
              <a:gs pos="70000">
                <a:srgbClr val="000000">
                  <a:alpha val="37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99C0D3-E564-9AF2-732F-FA03639AB392}"/>
              </a:ext>
            </a:extLst>
          </p:cNvPr>
          <p:cNvSpPr>
            <a:spLocks noGrp="1"/>
          </p:cNvSpPr>
          <p:nvPr>
            <p:ph type="ctrTitle"/>
          </p:nvPr>
        </p:nvSpPr>
        <p:spPr>
          <a:xfrm>
            <a:off x="439839" y="990599"/>
            <a:ext cx="7012756" cy="4849091"/>
          </a:xfrm>
        </p:spPr>
        <p:txBody>
          <a:bodyPr anchor="ctr">
            <a:normAutofit/>
          </a:bodyPr>
          <a:lstStyle/>
          <a:p>
            <a:pPr algn="r"/>
            <a:r>
              <a:rPr lang="en-CA" dirty="0">
                <a:solidFill>
                  <a:srgbClr val="FFFFFF"/>
                </a:solidFill>
              </a:rPr>
              <a:t>Calculus 12</a:t>
            </a:r>
            <a:br>
              <a:rPr lang="en-CA" dirty="0">
                <a:solidFill>
                  <a:srgbClr val="FFFFFF"/>
                </a:solidFill>
              </a:rPr>
            </a:br>
            <a:r>
              <a:rPr lang="en-CA" dirty="0">
                <a:solidFill>
                  <a:srgbClr val="FFFFFF"/>
                </a:solidFill>
              </a:rPr>
              <a:t>Calculus 12 Preview</a:t>
            </a:r>
          </a:p>
        </p:txBody>
      </p:sp>
      <p:sp>
        <p:nvSpPr>
          <p:cNvPr id="3" name="Subtitle 2">
            <a:extLst>
              <a:ext uri="{FF2B5EF4-FFF2-40B4-BE49-F238E27FC236}">
                <a16:creationId xmlns:a16="http://schemas.microsoft.com/office/drawing/2014/main" id="{587583B5-145C-3DA5-8271-315955FDBEBD}"/>
              </a:ext>
            </a:extLst>
          </p:cNvPr>
          <p:cNvSpPr>
            <a:spLocks noGrp="1"/>
          </p:cNvSpPr>
          <p:nvPr>
            <p:ph type="subTitle" idx="1"/>
          </p:nvPr>
        </p:nvSpPr>
        <p:spPr>
          <a:xfrm>
            <a:off x="8712865" y="1447799"/>
            <a:ext cx="2368905" cy="4076699"/>
          </a:xfrm>
        </p:spPr>
        <p:txBody>
          <a:bodyPr anchor="ctr">
            <a:normAutofit/>
          </a:bodyPr>
          <a:lstStyle/>
          <a:p>
            <a:r>
              <a:rPr lang="en-CA">
                <a:solidFill>
                  <a:srgbClr val="FFFFFF"/>
                </a:solidFill>
              </a:rPr>
              <a:t>Ms. Dou (A208)</a:t>
            </a:r>
          </a:p>
        </p:txBody>
      </p:sp>
      <p:cxnSp>
        <p:nvCxnSpPr>
          <p:cNvPr id="20" name="Straight Connector 19">
            <a:extLst>
              <a:ext uri="{FF2B5EF4-FFF2-40B4-BE49-F238E27FC236}">
                <a16:creationId xmlns:a16="http://schemas.microsoft.com/office/drawing/2014/main" id="{BD96A694-258D-4418-A83C-B9BA72FD44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115300" y="1780927"/>
            <a:ext cx="0" cy="3390901"/>
          </a:xfrm>
          <a:prstGeom prst="line">
            <a:avLst/>
          </a:prstGeom>
          <a:ln w="44450">
            <a:solidFill>
              <a:srgbClr val="FFFFFF"/>
            </a:solidFill>
          </a:ln>
          <a:effectLst>
            <a:outerShdw blurRad="50800" dist="38100" dir="2700000" sx="88000" sy="88000" algn="tl"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865598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3F8F9"/>
        </a:solidFill>
        <a:effectLst/>
      </p:bgPr>
    </p:bg>
    <p:spTree>
      <p:nvGrpSpPr>
        <p:cNvPr id="1" name="">
          <a:extLst>
            <a:ext uri="{FF2B5EF4-FFF2-40B4-BE49-F238E27FC236}">
              <a16:creationId xmlns:a16="http://schemas.microsoft.com/office/drawing/2014/main" id="{4ADF2553-3034-8032-A4EE-3B09213045A8}"/>
            </a:ext>
          </a:extLst>
        </p:cNvPr>
        <p:cNvGrpSpPr/>
        <p:nvPr/>
      </p:nvGrpSpPr>
      <p:grpSpPr>
        <a:xfrm>
          <a:off x="0" y="0"/>
          <a:ext cx="0" cy="0"/>
          <a:chOff x="0" y="0"/>
          <a:chExt cx="0" cy="0"/>
        </a:xfrm>
      </p:grpSpPr>
      <p:cxnSp>
        <p:nvCxnSpPr>
          <p:cNvPr id="56" name="Straight Connector 55">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60" name="Rectangle 59">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AAC018-C27D-93A9-8D25-E38A884479F3}"/>
              </a:ext>
            </a:extLst>
          </p:cNvPr>
          <p:cNvSpPr>
            <a:spLocks noGrp="1"/>
          </p:cNvSpPr>
          <p:nvPr>
            <p:ph type="ctrTitle"/>
          </p:nvPr>
        </p:nvSpPr>
        <p:spPr>
          <a:xfrm>
            <a:off x="5248655" y="914400"/>
            <a:ext cx="6684843" cy="1307592"/>
          </a:xfrm>
        </p:spPr>
        <p:txBody>
          <a:bodyPr vert="horz" lIns="91440" tIns="45720" rIns="91440" bIns="45720" rtlCol="0" anchor="t">
            <a:normAutofit/>
          </a:bodyPr>
          <a:lstStyle/>
          <a:p>
            <a:pPr>
              <a:lnSpc>
                <a:spcPct val="90000"/>
              </a:lnSpc>
            </a:pPr>
            <a:r>
              <a:rPr lang="en-US" sz="3600" dirty="0"/>
              <a:t>Should I consider preview or regular?</a:t>
            </a:r>
          </a:p>
        </p:txBody>
      </p:sp>
      <p:pic>
        <p:nvPicPr>
          <p:cNvPr id="4" name="Picture 3" descr="A mosaic of colorful geometric shapes">
            <a:extLst>
              <a:ext uri="{FF2B5EF4-FFF2-40B4-BE49-F238E27FC236}">
                <a16:creationId xmlns:a16="http://schemas.microsoft.com/office/drawing/2014/main" id="{FCE3764E-2A80-00EB-EDC2-669D93A296CA}"/>
              </a:ext>
            </a:extLst>
          </p:cNvPr>
          <p:cNvPicPr>
            <a:picLocks noChangeAspect="1"/>
          </p:cNvPicPr>
          <p:nvPr/>
        </p:nvPicPr>
        <p:blipFill>
          <a:blip r:embed="rId2"/>
          <a:srcRect l="8637" r="42743"/>
          <a:stretch>
            <a:fillRect/>
          </a:stretch>
        </p:blipFill>
        <p:spPr>
          <a:xfrm>
            <a:off x="20" y="-1"/>
            <a:ext cx="4663420" cy="6858001"/>
          </a:xfrm>
          <a:prstGeom prst="rect">
            <a:avLst/>
          </a:prstGeom>
        </p:spPr>
      </p:pic>
      <p:cxnSp>
        <p:nvCxnSpPr>
          <p:cNvPr id="62" name="Straight Connector 61">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46871"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50B85B1A-D20D-0010-4DC9-262FF6B28C75}"/>
              </a:ext>
            </a:extLst>
          </p:cNvPr>
          <p:cNvSpPr>
            <a:spLocks noGrp="1"/>
          </p:cNvSpPr>
          <p:nvPr>
            <p:ph type="subTitle" idx="1"/>
          </p:nvPr>
        </p:nvSpPr>
        <p:spPr>
          <a:xfrm>
            <a:off x="5248656" y="2186101"/>
            <a:ext cx="6684842" cy="4421529"/>
          </a:xfrm>
        </p:spPr>
        <p:txBody>
          <a:bodyPr vert="horz" lIns="91440" tIns="45720" rIns="91440" bIns="45720" rtlCol="0">
            <a:normAutofit/>
          </a:bodyPr>
          <a:lstStyle/>
          <a:p>
            <a:pPr marL="342900" indent="-228600">
              <a:lnSpc>
                <a:spcPct val="100000"/>
              </a:lnSpc>
              <a:buFont typeface="Arial" panose="020B0604020202020204" pitchFamily="34" charset="0"/>
              <a:buChar char="•"/>
            </a:pPr>
            <a:r>
              <a:rPr lang="en-US" dirty="0"/>
              <a:t>Students who have a heavy load of academics in their Grade 12 year </a:t>
            </a:r>
            <a:r>
              <a:rPr lang="en-US" i="1" dirty="0"/>
              <a:t>or</a:t>
            </a:r>
            <a:r>
              <a:rPr lang="en-US" dirty="0"/>
              <a:t> students who are planning to take Arts or Commerce </a:t>
            </a:r>
            <a:r>
              <a:rPr lang="en-US" i="1" dirty="0"/>
              <a:t>or</a:t>
            </a:r>
            <a:r>
              <a:rPr lang="en-US" dirty="0"/>
              <a:t> students who has less than a B standing in Pre-Calculus 11/12 should consider taking Preview.</a:t>
            </a:r>
          </a:p>
          <a:p>
            <a:pPr marL="342900" indent="-228600">
              <a:lnSpc>
                <a:spcPct val="100000"/>
              </a:lnSpc>
              <a:buFont typeface="Arial" panose="020B0604020202020204" pitchFamily="34" charset="0"/>
              <a:buChar char="•"/>
            </a:pPr>
            <a:r>
              <a:rPr lang="en-US" dirty="0"/>
              <a:t>Students who are planning to take Math, especially in Science or Engineering Programs at the post-secondary level </a:t>
            </a:r>
            <a:r>
              <a:rPr lang="en-US" i="1" dirty="0"/>
              <a:t>or</a:t>
            </a:r>
            <a:r>
              <a:rPr lang="en-US" dirty="0"/>
              <a:t> students who has a minimum of B standing in Pre-Calculus 12 should consider taking Regular.</a:t>
            </a:r>
          </a:p>
          <a:p>
            <a:pPr indent="-228600">
              <a:lnSpc>
                <a:spcPct val="100000"/>
              </a:lnSpc>
              <a:buFont typeface="Arial" panose="020B0604020202020204" pitchFamily="34" charset="0"/>
              <a:buChar char="•"/>
            </a:pPr>
            <a:endParaRPr lang="en-US" sz="1700" dirty="0"/>
          </a:p>
          <a:p>
            <a:pPr algn="ctr">
              <a:lnSpc>
                <a:spcPct val="100000"/>
              </a:lnSpc>
            </a:pPr>
            <a:r>
              <a:rPr lang="en-US" i="1" dirty="0">
                <a:highlight>
                  <a:srgbClr val="FFFF00"/>
                </a:highlight>
                <a:latin typeface="+mj-lt"/>
              </a:rPr>
              <a:t>Both courses will help you transition to Post Secondary Math.  </a:t>
            </a:r>
          </a:p>
          <a:p>
            <a:pPr algn="ctr">
              <a:lnSpc>
                <a:spcPct val="100000"/>
              </a:lnSpc>
            </a:pPr>
            <a:r>
              <a:rPr lang="en-US" i="1" dirty="0">
                <a:highlight>
                  <a:srgbClr val="FFFF00"/>
                </a:highlight>
                <a:latin typeface="+mj-lt"/>
              </a:rPr>
              <a:t>First year transition can be tough!</a:t>
            </a:r>
          </a:p>
          <a:p>
            <a:pPr marL="342900" indent="-228600">
              <a:lnSpc>
                <a:spcPct val="100000"/>
              </a:lnSpc>
              <a:buFont typeface="Arial" panose="020B0604020202020204" pitchFamily="34" charset="0"/>
              <a:buChar char="•"/>
            </a:pPr>
            <a:endParaRPr lang="en-US" sz="1700" dirty="0"/>
          </a:p>
        </p:txBody>
      </p:sp>
    </p:spTree>
    <p:extLst>
      <p:ext uri="{BB962C8B-B14F-4D97-AF65-F5344CB8AC3E}">
        <p14:creationId xmlns:p14="http://schemas.microsoft.com/office/powerpoint/2010/main" val="120997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4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2000"/>
                                  </p:stCondLst>
                                  <p:iterate type="lt">
                                    <p:tmPct val="10000"/>
                                  </p:iterate>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4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80C783-F7A0-DAD3-2236-F58C00058D5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A5D67320-FCFD-4931-AAF7-C6C853329C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2777A8-79F8-6752-8F14-5DED874A98D1}"/>
              </a:ext>
            </a:extLst>
          </p:cNvPr>
          <p:cNvSpPr>
            <a:spLocks noGrp="1"/>
          </p:cNvSpPr>
          <p:nvPr>
            <p:ph type="ctrTitle"/>
          </p:nvPr>
        </p:nvSpPr>
        <p:spPr>
          <a:xfrm>
            <a:off x="703400" y="908651"/>
            <a:ext cx="3620882" cy="3640345"/>
          </a:xfrm>
        </p:spPr>
        <p:txBody>
          <a:bodyPr anchor="t">
            <a:normAutofit/>
          </a:bodyPr>
          <a:lstStyle/>
          <a:p>
            <a:r>
              <a:rPr lang="en-CA" sz="4000" dirty="0"/>
              <a:t>More questions?</a:t>
            </a:r>
          </a:p>
        </p:txBody>
      </p:sp>
      <p:sp>
        <p:nvSpPr>
          <p:cNvPr id="3" name="Subtitle 2">
            <a:extLst>
              <a:ext uri="{FF2B5EF4-FFF2-40B4-BE49-F238E27FC236}">
                <a16:creationId xmlns:a16="http://schemas.microsoft.com/office/drawing/2014/main" id="{3BEDE162-C8E9-B435-D046-52F26F3AEF9D}"/>
              </a:ext>
            </a:extLst>
          </p:cNvPr>
          <p:cNvSpPr>
            <a:spLocks noGrp="1"/>
          </p:cNvSpPr>
          <p:nvPr>
            <p:ph type="subTitle" idx="1"/>
          </p:nvPr>
        </p:nvSpPr>
        <p:spPr>
          <a:xfrm>
            <a:off x="703400" y="4945712"/>
            <a:ext cx="3380437" cy="850392"/>
          </a:xfrm>
        </p:spPr>
        <p:txBody>
          <a:bodyPr anchor="b">
            <a:noAutofit/>
          </a:bodyPr>
          <a:lstStyle/>
          <a:p>
            <a:r>
              <a:rPr lang="en-CA" sz="2800" dirty="0"/>
              <a:t>Have a chat with Ms. Dou in A208.</a:t>
            </a:r>
          </a:p>
        </p:txBody>
      </p:sp>
      <p:cxnSp>
        <p:nvCxnSpPr>
          <p:cNvPr id="13" name="Straight Connector 12">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mosaic of colorful geometric shapes">
            <a:extLst>
              <a:ext uri="{FF2B5EF4-FFF2-40B4-BE49-F238E27FC236}">
                <a16:creationId xmlns:a16="http://schemas.microsoft.com/office/drawing/2014/main" id="{54CF17DA-541A-5A88-306E-5FB6B9F564B0}"/>
              </a:ext>
            </a:extLst>
          </p:cNvPr>
          <p:cNvPicPr>
            <a:picLocks noChangeAspect="1"/>
          </p:cNvPicPr>
          <p:nvPr/>
        </p:nvPicPr>
        <p:blipFill>
          <a:blip r:embed="rId2"/>
          <a:srcRect r="23727"/>
          <a:stretch>
            <a:fillRect/>
          </a:stretch>
        </p:blipFill>
        <p:spPr>
          <a:xfrm>
            <a:off x="4876158" y="10"/>
            <a:ext cx="7315841" cy="6857990"/>
          </a:xfrm>
          <a:prstGeom prst="rect">
            <a:avLst/>
          </a:prstGeom>
        </p:spPr>
      </p:pic>
    </p:spTree>
    <p:extLst>
      <p:ext uri="{BB962C8B-B14F-4D97-AF65-F5344CB8AC3E}">
        <p14:creationId xmlns:p14="http://schemas.microsoft.com/office/powerpoint/2010/main" val="87109314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A7CE6A74-2597-8551-1839-97AFB29D4341}"/>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219C41-9A2A-03F2-C31A-1F438F434247}"/>
              </a:ext>
            </a:extLst>
          </p:cNvPr>
          <p:cNvSpPr>
            <a:spLocks noGrp="1"/>
          </p:cNvSpPr>
          <p:nvPr>
            <p:ph type="ctrTitle"/>
          </p:nvPr>
        </p:nvSpPr>
        <p:spPr>
          <a:xfrm>
            <a:off x="703400" y="871759"/>
            <a:ext cx="5227171" cy="1787220"/>
          </a:xfrm>
        </p:spPr>
        <p:txBody>
          <a:bodyPr>
            <a:normAutofit/>
          </a:bodyPr>
          <a:lstStyle/>
          <a:p>
            <a:r>
              <a:rPr lang="en-CA" dirty="0"/>
              <a:t>What is calculus 12?</a:t>
            </a:r>
          </a:p>
        </p:txBody>
      </p:sp>
      <p:sp>
        <p:nvSpPr>
          <p:cNvPr id="3" name="Subtitle 2">
            <a:extLst>
              <a:ext uri="{FF2B5EF4-FFF2-40B4-BE49-F238E27FC236}">
                <a16:creationId xmlns:a16="http://schemas.microsoft.com/office/drawing/2014/main" id="{00B9740C-8E0B-7342-3CAE-07A256C7594B}"/>
              </a:ext>
            </a:extLst>
          </p:cNvPr>
          <p:cNvSpPr>
            <a:spLocks noGrp="1"/>
          </p:cNvSpPr>
          <p:nvPr>
            <p:ph type="subTitle" idx="1"/>
          </p:nvPr>
        </p:nvSpPr>
        <p:spPr>
          <a:xfrm>
            <a:off x="721688" y="4785543"/>
            <a:ext cx="4857857" cy="1005657"/>
          </a:xfrm>
        </p:spPr>
        <p:txBody>
          <a:bodyPr>
            <a:noAutofit/>
          </a:bodyPr>
          <a:lstStyle/>
          <a:p>
            <a:pPr>
              <a:lnSpc>
                <a:spcPct val="100000"/>
              </a:lnSpc>
            </a:pPr>
            <a:r>
              <a:rPr lang="en-CA" sz="2400" dirty="0"/>
              <a:t>Calculus 12 is equivalent to First Year Math course in post secondary.  This course is intended for students who are planning to take Math, especially in Science or Engineering Programs at the post secondary level.</a:t>
            </a:r>
          </a:p>
        </p:txBody>
      </p:sp>
      <p:cxnSp>
        <p:nvCxnSpPr>
          <p:cNvPr id="27" name="Straight Connector 26">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49149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7CC41EB-2D81-4303-9171-6401B388BA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4914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mosaic of colorful geometric shapes">
            <a:extLst>
              <a:ext uri="{FF2B5EF4-FFF2-40B4-BE49-F238E27FC236}">
                <a16:creationId xmlns:a16="http://schemas.microsoft.com/office/drawing/2014/main" id="{6E62FE59-27AA-5252-939F-33A443758D55}"/>
              </a:ext>
            </a:extLst>
          </p:cNvPr>
          <p:cNvPicPr>
            <a:picLocks noChangeAspect="1"/>
          </p:cNvPicPr>
          <p:nvPr/>
        </p:nvPicPr>
        <p:blipFill>
          <a:blip r:embed="rId2"/>
          <a:srcRect l="3354" r="37460"/>
          <a:stretch>
            <a:fillRect/>
          </a:stretch>
        </p:blipFill>
        <p:spPr>
          <a:xfrm>
            <a:off x="6515100" y="10"/>
            <a:ext cx="5676900" cy="6857990"/>
          </a:xfrm>
          <a:prstGeom prst="rect">
            <a:avLst/>
          </a:prstGeom>
        </p:spPr>
      </p:pic>
    </p:spTree>
    <p:extLst>
      <p:ext uri="{BB962C8B-B14F-4D97-AF65-F5344CB8AC3E}">
        <p14:creationId xmlns:p14="http://schemas.microsoft.com/office/powerpoint/2010/main" val="3072048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E1E1"/>
        </a:solidFill>
        <a:effectLst/>
      </p:bgPr>
    </p:bg>
    <p:spTree>
      <p:nvGrpSpPr>
        <p:cNvPr id="1" name="">
          <a:extLst>
            <a:ext uri="{FF2B5EF4-FFF2-40B4-BE49-F238E27FC236}">
              <a16:creationId xmlns:a16="http://schemas.microsoft.com/office/drawing/2014/main" id="{EFC35CE9-0C62-BFA4-E5C2-287A8AF58757}"/>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3F76C2-5686-60B9-4FB1-C365830708A4}"/>
              </a:ext>
            </a:extLst>
          </p:cNvPr>
          <p:cNvSpPr>
            <a:spLocks noGrp="1"/>
          </p:cNvSpPr>
          <p:nvPr>
            <p:ph type="ctrTitle"/>
          </p:nvPr>
        </p:nvSpPr>
        <p:spPr>
          <a:xfrm>
            <a:off x="5604552" y="871758"/>
            <a:ext cx="5825448" cy="3871143"/>
          </a:xfrm>
        </p:spPr>
        <p:txBody>
          <a:bodyPr>
            <a:normAutofit/>
          </a:bodyPr>
          <a:lstStyle/>
          <a:p>
            <a:r>
              <a:rPr lang="en-CA"/>
              <a:t>How is it different than first year math?</a:t>
            </a:r>
          </a:p>
        </p:txBody>
      </p:sp>
      <p:sp>
        <p:nvSpPr>
          <p:cNvPr id="3" name="Subtitle 2">
            <a:extLst>
              <a:ext uri="{FF2B5EF4-FFF2-40B4-BE49-F238E27FC236}">
                <a16:creationId xmlns:a16="http://schemas.microsoft.com/office/drawing/2014/main" id="{5DDD073E-E408-50E1-8870-5A56011EE51E}"/>
              </a:ext>
            </a:extLst>
          </p:cNvPr>
          <p:cNvSpPr>
            <a:spLocks noGrp="1"/>
          </p:cNvSpPr>
          <p:nvPr>
            <p:ph type="subTitle" idx="1"/>
          </p:nvPr>
        </p:nvSpPr>
        <p:spPr>
          <a:xfrm>
            <a:off x="5604552" y="4935672"/>
            <a:ext cx="5322013" cy="1005657"/>
          </a:xfrm>
        </p:spPr>
        <p:txBody>
          <a:bodyPr>
            <a:noAutofit/>
          </a:bodyPr>
          <a:lstStyle/>
          <a:p>
            <a:pPr>
              <a:lnSpc>
                <a:spcPct val="100000"/>
              </a:lnSpc>
            </a:pPr>
            <a:r>
              <a:rPr lang="en-CA" sz="2400" dirty="0"/>
              <a:t>Students would be learning some of the topics covered in their first year post secondary Math class.  It is equivalent to 90% of the first Math course and 30% of the second Math course in their first year.</a:t>
            </a:r>
          </a:p>
        </p:txBody>
      </p:sp>
      <p:pic>
        <p:nvPicPr>
          <p:cNvPr id="4" name="Picture 3" descr="A mosaic of colorful geometric shapes">
            <a:extLst>
              <a:ext uri="{FF2B5EF4-FFF2-40B4-BE49-F238E27FC236}">
                <a16:creationId xmlns:a16="http://schemas.microsoft.com/office/drawing/2014/main" id="{8C8A515D-FC88-1BEE-428F-656EB1B99A9F}"/>
              </a:ext>
            </a:extLst>
          </p:cNvPr>
          <p:cNvPicPr>
            <a:picLocks noChangeAspect="1"/>
          </p:cNvPicPr>
          <p:nvPr/>
        </p:nvPicPr>
        <p:blipFill>
          <a:blip r:embed="rId2"/>
          <a:srcRect l="7525" r="41631"/>
          <a:stretch>
            <a:fillRect/>
          </a:stretch>
        </p:blipFill>
        <p:spPr>
          <a:xfrm>
            <a:off x="1" y="10"/>
            <a:ext cx="4876799" cy="6857989"/>
          </a:xfrm>
          <a:prstGeom prst="rect">
            <a:avLst/>
          </a:prstGeom>
        </p:spPr>
      </p:pic>
      <p:cxnSp>
        <p:nvCxnSpPr>
          <p:cNvPr id="49" name="Straight Connector 48">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723900"/>
            <a:ext cx="57062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CF06E40-3ECB-4820-95B5-8A70B07D4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6134100"/>
            <a:ext cx="56681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2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3FFF3"/>
        </a:solidFill>
        <a:effectLst/>
      </p:bgPr>
    </p:bg>
    <p:spTree>
      <p:nvGrpSpPr>
        <p:cNvPr id="1" name="">
          <a:extLst>
            <a:ext uri="{FF2B5EF4-FFF2-40B4-BE49-F238E27FC236}">
              <a16:creationId xmlns:a16="http://schemas.microsoft.com/office/drawing/2014/main" id="{45D1A705-A697-924B-6EE4-9AAD1BA6E74C}"/>
            </a:ext>
          </a:extLst>
        </p:cNvPr>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258002-FDE3-C1AF-52A2-1BA35A9753E4}"/>
              </a:ext>
            </a:extLst>
          </p:cNvPr>
          <p:cNvSpPr>
            <a:spLocks noGrp="1"/>
          </p:cNvSpPr>
          <p:nvPr>
            <p:ph type="ctrTitle"/>
          </p:nvPr>
        </p:nvSpPr>
        <p:spPr>
          <a:xfrm>
            <a:off x="703400" y="899025"/>
            <a:ext cx="4917754" cy="3792926"/>
          </a:xfrm>
        </p:spPr>
        <p:txBody>
          <a:bodyPr>
            <a:normAutofit/>
          </a:bodyPr>
          <a:lstStyle/>
          <a:p>
            <a:pPr>
              <a:lnSpc>
                <a:spcPct val="90000"/>
              </a:lnSpc>
            </a:pPr>
            <a:r>
              <a:rPr lang="en-CA" sz="5000"/>
              <a:t>Are there pre-requisites for this course?</a:t>
            </a:r>
          </a:p>
        </p:txBody>
      </p:sp>
      <p:sp>
        <p:nvSpPr>
          <p:cNvPr id="3" name="Subtitle 2">
            <a:extLst>
              <a:ext uri="{FF2B5EF4-FFF2-40B4-BE49-F238E27FC236}">
                <a16:creationId xmlns:a16="http://schemas.microsoft.com/office/drawing/2014/main" id="{C8B374F4-3575-373A-2C9C-F9598F18AC68}"/>
              </a:ext>
            </a:extLst>
          </p:cNvPr>
          <p:cNvSpPr>
            <a:spLocks noGrp="1"/>
          </p:cNvSpPr>
          <p:nvPr>
            <p:ph type="subTitle" idx="1"/>
          </p:nvPr>
        </p:nvSpPr>
        <p:spPr>
          <a:xfrm>
            <a:off x="800100" y="3136739"/>
            <a:ext cx="4435882" cy="2997361"/>
          </a:xfrm>
        </p:spPr>
        <p:txBody>
          <a:bodyPr>
            <a:noAutofit/>
          </a:bodyPr>
          <a:lstStyle/>
          <a:p>
            <a:pPr>
              <a:lnSpc>
                <a:spcPct val="100000"/>
              </a:lnSpc>
            </a:pPr>
            <a:r>
              <a:rPr lang="en-CA" dirty="0"/>
              <a:t>While there are no pre-requisites, the recommendation is completion of Pre-Calculus 12 with a minimum B standing (taken at Killarney – not in summer school or online).  As we will be learning about First Year Math, a good foundation in Pre-Calculus 10 to 12 is essential in order to do well in this course.  </a:t>
            </a:r>
          </a:p>
        </p:txBody>
      </p:sp>
      <p:cxnSp>
        <p:nvCxnSpPr>
          <p:cNvPr id="58" name="Straight Connector 57">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4768136"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4BF2B36B-4D1C-9E0A-B17B-23D805AECA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476813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mosaic of colorful geometric shapes">
            <a:extLst>
              <a:ext uri="{FF2B5EF4-FFF2-40B4-BE49-F238E27FC236}">
                <a16:creationId xmlns:a16="http://schemas.microsoft.com/office/drawing/2014/main" id="{6D35B76D-E01C-2CBC-5BBF-DD65447975D1}"/>
              </a:ext>
            </a:extLst>
          </p:cNvPr>
          <p:cNvPicPr>
            <a:picLocks noChangeAspect="1"/>
          </p:cNvPicPr>
          <p:nvPr/>
        </p:nvPicPr>
        <p:blipFill>
          <a:blip r:embed="rId2"/>
          <a:srcRect r="30691" b="1"/>
          <a:stretch>
            <a:fillRect/>
          </a:stretch>
        </p:blipFill>
        <p:spPr>
          <a:xfrm>
            <a:off x="6217920" y="723901"/>
            <a:ext cx="5244454" cy="5410200"/>
          </a:xfrm>
          <a:prstGeom prst="rect">
            <a:avLst/>
          </a:prstGeom>
        </p:spPr>
      </p:pic>
    </p:spTree>
    <p:extLst>
      <p:ext uri="{BB962C8B-B14F-4D97-AF65-F5344CB8AC3E}">
        <p14:creationId xmlns:p14="http://schemas.microsoft.com/office/powerpoint/2010/main" val="321197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3F8F9"/>
        </a:solidFill>
        <a:effectLst/>
      </p:bgPr>
    </p:bg>
    <p:spTree>
      <p:nvGrpSpPr>
        <p:cNvPr id="1" name="">
          <a:extLst>
            <a:ext uri="{FF2B5EF4-FFF2-40B4-BE49-F238E27FC236}">
              <a16:creationId xmlns:a16="http://schemas.microsoft.com/office/drawing/2014/main" id="{465BADA8-40D9-ED07-C95D-1291FDA18D88}"/>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7687EF-2A48-CD6A-EF5A-2B3861AD2C44}"/>
              </a:ext>
            </a:extLst>
          </p:cNvPr>
          <p:cNvSpPr>
            <a:spLocks noGrp="1"/>
          </p:cNvSpPr>
          <p:nvPr>
            <p:ph type="ctrTitle"/>
          </p:nvPr>
        </p:nvSpPr>
        <p:spPr>
          <a:xfrm>
            <a:off x="5604552" y="871758"/>
            <a:ext cx="5825448" cy="3871143"/>
          </a:xfrm>
        </p:spPr>
        <p:txBody>
          <a:bodyPr>
            <a:normAutofit/>
          </a:bodyPr>
          <a:lstStyle/>
          <a:p>
            <a:r>
              <a:rPr lang="en-US" dirty="0"/>
              <a:t>Can I skip next year’s Math?</a:t>
            </a:r>
            <a:endParaRPr lang="en-CA" dirty="0"/>
          </a:p>
        </p:txBody>
      </p:sp>
      <p:sp>
        <p:nvSpPr>
          <p:cNvPr id="7" name="Subtitle 6">
            <a:extLst>
              <a:ext uri="{FF2B5EF4-FFF2-40B4-BE49-F238E27FC236}">
                <a16:creationId xmlns:a16="http://schemas.microsoft.com/office/drawing/2014/main" id="{0EB9B564-7449-4B2B-F643-D9B609E70E08}"/>
              </a:ext>
            </a:extLst>
          </p:cNvPr>
          <p:cNvSpPr>
            <a:spLocks noGrp="1"/>
          </p:cNvSpPr>
          <p:nvPr>
            <p:ph type="subTitle" idx="1"/>
          </p:nvPr>
        </p:nvSpPr>
        <p:spPr>
          <a:xfrm>
            <a:off x="5619964" y="4785543"/>
            <a:ext cx="5825448" cy="1005657"/>
          </a:xfrm>
        </p:spPr>
        <p:txBody>
          <a:bodyPr>
            <a:noAutofit/>
          </a:bodyPr>
          <a:lstStyle/>
          <a:p>
            <a:pPr>
              <a:lnSpc>
                <a:spcPct val="100000"/>
              </a:lnSpc>
            </a:pPr>
            <a:r>
              <a:rPr lang="en-CA" sz="2400" dirty="0"/>
              <a:t>Maybe.  Students may choose to write the UBC Calculus 12 Challenge Exam in June.  Students who perform well on this exam may get course credit at the university level.  This exam is recognized by UBC, SFU, Trinity Western, UNBC, University of Fraser Valley.  The cost of this exam is $100.</a:t>
            </a:r>
          </a:p>
        </p:txBody>
      </p:sp>
      <p:pic>
        <p:nvPicPr>
          <p:cNvPr id="4" name="Picture 3" descr="A mosaic of colorful geometric shapes">
            <a:extLst>
              <a:ext uri="{FF2B5EF4-FFF2-40B4-BE49-F238E27FC236}">
                <a16:creationId xmlns:a16="http://schemas.microsoft.com/office/drawing/2014/main" id="{8B28F5AC-0B78-3D26-38AF-27A1D1A0F404}"/>
              </a:ext>
            </a:extLst>
          </p:cNvPr>
          <p:cNvPicPr>
            <a:picLocks noChangeAspect="1"/>
          </p:cNvPicPr>
          <p:nvPr/>
        </p:nvPicPr>
        <p:blipFill>
          <a:blip r:embed="rId2"/>
          <a:srcRect l="7525" r="41631"/>
          <a:stretch>
            <a:fillRect/>
          </a:stretch>
        </p:blipFill>
        <p:spPr>
          <a:xfrm>
            <a:off x="1" y="10"/>
            <a:ext cx="4876799" cy="6857989"/>
          </a:xfrm>
          <a:prstGeom prst="rect">
            <a:avLst/>
          </a:prstGeom>
        </p:spPr>
      </p:pic>
      <p:cxnSp>
        <p:nvCxnSpPr>
          <p:cNvPr id="36" name="Straight Connector 35">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723900"/>
            <a:ext cx="57062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CF06E40-3ECB-4820-95B5-8A70B07D4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6134100"/>
            <a:ext cx="56681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44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1E1FF"/>
        </a:solidFill>
        <a:effectLst/>
      </p:bgPr>
    </p:bg>
    <p:spTree>
      <p:nvGrpSpPr>
        <p:cNvPr id="1" name="">
          <a:extLst>
            <a:ext uri="{FF2B5EF4-FFF2-40B4-BE49-F238E27FC236}">
              <a16:creationId xmlns:a16="http://schemas.microsoft.com/office/drawing/2014/main" id="{3D1B85D0-1401-CE0C-CE92-D0EA56FA0C74}"/>
            </a:ext>
          </a:extLst>
        </p:cNvPr>
        <p:cNvGrpSpPr/>
        <p:nvPr/>
      </p:nvGrpSpPr>
      <p:grpSpPr>
        <a:xfrm>
          <a:off x="0" y="0"/>
          <a:ext cx="0" cy="0"/>
          <a:chOff x="0" y="0"/>
          <a:chExt cx="0" cy="0"/>
        </a:xfrm>
      </p:grpSpPr>
      <p:cxnSp>
        <p:nvCxnSpPr>
          <p:cNvPr id="67" name="Straight Connector 66">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71" name="Rectangle 70">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7CA320-4604-74A7-0527-A782EE4FC4AB}"/>
              </a:ext>
            </a:extLst>
          </p:cNvPr>
          <p:cNvSpPr>
            <a:spLocks noGrp="1"/>
          </p:cNvSpPr>
          <p:nvPr>
            <p:ph type="ctrTitle"/>
          </p:nvPr>
        </p:nvSpPr>
        <p:spPr>
          <a:xfrm>
            <a:off x="704088" y="914400"/>
            <a:ext cx="6541664" cy="1307590"/>
          </a:xfrm>
        </p:spPr>
        <p:txBody>
          <a:bodyPr vert="horz" lIns="91440" tIns="45720" rIns="91440" bIns="45720" rtlCol="0" anchor="t">
            <a:normAutofit/>
          </a:bodyPr>
          <a:lstStyle/>
          <a:p>
            <a:pPr>
              <a:lnSpc>
                <a:spcPct val="90000"/>
              </a:lnSpc>
            </a:pPr>
            <a:r>
              <a:rPr lang="en-US" sz="2800" dirty="0"/>
              <a:t>What is the difference between AP exam and Calculus 12 Challenge Exam?</a:t>
            </a:r>
          </a:p>
        </p:txBody>
      </p:sp>
      <p:cxnSp>
        <p:nvCxnSpPr>
          <p:cNvPr id="73" name="Straight Connector 72">
            <a:extLst>
              <a:ext uri="{FF2B5EF4-FFF2-40B4-BE49-F238E27FC236}">
                <a16:creationId xmlns:a16="http://schemas.microsoft.com/office/drawing/2014/main" id="{3815BE95-1337-20E2-B2EF-5DA486F72FC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ubtitle 5">
            <a:extLst>
              <a:ext uri="{FF2B5EF4-FFF2-40B4-BE49-F238E27FC236}">
                <a16:creationId xmlns:a16="http://schemas.microsoft.com/office/drawing/2014/main" id="{9EC61A3B-724E-3A99-22F6-13C24C7A4D5D}"/>
              </a:ext>
            </a:extLst>
          </p:cNvPr>
          <p:cNvSpPr>
            <a:spLocks noGrp="1"/>
          </p:cNvSpPr>
          <p:nvPr>
            <p:ph type="subTitle" idx="1"/>
          </p:nvPr>
        </p:nvSpPr>
        <p:spPr>
          <a:xfrm>
            <a:off x="548833" y="2221990"/>
            <a:ext cx="6696919" cy="4246744"/>
          </a:xfrm>
        </p:spPr>
        <p:txBody>
          <a:bodyPr vert="horz" lIns="91440" tIns="45720" rIns="91440" bIns="45720" rtlCol="0">
            <a:normAutofit lnSpcReduction="10000"/>
          </a:bodyPr>
          <a:lstStyle/>
          <a:p>
            <a:pPr marL="342900" lvl="0" indent="-228600">
              <a:lnSpc>
                <a:spcPct val="100000"/>
              </a:lnSpc>
              <a:buFont typeface="Arial" panose="020B0604020202020204" pitchFamily="34" charset="0"/>
              <a:buChar char="•"/>
            </a:pPr>
            <a:r>
              <a:rPr lang="en-US" sz="1800" dirty="0"/>
              <a:t>Cost – AP ($200) vs Calculus Challenge Exam ($100) </a:t>
            </a:r>
          </a:p>
          <a:p>
            <a:pPr marL="342900" lvl="0" indent="-228600">
              <a:lnSpc>
                <a:spcPct val="100000"/>
              </a:lnSpc>
              <a:buFont typeface="Arial" panose="020B0604020202020204" pitchFamily="34" charset="0"/>
              <a:buChar char="•"/>
            </a:pPr>
            <a:r>
              <a:rPr lang="en-US" sz="1800" dirty="0"/>
              <a:t>Timing – AP (written in early May) vs Calc Challenge (written in early June)</a:t>
            </a:r>
          </a:p>
          <a:p>
            <a:pPr marL="342900" lvl="0" indent="-228600">
              <a:lnSpc>
                <a:spcPct val="100000"/>
              </a:lnSpc>
              <a:buFont typeface="Arial" panose="020B0604020202020204" pitchFamily="34" charset="0"/>
              <a:buChar char="•"/>
            </a:pPr>
            <a:r>
              <a:rPr lang="en-US" sz="1800" dirty="0"/>
              <a:t>Curriculum – AP (about 80% the same as Calculus 12, but you will need to do all the studying yourself as the curriculum and the timing of the course are different) vs Calc Challenge (Ms. Dou will be preparing you for the exam)</a:t>
            </a:r>
          </a:p>
          <a:p>
            <a:pPr marL="342900" lvl="0" indent="-228600">
              <a:lnSpc>
                <a:spcPct val="100000"/>
              </a:lnSpc>
              <a:buFont typeface="Arial" panose="020B0604020202020204" pitchFamily="34" charset="0"/>
              <a:buChar char="•"/>
            </a:pPr>
            <a:r>
              <a:rPr lang="en-US" sz="1800" dirty="0"/>
              <a:t>Credit – AP(course credit only) vs Calc Challenge (percentage on transcript upon request)</a:t>
            </a:r>
          </a:p>
          <a:p>
            <a:pPr>
              <a:lnSpc>
                <a:spcPct val="100000"/>
              </a:lnSpc>
            </a:pPr>
            <a:endParaRPr lang="en-US" sz="1600" dirty="0"/>
          </a:p>
          <a:p>
            <a:pPr algn="ctr">
              <a:lnSpc>
                <a:spcPct val="100000"/>
              </a:lnSpc>
            </a:pPr>
            <a:r>
              <a:rPr lang="en-US" sz="1800" i="1" dirty="0">
                <a:highlight>
                  <a:srgbClr val="FFFF00"/>
                </a:highlight>
                <a:latin typeface="+mj-lt"/>
              </a:rPr>
              <a:t>Unless the student is planning to studying in the East Coast or outside of Canada, they are recommended to write the Calculus 12 Challenge exam as opposed to the AP exam.</a:t>
            </a:r>
          </a:p>
        </p:txBody>
      </p:sp>
      <p:pic>
        <p:nvPicPr>
          <p:cNvPr id="4" name="Picture 3" descr="A mosaic of colorful geometric shapes">
            <a:extLst>
              <a:ext uri="{FF2B5EF4-FFF2-40B4-BE49-F238E27FC236}">
                <a16:creationId xmlns:a16="http://schemas.microsoft.com/office/drawing/2014/main" id="{8A68E213-5BC2-BC4B-CD5E-8D6A68F5A486}"/>
              </a:ext>
            </a:extLst>
          </p:cNvPr>
          <p:cNvPicPr>
            <a:picLocks noChangeAspect="1"/>
          </p:cNvPicPr>
          <p:nvPr/>
        </p:nvPicPr>
        <p:blipFill>
          <a:blip r:embed="rId2"/>
          <a:srcRect l="8923" r="43029"/>
          <a:stretch>
            <a:fillRect/>
          </a:stretch>
        </p:blipFill>
        <p:spPr>
          <a:xfrm>
            <a:off x="7583424" y="10"/>
            <a:ext cx="4608576" cy="6857990"/>
          </a:xfrm>
          <a:prstGeom prst="rect">
            <a:avLst/>
          </a:prstGeom>
        </p:spPr>
      </p:pic>
    </p:spTree>
    <p:extLst>
      <p:ext uri="{BB962C8B-B14F-4D97-AF65-F5344CB8AC3E}">
        <p14:creationId xmlns:p14="http://schemas.microsoft.com/office/powerpoint/2010/main" val="3866303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92B0DF65-1012-45CF-5CCF-D50F52E73FB7}"/>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640E3BEC-A02D-3AE2-F999-F6C680EE48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336432-E249-4B0E-87E1-F6A0642CF264}"/>
              </a:ext>
            </a:extLst>
          </p:cNvPr>
          <p:cNvSpPr>
            <a:spLocks noGrp="1"/>
          </p:cNvSpPr>
          <p:nvPr>
            <p:ph type="ctrTitle"/>
          </p:nvPr>
        </p:nvSpPr>
        <p:spPr>
          <a:xfrm>
            <a:off x="5604552" y="871759"/>
            <a:ext cx="5825448" cy="2196294"/>
          </a:xfrm>
        </p:spPr>
        <p:txBody>
          <a:bodyPr>
            <a:normAutofit fontScale="90000"/>
          </a:bodyPr>
          <a:lstStyle/>
          <a:p>
            <a:r>
              <a:rPr lang="en-US" sz="4400" dirty="0"/>
              <a:t>What is the difference between Calc 12/Calc 12 preview?</a:t>
            </a:r>
            <a:endParaRPr lang="en-CA" sz="4400" dirty="0"/>
          </a:p>
        </p:txBody>
      </p:sp>
      <p:sp>
        <p:nvSpPr>
          <p:cNvPr id="3" name="Subtitle 2">
            <a:extLst>
              <a:ext uri="{FF2B5EF4-FFF2-40B4-BE49-F238E27FC236}">
                <a16:creationId xmlns:a16="http://schemas.microsoft.com/office/drawing/2014/main" id="{1DD05F59-6CE4-EDC0-51FB-CB6E06F4E0D4}"/>
              </a:ext>
            </a:extLst>
          </p:cNvPr>
          <p:cNvSpPr>
            <a:spLocks noGrp="1"/>
          </p:cNvSpPr>
          <p:nvPr>
            <p:ph type="subTitle" idx="1"/>
          </p:nvPr>
        </p:nvSpPr>
        <p:spPr>
          <a:xfrm>
            <a:off x="5619964" y="4785543"/>
            <a:ext cx="5322013" cy="1005657"/>
          </a:xfrm>
        </p:spPr>
        <p:txBody>
          <a:bodyPr>
            <a:noAutofit/>
          </a:bodyPr>
          <a:lstStyle/>
          <a:p>
            <a:pPr>
              <a:lnSpc>
                <a:spcPct val="100000"/>
              </a:lnSpc>
            </a:pPr>
            <a:r>
              <a:rPr lang="en-CA" sz="2400" dirty="0"/>
              <a:t>Students would be learning topics at an introductory level in the Preview class.  Students in the regular Calculus class would be learning topics equivalent to their first Math course and one-third of the second Math course in the first year.</a:t>
            </a:r>
          </a:p>
        </p:txBody>
      </p:sp>
      <p:pic>
        <p:nvPicPr>
          <p:cNvPr id="4" name="Picture 3" descr="A mosaic of colorful geometric shapes">
            <a:extLst>
              <a:ext uri="{FF2B5EF4-FFF2-40B4-BE49-F238E27FC236}">
                <a16:creationId xmlns:a16="http://schemas.microsoft.com/office/drawing/2014/main" id="{4475270E-CEF9-D32B-F172-C97F8BF81D6D}"/>
              </a:ext>
            </a:extLst>
          </p:cNvPr>
          <p:cNvPicPr>
            <a:picLocks noChangeAspect="1"/>
          </p:cNvPicPr>
          <p:nvPr/>
        </p:nvPicPr>
        <p:blipFill>
          <a:blip r:embed="rId2"/>
          <a:srcRect l="7525" r="41631"/>
          <a:stretch>
            <a:fillRect/>
          </a:stretch>
        </p:blipFill>
        <p:spPr>
          <a:xfrm>
            <a:off x="1" y="10"/>
            <a:ext cx="4876799" cy="6857989"/>
          </a:xfrm>
          <a:prstGeom prst="rect">
            <a:avLst/>
          </a:prstGeom>
        </p:spPr>
      </p:pic>
      <p:cxnSp>
        <p:nvCxnSpPr>
          <p:cNvPr id="49" name="Straight Connector 48">
            <a:extLst>
              <a:ext uri="{FF2B5EF4-FFF2-40B4-BE49-F238E27FC236}">
                <a16:creationId xmlns:a16="http://schemas.microsoft.com/office/drawing/2014/main" id="{48F25C84-28B0-5D7C-CD74-DA7EBCA83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723900"/>
            <a:ext cx="57062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435B82E-4DC7-42C0-3E54-56B8851728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6134100"/>
            <a:ext cx="56681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9988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DECD"/>
        </a:solidFill>
        <a:effectLst/>
      </p:bgPr>
    </p:bg>
    <p:spTree>
      <p:nvGrpSpPr>
        <p:cNvPr id="1" name="">
          <a:extLst>
            <a:ext uri="{FF2B5EF4-FFF2-40B4-BE49-F238E27FC236}">
              <a16:creationId xmlns:a16="http://schemas.microsoft.com/office/drawing/2014/main" id="{9F6E4B7F-B9D8-2485-4B90-7C94DB566CF3}"/>
            </a:ext>
          </a:extLst>
        </p:cNvPr>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228FE2-8F94-E30C-F268-860B34299773}"/>
              </a:ext>
            </a:extLst>
          </p:cNvPr>
          <p:cNvSpPr>
            <a:spLocks noGrp="1"/>
          </p:cNvSpPr>
          <p:nvPr>
            <p:ph type="title"/>
          </p:nvPr>
        </p:nvSpPr>
        <p:spPr>
          <a:xfrm>
            <a:off x="704087" y="914400"/>
            <a:ext cx="4041648" cy="1928741"/>
          </a:xfrm>
        </p:spPr>
        <p:txBody>
          <a:bodyPr>
            <a:normAutofit/>
          </a:bodyPr>
          <a:lstStyle/>
          <a:p>
            <a:pPr>
              <a:lnSpc>
                <a:spcPct val="90000"/>
              </a:lnSpc>
            </a:pPr>
            <a:r>
              <a:rPr lang="en-US" sz="3100"/>
              <a:t>How does taking calculus 12 preview affect my next year math course?</a:t>
            </a:r>
            <a:endParaRPr lang="en-CA" sz="3100"/>
          </a:p>
        </p:txBody>
      </p:sp>
      <p:cxnSp>
        <p:nvCxnSpPr>
          <p:cNvPr id="14" name="Straight Connector 13">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3900"/>
            <a:ext cx="1058875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mosaic of colorful geometric shapes">
            <a:extLst>
              <a:ext uri="{FF2B5EF4-FFF2-40B4-BE49-F238E27FC236}">
                <a16:creationId xmlns:a16="http://schemas.microsoft.com/office/drawing/2014/main" id="{683F3B1B-DDA9-CB65-5E37-E433D63FC351}"/>
              </a:ext>
            </a:extLst>
          </p:cNvPr>
          <p:cNvPicPr>
            <a:picLocks noChangeAspect="1"/>
          </p:cNvPicPr>
          <p:nvPr/>
        </p:nvPicPr>
        <p:blipFill>
          <a:blip r:embed="rId2"/>
          <a:srcRect r="5181" b="1"/>
          <a:stretch>
            <a:fillRect/>
          </a:stretch>
        </p:blipFill>
        <p:spPr>
          <a:xfrm>
            <a:off x="804672" y="3044952"/>
            <a:ext cx="3941064" cy="2971800"/>
          </a:xfrm>
          <a:prstGeom prst="rect">
            <a:avLst/>
          </a:prstGeom>
        </p:spPr>
      </p:pic>
      <p:sp>
        <p:nvSpPr>
          <p:cNvPr id="3" name="Subtitle 2">
            <a:extLst>
              <a:ext uri="{FF2B5EF4-FFF2-40B4-BE49-F238E27FC236}">
                <a16:creationId xmlns:a16="http://schemas.microsoft.com/office/drawing/2014/main" id="{B0114973-2295-262F-F6E3-1D64145296AD}"/>
              </a:ext>
            </a:extLst>
          </p:cNvPr>
          <p:cNvSpPr>
            <a:spLocks noGrp="1"/>
          </p:cNvSpPr>
          <p:nvPr>
            <p:ph idx="1"/>
          </p:nvPr>
        </p:nvSpPr>
        <p:spPr>
          <a:xfrm>
            <a:off x="5330952" y="968377"/>
            <a:ext cx="6144768" cy="5006436"/>
          </a:xfrm>
        </p:spPr>
        <p:txBody>
          <a:bodyPr>
            <a:normAutofit/>
          </a:bodyPr>
          <a:lstStyle/>
          <a:p>
            <a:pPr marL="0" indent="0">
              <a:buNone/>
            </a:pPr>
            <a:r>
              <a:rPr lang="en-CA" dirty="0"/>
              <a:t>Calculus 12 Preview students will not get a High School Calculus Credit as some of the first year topics are only covered at an introductory level.</a:t>
            </a:r>
          </a:p>
          <a:p>
            <a:pPr marL="0" indent="0">
              <a:buNone/>
            </a:pPr>
            <a:endParaRPr lang="en-CA" dirty="0"/>
          </a:p>
          <a:p>
            <a:pPr marL="0" indent="0">
              <a:buNone/>
            </a:pPr>
            <a:r>
              <a:rPr lang="en-CA" dirty="0"/>
              <a:t>Different institutions have different policies.  </a:t>
            </a:r>
            <a:r>
              <a:rPr lang="en-US" dirty="0"/>
              <a:t>For example, students who are attending UBC first year:</a:t>
            </a:r>
          </a:p>
          <a:p>
            <a:pPr lvl="1"/>
            <a:r>
              <a:rPr lang="en-US" sz="2000" dirty="0"/>
              <a:t>Students who take </a:t>
            </a:r>
            <a:r>
              <a:rPr lang="en-US" sz="2000" b="1" dirty="0"/>
              <a:t>Calculus 12 </a:t>
            </a:r>
            <a:r>
              <a:rPr lang="en-US" sz="2000" dirty="0"/>
              <a:t>will take a </a:t>
            </a:r>
            <a:r>
              <a:rPr lang="en-US" sz="2000" b="1" dirty="0"/>
              <a:t>3-credit Math course </a:t>
            </a:r>
            <a:r>
              <a:rPr lang="en-US" sz="2000" dirty="0"/>
              <a:t>in their first year of post-secondary study.</a:t>
            </a:r>
          </a:p>
          <a:p>
            <a:pPr lvl="1"/>
            <a:r>
              <a:rPr lang="en-US" sz="2000" dirty="0"/>
              <a:t>Students who take </a:t>
            </a:r>
            <a:r>
              <a:rPr lang="en-US" sz="2000" b="1" dirty="0"/>
              <a:t>Calculus 12 Preview </a:t>
            </a:r>
            <a:r>
              <a:rPr lang="en-US" sz="2000" dirty="0"/>
              <a:t>will take a </a:t>
            </a:r>
            <a:r>
              <a:rPr lang="en-US" sz="2000" b="1" dirty="0"/>
              <a:t>4-credit Math course</a:t>
            </a:r>
            <a:r>
              <a:rPr lang="en-US" sz="2000" dirty="0"/>
              <a:t>.</a:t>
            </a:r>
          </a:p>
          <a:p>
            <a:pPr marL="0" indent="0">
              <a:buNone/>
            </a:pPr>
            <a:endParaRPr lang="en-CA" dirty="0"/>
          </a:p>
        </p:txBody>
      </p:sp>
      <p:cxnSp>
        <p:nvCxnSpPr>
          <p:cNvPr id="15" name="Straight Connector 14">
            <a:extLst>
              <a:ext uri="{FF2B5EF4-FFF2-40B4-BE49-F238E27FC236}">
                <a16:creationId xmlns:a16="http://schemas.microsoft.com/office/drawing/2014/main" id="{8E0104E4-99BC-494F-8342-F250828E57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9065" y="6145599"/>
            <a:ext cx="1058283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39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400"/>
                                        <p:tgtEl>
                                          <p:spTgt spid="3">
                                            <p:txEl>
                                              <p:pRg st="2" end="2"/>
                                            </p:txEl>
                                          </p:spTgt>
                                        </p:tgtEl>
                                      </p:cBhvr>
                                    </p:animEffect>
                                  </p:childTnLst>
                                </p:cTn>
                              </p:par>
                              <p:par>
                                <p:cTn id="16" presetID="10" presetClass="entr" presetSubtype="0" fill="hold" grpId="0" nodeType="withEffect">
                                  <p:stCondLst>
                                    <p:cond delay="2000"/>
                                  </p:stCondLst>
                                  <p:iterate type="lt">
                                    <p:tmPct val="10000"/>
                                  </p:iterate>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400"/>
                                        <p:tgtEl>
                                          <p:spTgt spid="3">
                                            <p:txEl>
                                              <p:pRg st="3" end="3"/>
                                            </p:txEl>
                                          </p:spTgt>
                                        </p:tgtEl>
                                      </p:cBhvr>
                                    </p:animEffect>
                                  </p:childTnLst>
                                </p:cTn>
                              </p:par>
                              <p:par>
                                <p:cTn id="19" presetID="10" presetClass="entr" presetSubtype="0" fill="hold" grpId="0" nodeType="withEffect">
                                  <p:stCondLst>
                                    <p:cond delay="2000"/>
                                  </p:stCondLst>
                                  <p:iterate type="lt">
                                    <p:tmPct val="10000"/>
                                  </p:iterate>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4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3FFF3"/>
        </a:solidFill>
        <a:effectLst/>
      </p:bgPr>
    </p:bg>
    <p:spTree>
      <p:nvGrpSpPr>
        <p:cNvPr id="1" name="">
          <a:extLst>
            <a:ext uri="{FF2B5EF4-FFF2-40B4-BE49-F238E27FC236}">
              <a16:creationId xmlns:a16="http://schemas.microsoft.com/office/drawing/2014/main" id="{31349514-1BD4-88D7-CE56-23A951F695E4}"/>
            </a:ext>
          </a:extLst>
        </p:cNvPr>
        <p:cNvGrpSpPr/>
        <p:nvPr/>
      </p:nvGrpSpPr>
      <p:grpSpPr>
        <a:xfrm>
          <a:off x="0" y="0"/>
          <a:ext cx="0" cy="0"/>
          <a:chOff x="0" y="0"/>
          <a:chExt cx="0" cy="0"/>
        </a:xfrm>
      </p:grpSpPr>
      <p:cxnSp>
        <p:nvCxnSpPr>
          <p:cNvPr id="89" name="Straight Connector 8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93" name="Rectangle 92">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2B2202-4741-179A-6A30-57AB547BC7A2}"/>
              </a:ext>
            </a:extLst>
          </p:cNvPr>
          <p:cNvSpPr>
            <a:spLocks noGrp="1"/>
          </p:cNvSpPr>
          <p:nvPr>
            <p:ph type="ctrTitle"/>
          </p:nvPr>
        </p:nvSpPr>
        <p:spPr>
          <a:xfrm>
            <a:off x="700088" y="909637"/>
            <a:ext cx="6400800" cy="861290"/>
          </a:xfrm>
        </p:spPr>
        <p:txBody>
          <a:bodyPr vert="horz" lIns="91440" tIns="45720" rIns="91440" bIns="45720" rtlCol="0" anchor="t">
            <a:normAutofit/>
          </a:bodyPr>
          <a:lstStyle/>
          <a:p>
            <a:pPr>
              <a:lnSpc>
                <a:spcPct val="90000"/>
              </a:lnSpc>
            </a:pPr>
            <a:r>
              <a:rPr lang="en-US" sz="3600" dirty="0"/>
              <a:t>What is a credit?</a:t>
            </a:r>
          </a:p>
        </p:txBody>
      </p:sp>
      <p:cxnSp>
        <p:nvCxnSpPr>
          <p:cNvPr id="95" name="Straight Connector 94">
            <a:extLst>
              <a:ext uri="{FF2B5EF4-FFF2-40B4-BE49-F238E27FC236}">
                <a16:creationId xmlns:a16="http://schemas.microsoft.com/office/drawing/2014/main" id="{8E813B4C-6731-0B72-5252-A79AB0E20B5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3900"/>
            <a:ext cx="1058875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ubtitle 5">
            <a:extLst>
              <a:ext uri="{FF2B5EF4-FFF2-40B4-BE49-F238E27FC236}">
                <a16:creationId xmlns:a16="http://schemas.microsoft.com/office/drawing/2014/main" id="{2B62A8CA-1A3B-64E3-5F9D-4BE07E8664CF}"/>
              </a:ext>
            </a:extLst>
          </p:cNvPr>
          <p:cNvSpPr>
            <a:spLocks noGrp="1"/>
          </p:cNvSpPr>
          <p:nvPr>
            <p:ph type="subTitle" idx="1"/>
          </p:nvPr>
        </p:nvSpPr>
        <p:spPr>
          <a:xfrm>
            <a:off x="700088" y="1904550"/>
            <a:ext cx="7100889" cy="3772800"/>
          </a:xfrm>
        </p:spPr>
        <p:txBody>
          <a:bodyPr vert="horz" lIns="91440" tIns="45720" rIns="91440" bIns="45720" rtlCol="0">
            <a:noAutofit/>
          </a:bodyPr>
          <a:lstStyle/>
          <a:p>
            <a:r>
              <a:rPr lang="en-US" sz="2400" i="1" dirty="0"/>
              <a:t>In terms of $$$ (as of January 2025):</a:t>
            </a:r>
            <a:endParaRPr lang="en-CA" sz="2400" i="1" dirty="0"/>
          </a:p>
          <a:p>
            <a:r>
              <a:rPr lang="en-US" sz="2400" dirty="0"/>
              <a:t>$202.64 (UBC), $212.04 (SFU) – Canadian residents</a:t>
            </a:r>
            <a:endParaRPr lang="en-CA" sz="2400" dirty="0"/>
          </a:p>
          <a:p>
            <a:r>
              <a:rPr lang="en-US" sz="2400" dirty="0"/>
              <a:t>$1651.62 (UBC), $1167.61 (SFU) – International students</a:t>
            </a:r>
            <a:endParaRPr lang="en-CA" sz="2400" dirty="0"/>
          </a:p>
          <a:p>
            <a:r>
              <a:rPr lang="en-US" sz="2400" dirty="0"/>
              <a:t> </a:t>
            </a:r>
            <a:endParaRPr lang="en-CA" sz="2400" dirty="0"/>
          </a:p>
          <a:p>
            <a:r>
              <a:rPr lang="en-US" sz="2400" i="1" dirty="0"/>
              <a:t>In terms of time:</a:t>
            </a:r>
            <a:endParaRPr lang="en-CA" sz="2400" i="1" dirty="0"/>
          </a:p>
          <a:p>
            <a:r>
              <a:rPr lang="en-US" sz="2400" dirty="0"/>
              <a:t>1 credit = 1 hour of lecture/tutorial per week</a:t>
            </a:r>
            <a:endParaRPr lang="en-CA" sz="2400" dirty="0"/>
          </a:p>
        </p:txBody>
      </p:sp>
      <p:pic>
        <p:nvPicPr>
          <p:cNvPr id="4" name="Picture 3" descr="A mosaic of colorful geometric shapes">
            <a:extLst>
              <a:ext uri="{FF2B5EF4-FFF2-40B4-BE49-F238E27FC236}">
                <a16:creationId xmlns:a16="http://schemas.microsoft.com/office/drawing/2014/main" id="{6F752518-1EFD-D833-27E7-A9D85665B712}"/>
              </a:ext>
            </a:extLst>
          </p:cNvPr>
          <p:cNvPicPr>
            <a:picLocks noChangeAspect="1"/>
          </p:cNvPicPr>
          <p:nvPr/>
        </p:nvPicPr>
        <p:blipFill>
          <a:blip r:embed="rId2"/>
          <a:srcRect l="8637" r="42743"/>
          <a:stretch>
            <a:fillRect/>
          </a:stretch>
        </p:blipFill>
        <p:spPr>
          <a:xfrm>
            <a:off x="7913450" y="890873"/>
            <a:ext cx="3478450" cy="5115369"/>
          </a:xfrm>
          <a:prstGeom prst="rect">
            <a:avLst/>
          </a:prstGeom>
        </p:spPr>
      </p:pic>
      <p:cxnSp>
        <p:nvCxnSpPr>
          <p:cNvPr id="97" name="Straight Connector 96">
            <a:extLst>
              <a:ext uri="{FF2B5EF4-FFF2-40B4-BE49-F238E27FC236}">
                <a16:creationId xmlns:a16="http://schemas.microsoft.com/office/drawing/2014/main" id="{6E0E8146-6E65-2E6C-0C86-547E3C9254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9065" y="6145599"/>
            <a:ext cx="1058283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434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2751</TotalTime>
  <Words>698</Words>
  <Application>Microsoft Office PowerPoint</Application>
  <PresentationFormat>Widescreen</PresentationFormat>
  <Paragraphs>40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Calisto MT</vt:lpstr>
      <vt:lpstr>Univers Condensed</vt:lpstr>
      <vt:lpstr>ChronicleVTI</vt:lpstr>
      <vt:lpstr>Calculus 12 Calculus 12 Preview</vt:lpstr>
      <vt:lpstr>What is calculus 12?</vt:lpstr>
      <vt:lpstr>How is it different than first year math?</vt:lpstr>
      <vt:lpstr>Are there pre-requisites for this course?</vt:lpstr>
      <vt:lpstr>Can I skip next year’s Math?</vt:lpstr>
      <vt:lpstr>What is the difference between AP exam and Calculus 12 Challenge Exam?</vt:lpstr>
      <vt:lpstr>What is the difference between Calc 12/Calc 12 preview?</vt:lpstr>
      <vt:lpstr>How does taking calculus 12 preview affect my next year math course?</vt:lpstr>
      <vt:lpstr>What is a credit?</vt:lpstr>
      <vt:lpstr>Should I consider preview or regular?</vt:lpstr>
      <vt:lpstr>More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Teresa Dou</dc:creator>
  <cp:lastModifiedBy>Kendra Coulter</cp:lastModifiedBy>
  <cp:revision>2</cp:revision>
  <dcterms:created xsi:type="dcterms:W3CDTF">2025-11-27T21:29:02Z</dcterms:created>
  <dcterms:modified xsi:type="dcterms:W3CDTF">2025-12-04T18:27:20Z</dcterms:modified>
</cp:coreProperties>
</file>