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4"/>
  </p:notesMasterIdLst>
  <p:handoutMasterIdLst>
    <p:handoutMasterId r:id="rId25"/>
  </p:handoutMasterIdLst>
  <p:sldIdLst>
    <p:sldId id="258" r:id="rId2"/>
    <p:sldId id="257" r:id="rId3"/>
    <p:sldId id="259" r:id="rId4"/>
    <p:sldId id="291" r:id="rId5"/>
    <p:sldId id="288" r:id="rId6"/>
    <p:sldId id="289" r:id="rId7"/>
    <p:sldId id="296" r:id="rId8"/>
    <p:sldId id="281" r:id="rId9"/>
    <p:sldId id="294" r:id="rId10"/>
    <p:sldId id="261" r:id="rId11"/>
    <p:sldId id="260" r:id="rId12"/>
    <p:sldId id="269" r:id="rId13"/>
    <p:sldId id="279" r:id="rId14"/>
    <p:sldId id="280" r:id="rId15"/>
    <p:sldId id="263" r:id="rId16"/>
    <p:sldId id="264" r:id="rId17"/>
    <p:sldId id="267" r:id="rId18"/>
    <p:sldId id="277" r:id="rId19"/>
    <p:sldId id="268" r:id="rId20"/>
    <p:sldId id="272" r:id="rId21"/>
    <p:sldId id="273"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70"/>
    <p:restoredTop sz="94643"/>
  </p:normalViewPr>
  <p:slideViewPr>
    <p:cSldViewPr snapToGrid="0" snapToObjects="1">
      <p:cViewPr varScale="1">
        <p:scale>
          <a:sx n="112" d="100"/>
          <a:sy n="112" d="100"/>
        </p:scale>
        <p:origin x="32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BD050E-B5BD-3A43-95E8-CC5DCA81002A}" type="doc">
      <dgm:prSet loTypeId="urn:microsoft.com/office/officeart/2009/layout/CircleArrowProcess" loCatId="" qsTypeId="urn:microsoft.com/office/officeart/2005/8/quickstyle/simple4" qsCatId="simple" csTypeId="urn:microsoft.com/office/officeart/2005/8/colors/accent1_2" csCatId="accent1" phldr="1"/>
      <dgm:spPr/>
      <dgm:t>
        <a:bodyPr/>
        <a:lstStyle/>
        <a:p>
          <a:endParaRPr lang="en-US"/>
        </a:p>
      </dgm:t>
    </dgm:pt>
    <dgm:pt modelId="{3E9F3851-27BF-D14A-A39A-D0D3D751C2FF}">
      <dgm:prSet phldrT="[Text]" custT="1"/>
      <dgm:spPr/>
      <dgm:t>
        <a:bodyPr/>
        <a:lstStyle/>
        <a:p>
          <a:r>
            <a:rPr lang="en-US" sz="2000" b="1" dirty="0">
              <a:solidFill>
                <a:schemeClr val="accent4"/>
              </a:solidFill>
            </a:rPr>
            <a:t>Notice it</a:t>
          </a:r>
        </a:p>
      </dgm:t>
    </dgm:pt>
    <dgm:pt modelId="{BD1D699F-F900-654E-BC4A-83C2FA0608F2}" type="parTrans" cxnId="{F46CB983-EB1B-BF48-8C69-207BDACDBDDE}">
      <dgm:prSet/>
      <dgm:spPr/>
      <dgm:t>
        <a:bodyPr/>
        <a:lstStyle/>
        <a:p>
          <a:endParaRPr lang="en-US" sz="2000" b="1">
            <a:solidFill>
              <a:schemeClr val="accent4"/>
            </a:solidFill>
          </a:endParaRPr>
        </a:p>
      </dgm:t>
    </dgm:pt>
    <dgm:pt modelId="{D58E2FD6-DC1E-EC49-9EC5-B933288B1D88}" type="sibTrans" cxnId="{F46CB983-EB1B-BF48-8C69-207BDACDBDDE}">
      <dgm:prSet/>
      <dgm:spPr/>
      <dgm:t>
        <a:bodyPr/>
        <a:lstStyle/>
        <a:p>
          <a:endParaRPr lang="en-US" sz="2000" b="1">
            <a:solidFill>
              <a:schemeClr val="accent4"/>
            </a:solidFill>
          </a:endParaRPr>
        </a:p>
      </dgm:t>
    </dgm:pt>
    <dgm:pt modelId="{E6229C77-FB9F-3B47-880D-6429B343C042}">
      <dgm:prSet phldrT="[Text]" custT="1"/>
      <dgm:spPr/>
      <dgm:t>
        <a:bodyPr/>
        <a:lstStyle/>
        <a:p>
          <a:r>
            <a:rPr lang="en-US" sz="2000" b="1" dirty="0">
              <a:solidFill>
                <a:schemeClr val="accent4"/>
              </a:solidFill>
            </a:rPr>
            <a:t>Name it</a:t>
          </a:r>
        </a:p>
      </dgm:t>
    </dgm:pt>
    <dgm:pt modelId="{A3AD1034-67EC-8D40-8966-09AFC218E356}" type="parTrans" cxnId="{88846DAC-B26E-6B40-B6FA-CA7521A3D5B0}">
      <dgm:prSet/>
      <dgm:spPr/>
      <dgm:t>
        <a:bodyPr/>
        <a:lstStyle/>
        <a:p>
          <a:endParaRPr lang="en-US" sz="2000" b="1">
            <a:solidFill>
              <a:schemeClr val="accent4"/>
            </a:solidFill>
          </a:endParaRPr>
        </a:p>
      </dgm:t>
    </dgm:pt>
    <dgm:pt modelId="{4C206A4D-B276-CE49-851D-08B16B3C12ED}" type="sibTrans" cxnId="{88846DAC-B26E-6B40-B6FA-CA7521A3D5B0}">
      <dgm:prSet/>
      <dgm:spPr/>
      <dgm:t>
        <a:bodyPr/>
        <a:lstStyle/>
        <a:p>
          <a:endParaRPr lang="en-US" sz="2000" b="1">
            <a:solidFill>
              <a:schemeClr val="accent4"/>
            </a:solidFill>
          </a:endParaRPr>
        </a:p>
      </dgm:t>
    </dgm:pt>
    <dgm:pt modelId="{438DF598-1AE0-EF41-B537-7C7D0B370A7C}">
      <dgm:prSet phldrT="[Text]" custT="1"/>
      <dgm:spPr/>
      <dgm:t>
        <a:bodyPr/>
        <a:lstStyle/>
        <a:p>
          <a:r>
            <a:rPr lang="en-US" sz="2000" b="1" dirty="0">
              <a:solidFill>
                <a:schemeClr val="accent4"/>
              </a:solidFill>
            </a:rPr>
            <a:t>Nurture it</a:t>
          </a:r>
        </a:p>
      </dgm:t>
    </dgm:pt>
    <dgm:pt modelId="{E5F4B0FD-213F-9647-A324-C7DD8F313AAB}" type="parTrans" cxnId="{526556F9-B0C3-BC46-86A4-AAE928843669}">
      <dgm:prSet/>
      <dgm:spPr/>
      <dgm:t>
        <a:bodyPr/>
        <a:lstStyle/>
        <a:p>
          <a:endParaRPr lang="en-US" sz="2000" b="1">
            <a:solidFill>
              <a:schemeClr val="accent4"/>
            </a:solidFill>
          </a:endParaRPr>
        </a:p>
      </dgm:t>
    </dgm:pt>
    <dgm:pt modelId="{4CB0D993-A2CD-124D-A810-C29D78EA2210}" type="sibTrans" cxnId="{526556F9-B0C3-BC46-86A4-AAE928843669}">
      <dgm:prSet/>
      <dgm:spPr/>
      <dgm:t>
        <a:bodyPr/>
        <a:lstStyle/>
        <a:p>
          <a:endParaRPr lang="en-US" sz="2000" b="1">
            <a:solidFill>
              <a:schemeClr val="accent4"/>
            </a:solidFill>
          </a:endParaRPr>
        </a:p>
      </dgm:t>
    </dgm:pt>
    <dgm:pt modelId="{E0018702-FAF7-2B46-B643-7E7DBC8E6BC3}" type="pres">
      <dgm:prSet presAssocID="{CEBD050E-B5BD-3A43-95E8-CC5DCA81002A}" presName="Name0" presStyleCnt="0">
        <dgm:presLayoutVars>
          <dgm:chMax val="7"/>
          <dgm:chPref val="7"/>
          <dgm:dir/>
          <dgm:animLvl val="lvl"/>
        </dgm:presLayoutVars>
      </dgm:prSet>
      <dgm:spPr/>
    </dgm:pt>
    <dgm:pt modelId="{6153A317-B311-134F-8E25-6F85E4882736}" type="pres">
      <dgm:prSet presAssocID="{3E9F3851-27BF-D14A-A39A-D0D3D751C2FF}" presName="Accent1" presStyleCnt="0"/>
      <dgm:spPr/>
    </dgm:pt>
    <dgm:pt modelId="{7332E46C-B491-7341-96D9-C09E5F5ED35A}" type="pres">
      <dgm:prSet presAssocID="{3E9F3851-27BF-D14A-A39A-D0D3D751C2FF}" presName="Accent" presStyleLbl="node1" presStyleIdx="0" presStyleCnt="3" custLinFactNeighborX="-3259" custLinFactNeighborY="-2663"/>
      <dgm:spPr/>
    </dgm:pt>
    <dgm:pt modelId="{782EC440-F64E-A04A-957E-5A2E1668F8E5}" type="pres">
      <dgm:prSet presAssocID="{3E9F3851-27BF-D14A-A39A-D0D3D751C2FF}" presName="Parent1" presStyleLbl="revTx" presStyleIdx="0" presStyleCnt="3">
        <dgm:presLayoutVars>
          <dgm:chMax val="1"/>
          <dgm:chPref val="1"/>
          <dgm:bulletEnabled val="1"/>
        </dgm:presLayoutVars>
      </dgm:prSet>
      <dgm:spPr/>
    </dgm:pt>
    <dgm:pt modelId="{6D750480-0FFE-C84E-A16E-FF267B041F2E}" type="pres">
      <dgm:prSet presAssocID="{E6229C77-FB9F-3B47-880D-6429B343C042}" presName="Accent2" presStyleCnt="0"/>
      <dgm:spPr/>
    </dgm:pt>
    <dgm:pt modelId="{5FB8FEB6-0837-E54D-94EC-22AFE8529D78}" type="pres">
      <dgm:prSet presAssocID="{E6229C77-FB9F-3B47-880D-6429B343C042}" presName="Accent" presStyleLbl="node1" presStyleIdx="1" presStyleCnt="3"/>
      <dgm:spPr/>
    </dgm:pt>
    <dgm:pt modelId="{FA3F5A61-350D-6043-8445-B6CE2A8DDE4C}" type="pres">
      <dgm:prSet presAssocID="{E6229C77-FB9F-3B47-880D-6429B343C042}" presName="Parent2" presStyleLbl="revTx" presStyleIdx="1" presStyleCnt="3">
        <dgm:presLayoutVars>
          <dgm:chMax val="1"/>
          <dgm:chPref val="1"/>
          <dgm:bulletEnabled val="1"/>
        </dgm:presLayoutVars>
      </dgm:prSet>
      <dgm:spPr/>
    </dgm:pt>
    <dgm:pt modelId="{19ECE0D0-F3E2-4F4C-839D-ECD7B55F47FE}" type="pres">
      <dgm:prSet presAssocID="{438DF598-1AE0-EF41-B537-7C7D0B370A7C}" presName="Accent3" presStyleCnt="0"/>
      <dgm:spPr/>
    </dgm:pt>
    <dgm:pt modelId="{F745CC09-B1BB-0F4A-B7FE-E4DADD6E1A60}" type="pres">
      <dgm:prSet presAssocID="{438DF598-1AE0-EF41-B537-7C7D0B370A7C}" presName="Accent" presStyleLbl="node1" presStyleIdx="2" presStyleCnt="3" custLinFactNeighborX="-4121" custLinFactNeighborY="1810"/>
      <dgm:spPr/>
    </dgm:pt>
    <dgm:pt modelId="{BA27982B-30C1-EF45-B9CA-C8675E59E434}" type="pres">
      <dgm:prSet presAssocID="{438DF598-1AE0-EF41-B537-7C7D0B370A7C}" presName="Parent3" presStyleLbl="revTx" presStyleIdx="2" presStyleCnt="3">
        <dgm:presLayoutVars>
          <dgm:chMax val="1"/>
          <dgm:chPref val="1"/>
          <dgm:bulletEnabled val="1"/>
        </dgm:presLayoutVars>
      </dgm:prSet>
      <dgm:spPr/>
    </dgm:pt>
  </dgm:ptLst>
  <dgm:cxnLst>
    <dgm:cxn modelId="{FE5B4212-EF64-9B44-9AF6-FDBDAC4B236D}" type="presOf" srcId="{3E9F3851-27BF-D14A-A39A-D0D3D751C2FF}" destId="{782EC440-F64E-A04A-957E-5A2E1668F8E5}" srcOrd="0" destOrd="0" presId="urn:microsoft.com/office/officeart/2009/layout/CircleArrowProcess"/>
    <dgm:cxn modelId="{F9829319-9C8C-F249-9AFF-F6E9D39BF563}" type="presOf" srcId="{438DF598-1AE0-EF41-B537-7C7D0B370A7C}" destId="{BA27982B-30C1-EF45-B9CA-C8675E59E434}" srcOrd="0" destOrd="0" presId="urn:microsoft.com/office/officeart/2009/layout/CircleArrowProcess"/>
    <dgm:cxn modelId="{F46CB983-EB1B-BF48-8C69-207BDACDBDDE}" srcId="{CEBD050E-B5BD-3A43-95E8-CC5DCA81002A}" destId="{3E9F3851-27BF-D14A-A39A-D0D3D751C2FF}" srcOrd="0" destOrd="0" parTransId="{BD1D699F-F900-654E-BC4A-83C2FA0608F2}" sibTransId="{D58E2FD6-DC1E-EC49-9EC5-B933288B1D88}"/>
    <dgm:cxn modelId="{FA527893-A597-6748-A33F-C2850C8D4F1B}" type="presOf" srcId="{CEBD050E-B5BD-3A43-95E8-CC5DCA81002A}" destId="{E0018702-FAF7-2B46-B643-7E7DBC8E6BC3}" srcOrd="0" destOrd="0" presId="urn:microsoft.com/office/officeart/2009/layout/CircleArrowProcess"/>
    <dgm:cxn modelId="{8261D2A0-1570-9C4A-8825-E8095FC430AF}" type="presOf" srcId="{E6229C77-FB9F-3B47-880D-6429B343C042}" destId="{FA3F5A61-350D-6043-8445-B6CE2A8DDE4C}" srcOrd="0" destOrd="0" presId="urn:microsoft.com/office/officeart/2009/layout/CircleArrowProcess"/>
    <dgm:cxn modelId="{88846DAC-B26E-6B40-B6FA-CA7521A3D5B0}" srcId="{CEBD050E-B5BD-3A43-95E8-CC5DCA81002A}" destId="{E6229C77-FB9F-3B47-880D-6429B343C042}" srcOrd="1" destOrd="0" parTransId="{A3AD1034-67EC-8D40-8966-09AFC218E356}" sibTransId="{4C206A4D-B276-CE49-851D-08B16B3C12ED}"/>
    <dgm:cxn modelId="{526556F9-B0C3-BC46-86A4-AAE928843669}" srcId="{CEBD050E-B5BD-3A43-95E8-CC5DCA81002A}" destId="{438DF598-1AE0-EF41-B537-7C7D0B370A7C}" srcOrd="2" destOrd="0" parTransId="{E5F4B0FD-213F-9647-A324-C7DD8F313AAB}" sibTransId="{4CB0D993-A2CD-124D-A810-C29D78EA2210}"/>
    <dgm:cxn modelId="{9A574393-E5D4-0C49-B7ED-B1DF40B7393E}" type="presParOf" srcId="{E0018702-FAF7-2B46-B643-7E7DBC8E6BC3}" destId="{6153A317-B311-134F-8E25-6F85E4882736}" srcOrd="0" destOrd="0" presId="urn:microsoft.com/office/officeart/2009/layout/CircleArrowProcess"/>
    <dgm:cxn modelId="{69C7A5BF-EEE8-424D-85A4-D397B00DE535}" type="presParOf" srcId="{6153A317-B311-134F-8E25-6F85E4882736}" destId="{7332E46C-B491-7341-96D9-C09E5F5ED35A}" srcOrd="0" destOrd="0" presId="urn:microsoft.com/office/officeart/2009/layout/CircleArrowProcess"/>
    <dgm:cxn modelId="{F3DE4F46-8612-8147-997E-9348C2D9D773}" type="presParOf" srcId="{E0018702-FAF7-2B46-B643-7E7DBC8E6BC3}" destId="{782EC440-F64E-A04A-957E-5A2E1668F8E5}" srcOrd="1" destOrd="0" presId="urn:microsoft.com/office/officeart/2009/layout/CircleArrowProcess"/>
    <dgm:cxn modelId="{B5BD54A4-317A-9540-8648-ED1D439BB504}" type="presParOf" srcId="{E0018702-FAF7-2B46-B643-7E7DBC8E6BC3}" destId="{6D750480-0FFE-C84E-A16E-FF267B041F2E}" srcOrd="2" destOrd="0" presId="urn:microsoft.com/office/officeart/2009/layout/CircleArrowProcess"/>
    <dgm:cxn modelId="{C4CF5DEF-6B47-C24E-95DA-DE699E03530E}" type="presParOf" srcId="{6D750480-0FFE-C84E-A16E-FF267B041F2E}" destId="{5FB8FEB6-0837-E54D-94EC-22AFE8529D78}" srcOrd="0" destOrd="0" presId="urn:microsoft.com/office/officeart/2009/layout/CircleArrowProcess"/>
    <dgm:cxn modelId="{41439D2A-4190-A24C-AB59-580B075835EB}" type="presParOf" srcId="{E0018702-FAF7-2B46-B643-7E7DBC8E6BC3}" destId="{FA3F5A61-350D-6043-8445-B6CE2A8DDE4C}" srcOrd="3" destOrd="0" presId="urn:microsoft.com/office/officeart/2009/layout/CircleArrowProcess"/>
    <dgm:cxn modelId="{B9F5DBD1-31DD-B04A-9408-5BA5F231303A}" type="presParOf" srcId="{E0018702-FAF7-2B46-B643-7E7DBC8E6BC3}" destId="{19ECE0D0-F3E2-4F4C-839D-ECD7B55F47FE}" srcOrd="4" destOrd="0" presId="urn:microsoft.com/office/officeart/2009/layout/CircleArrowProcess"/>
    <dgm:cxn modelId="{95B8CC4A-0C4C-9D4D-8F69-9E7AE3014356}" type="presParOf" srcId="{19ECE0D0-F3E2-4F4C-839D-ECD7B55F47FE}" destId="{F745CC09-B1BB-0F4A-B7FE-E4DADD6E1A60}" srcOrd="0" destOrd="0" presId="urn:microsoft.com/office/officeart/2009/layout/CircleArrowProcess"/>
    <dgm:cxn modelId="{E842E0AA-8F07-F54E-B75D-EC283D86476D}" type="presParOf" srcId="{E0018702-FAF7-2B46-B643-7E7DBC8E6BC3}" destId="{BA27982B-30C1-EF45-B9CA-C8675E59E434}" srcOrd="5" destOrd="0" presId="urn:microsoft.com/office/officeart/2009/layout/CircleArrowProcess"/>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2E46C-B491-7341-96D9-C09E5F5ED35A}">
      <dsp:nvSpPr>
        <dsp:cNvPr id="0" name=""/>
        <dsp:cNvSpPr/>
      </dsp:nvSpPr>
      <dsp:spPr>
        <a:xfrm>
          <a:off x="1151400" y="270141"/>
          <a:ext cx="2111692" cy="2112013"/>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82EC440-F64E-A04A-957E-5A2E1668F8E5}">
      <dsp:nvSpPr>
        <dsp:cNvPr id="0" name=""/>
        <dsp:cNvSpPr/>
      </dsp:nvSpPr>
      <dsp:spPr>
        <a:xfrm>
          <a:off x="1686974" y="1088884"/>
          <a:ext cx="1173426" cy="586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4"/>
              </a:solidFill>
            </a:rPr>
            <a:t>Notice it</a:t>
          </a:r>
        </a:p>
      </dsp:txBody>
      <dsp:txXfrm>
        <a:off x="1686974" y="1088884"/>
        <a:ext cx="1173426" cy="586572"/>
      </dsp:txXfrm>
    </dsp:sp>
    <dsp:sp modelId="{5FB8FEB6-0837-E54D-94EC-22AFE8529D78}">
      <dsp:nvSpPr>
        <dsp:cNvPr id="0" name=""/>
        <dsp:cNvSpPr/>
      </dsp:nvSpPr>
      <dsp:spPr>
        <a:xfrm>
          <a:off x="633705" y="1539892"/>
          <a:ext cx="2111692" cy="2112013"/>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A3F5A61-350D-6043-8445-B6CE2A8DDE4C}">
      <dsp:nvSpPr>
        <dsp:cNvPr id="0" name=""/>
        <dsp:cNvSpPr/>
      </dsp:nvSpPr>
      <dsp:spPr>
        <a:xfrm>
          <a:off x="1102838" y="2309412"/>
          <a:ext cx="1173426" cy="586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4"/>
              </a:solidFill>
            </a:rPr>
            <a:t>Name it</a:t>
          </a:r>
        </a:p>
      </dsp:txBody>
      <dsp:txXfrm>
        <a:off x="1102838" y="2309412"/>
        <a:ext cx="1173426" cy="586572"/>
      </dsp:txXfrm>
    </dsp:sp>
    <dsp:sp modelId="{F745CC09-B1BB-0F4A-B7FE-E4DADD6E1A60}">
      <dsp:nvSpPr>
        <dsp:cNvPr id="0" name=""/>
        <dsp:cNvSpPr/>
      </dsp:nvSpPr>
      <dsp:spPr>
        <a:xfrm>
          <a:off x="1295751" y="2931469"/>
          <a:ext cx="1814270" cy="1814997"/>
        </a:xfrm>
        <a:prstGeom prst="blockArc">
          <a:avLst>
            <a:gd name="adj1" fmla="val 13500000"/>
            <a:gd name="adj2" fmla="val 10800000"/>
            <a:gd name="adj3" fmla="val 1274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A27982B-30C1-EF45-B9CA-C8675E59E434}">
      <dsp:nvSpPr>
        <dsp:cNvPr id="0" name=""/>
        <dsp:cNvSpPr/>
      </dsp:nvSpPr>
      <dsp:spPr>
        <a:xfrm>
          <a:off x="1689750" y="3531695"/>
          <a:ext cx="1173426" cy="586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4"/>
              </a:solidFill>
            </a:rPr>
            <a:t>Nurture it</a:t>
          </a:r>
        </a:p>
      </dsp:txBody>
      <dsp:txXfrm>
        <a:off x="1689750" y="3531695"/>
        <a:ext cx="1173426" cy="586572"/>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06CFFF-FD03-BD44-9E6D-8139C3C5450F}" type="datetimeFigureOut">
              <a:rPr lang="en-US" smtClean="0"/>
              <a:t>1/7/19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BBEF38-412F-4F45-93A8-418C4C10DF7D}" type="slidenum">
              <a:rPr lang="en-US" smtClean="0"/>
              <a:t>‹#›</a:t>
            </a:fld>
            <a:endParaRPr lang="en-US"/>
          </a:p>
        </p:txBody>
      </p:sp>
    </p:spTree>
    <p:extLst>
      <p:ext uri="{BB962C8B-B14F-4D97-AF65-F5344CB8AC3E}">
        <p14:creationId xmlns:p14="http://schemas.microsoft.com/office/powerpoint/2010/main" val="1557340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061ACA-1608-6B43-AFC7-7228128906CB}" type="datetimeFigureOut">
              <a:rPr lang="en-US" smtClean="0"/>
              <a:t>1/7/19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D3499D-94BA-2947-B8BA-E3FD962422A3}" type="slidenum">
              <a:rPr lang="en-US" smtClean="0"/>
              <a:t>‹#›</a:t>
            </a:fld>
            <a:endParaRPr lang="en-US"/>
          </a:p>
        </p:txBody>
      </p:sp>
    </p:spTree>
    <p:extLst>
      <p:ext uri="{BB962C8B-B14F-4D97-AF65-F5344CB8AC3E}">
        <p14:creationId xmlns:p14="http://schemas.microsoft.com/office/powerpoint/2010/main" val="1521248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bing.com/videos/search?q=21st+century+lEARNER+youtube&amp;&amp;view=detail&amp;mid=51D62E776087714A04F251D62E776087714A04F2&amp;rvsmid=AADBF004FB52D5F92ABFAADBF004FB52D5F92ABF&amp;fsscr=0&amp;FORM=VDQVAP"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Came</a:t>
            </a:r>
            <a:r>
              <a:rPr lang="en-US" baseline="0" dirty="0"/>
              <a:t> about as a result of redesigned K-9 curriculum and a change in Ministry reporting policy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aseline="0" dirty="0"/>
              <a:t> </a:t>
            </a:r>
            <a:r>
              <a:rPr lang="mr-IN" baseline="0" dirty="0"/>
              <a:t>–</a:t>
            </a:r>
            <a:r>
              <a:rPr lang="en-US" baseline="0" dirty="0"/>
              <a:t> a different way of looking at learning means a different way of both assessing and communicating learning</a:t>
            </a:r>
          </a:p>
          <a:p>
            <a:endParaRPr lang="en-US" baseline="0" dirty="0"/>
          </a:p>
          <a:p>
            <a:r>
              <a:rPr lang="en-US" baseline="0" dirty="0"/>
              <a:t>Involved a year of conversations at many levels </a:t>
            </a:r>
            <a:r>
              <a:rPr lang="mr-IN" baseline="0" dirty="0"/>
              <a:t>–</a:t>
            </a:r>
            <a:r>
              <a:rPr lang="en-US" baseline="0" dirty="0"/>
              <a:t> CSL steering group, parent focus group, school level, </a:t>
            </a:r>
            <a:r>
              <a:rPr lang="en-US" baseline="0"/>
              <a:t>individual classrooms</a:t>
            </a:r>
            <a:endParaRPr lang="en-US" dirty="0"/>
          </a:p>
        </p:txBody>
      </p:sp>
      <p:sp>
        <p:nvSpPr>
          <p:cNvPr id="4" name="Slide Number Placeholder 3"/>
          <p:cNvSpPr>
            <a:spLocks noGrp="1"/>
          </p:cNvSpPr>
          <p:nvPr>
            <p:ph type="sldNum" sz="quarter" idx="10"/>
          </p:nvPr>
        </p:nvSpPr>
        <p:spPr/>
        <p:txBody>
          <a:bodyPr/>
          <a:lstStyle/>
          <a:p>
            <a:fld id="{B68305CB-9680-4264-90C3-5C38A65474F8}" type="slidenum">
              <a:rPr lang="en-US" smtClean="0"/>
              <a:t>1</a:t>
            </a:fld>
            <a:endParaRPr lang="en-US"/>
          </a:p>
        </p:txBody>
      </p:sp>
    </p:spTree>
    <p:extLst>
      <p:ext uri="{BB962C8B-B14F-4D97-AF65-F5344CB8AC3E}">
        <p14:creationId xmlns:p14="http://schemas.microsoft.com/office/powerpoint/2010/main" val="1826856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Intention:</a:t>
            </a:r>
            <a:r>
              <a:rPr lang="en-US" dirty="0"/>
              <a:t> Make explicit the location of the core competencies in the landscape of instruction and learning.  </a:t>
            </a:r>
          </a:p>
          <a:p>
            <a:endParaRPr lang="en-US" b="1" dirty="0"/>
          </a:p>
          <a:p>
            <a:r>
              <a:rPr lang="en-US" b="1" dirty="0"/>
              <a:t>Speaking notes:</a:t>
            </a:r>
            <a:r>
              <a:rPr lang="en-US" dirty="0"/>
              <a:t> Share that the core competencies are not isolated ideas, but run throughout the whole curriculum. They are an essential part of twenty-first century learning and key to helping students become productive and successful citizens. Core competencies are not a separate subject, part, or area of instruction.They are embedded in lessons, activities, and student interactions. From the Ministry, "Core competencies are sets of intellectual, personal, and emotional proficiencies that all students need to develop in order to engage in deep learning and life-long learning."  </a:t>
            </a:r>
          </a:p>
          <a:p>
            <a:endParaRPr lang="en-US" dirty="0"/>
          </a:p>
          <a:p>
            <a:r>
              <a:rPr lang="en-US" b="1" dirty="0"/>
              <a:t>Overarching umbrella</a:t>
            </a:r>
            <a:r>
              <a:rPr lang="en-US" b="1" baseline="0" dirty="0"/>
              <a:t> of skills that are all encompassing and also woven throughout the curricular competencies.  When teaching the curricular competencies, you are implicitly teaching the core competencies.</a:t>
            </a:r>
          </a:p>
          <a:p>
            <a:endParaRPr lang="en-US" b="1" baseline="0" dirty="0"/>
          </a:p>
          <a:p>
            <a:r>
              <a:rPr lang="en-US" b="1" baseline="0" dirty="0"/>
              <a:t>See presentation #2 for their description of theirs.</a:t>
            </a:r>
            <a:endParaRPr lang="en-US" b="1" dirty="0"/>
          </a:p>
        </p:txBody>
      </p:sp>
      <p:sp>
        <p:nvSpPr>
          <p:cNvPr id="4" name="Slide Number Placeholder 3"/>
          <p:cNvSpPr>
            <a:spLocks noGrp="1"/>
          </p:cNvSpPr>
          <p:nvPr>
            <p:ph type="sldNum" sz="quarter" idx="10"/>
          </p:nvPr>
        </p:nvSpPr>
        <p:spPr/>
        <p:txBody>
          <a:bodyPr/>
          <a:lstStyle/>
          <a:p>
            <a:fld id="{D1A7C2BF-DD39-4462-85B3-B0FFB256CBBA}" type="slidenum">
              <a:rPr lang="en-CA" smtClean="0">
                <a:solidFill>
                  <a:prstClr val="black"/>
                </a:solidFill>
              </a:rPr>
              <a:pPr/>
              <a:t>4</a:t>
            </a:fld>
            <a:endParaRPr lang="en-CA" dirty="0">
              <a:solidFill>
                <a:prstClr val="black"/>
              </a:solidFill>
            </a:endParaRPr>
          </a:p>
        </p:txBody>
      </p:sp>
    </p:spTree>
    <p:extLst>
      <p:ext uri="{BB962C8B-B14F-4D97-AF65-F5344CB8AC3E}">
        <p14:creationId xmlns:p14="http://schemas.microsoft.com/office/powerpoint/2010/main" val="1246317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Core Competencies ARE</a:t>
            </a:r>
            <a:r>
              <a:rPr lang="mr-IN" b="1" dirty="0"/>
              <a:t>…</a:t>
            </a:r>
            <a:r>
              <a:rPr lang="en-CA" b="1" dirty="0"/>
              <a:t>. </a:t>
            </a:r>
            <a:endParaRPr lang="x-none" dirty="0">
              <a:solidFill>
                <a:srgbClr val="FF0000"/>
              </a:solidFill>
            </a:endParaRPr>
          </a:p>
        </p:txBody>
      </p:sp>
      <p:sp>
        <p:nvSpPr>
          <p:cNvPr id="4" name="Slide Number Placeholder 3"/>
          <p:cNvSpPr>
            <a:spLocks noGrp="1"/>
          </p:cNvSpPr>
          <p:nvPr>
            <p:ph type="sldNum" sz="quarter" idx="10"/>
          </p:nvPr>
        </p:nvSpPr>
        <p:spPr/>
        <p:txBody>
          <a:bodyPr/>
          <a:lstStyle/>
          <a:p>
            <a:fld id="{6C2117B5-4C4F-F542-86D6-BF0CFD07F913}" type="slidenum">
              <a:rPr lang="en-US" smtClean="0"/>
              <a:t>5</a:t>
            </a:fld>
            <a:endParaRPr lang="en-US" dirty="0"/>
          </a:p>
        </p:txBody>
      </p:sp>
    </p:spTree>
    <p:extLst>
      <p:ext uri="{BB962C8B-B14F-4D97-AF65-F5344CB8AC3E}">
        <p14:creationId xmlns:p14="http://schemas.microsoft.com/office/powerpoint/2010/main" val="716657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JANIS</a:t>
            </a:r>
          </a:p>
          <a:p>
            <a:endParaRPr lang="en-US" b="1" dirty="0"/>
          </a:p>
          <a:p>
            <a:r>
              <a:rPr lang="en-US" b="1" dirty="0"/>
              <a:t>Intention</a:t>
            </a:r>
            <a:r>
              <a:rPr lang="en-US" dirty="0"/>
              <a:t>: The description of the Educated Citizen became part of BC's Education Policy in 1988</a:t>
            </a:r>
          </a:p>
          <a:p>
            <a:r>
              <a:rPr lang="en-US" b="1" dirty="0"/>
              <a:t>Speaking notes:</a:t>
            </a:r>
            <a:r>
              <a:rPr lang="en-US" dirty="0"/>
              <a:t> The redesigned curriculum captures these qualities, implicitly and explicitly, through the Core and Curricular Competencies.  The concept of the Educated Citizen continues to guide our practice ensuring meaningful educational experiences for students. </a:t>
            </a:r>
          </a:p>
          <a:p>
            <a:endParaRPr lang="en-US" dirty="0"/>
          </a:p>
          <a:p>
            <a:r>
              <a:rPr lang="en-US" dirty="0"/>
              <a:t>If presenters would like further information about 21st Century learning and the educated citizen, refer to this video link: </a:t>
            </a:r>
            <a:r>
              <a:rPr lang="en-US" dirty="0">
                <a:hlinkClick r:id="rId3"/>
              </a:rPr>
              <a:t>http://www.bing.com/videos/search?q=21st+century+lEARNER+youtube&amp;&amp;view=detail&amp;mid=51D62E776087714A04F251D62E776087714A04F2&amp;rvsmid=AADBF004FB52D5F92ABFAADBF004FB52D5F92ABF&amp;fsscr=0&amp;FORM=VDQVAP</a:t>
            </a:r>
            <a:r>
              <a:rPr lang="en-US" dirty="0"/>
              <a:t> </a:t>
            </a:r>
          </a:p>
        </p:txBody>
      </p:sp>
      <p:sp>
        <p:nvSpPr>
          <p:cNvPr id="4" name="Slide Number Placeholder 3"/>
          <p:cNvSpPr>
            <a:spLocks noGrp="1"/>
          </p:cNvSpPr>
          <p:nvPr>
            <p:ph type="sldNum" sz="quarter" idx="10"/>
          </p:nvPr>
        </p:nvSpPr>
        <p:spPr/>
        <p:txBody>
          <a:bodyPr/>
          <a:lstStyle/>
          <a:p>
            <a:fld id="{6C2117B5-4C4F-F542-86D6-BF0CFD07F913}" type="slidenum">
              <a:rPr lang="en-US" smtClean="0"/>
              <a:t>6</a:t>
            </a:fld>
            <a:endParaRPr lang="en-US" dirty="0"/>
          </a:p>
        </p:txBody>
      </p:sp>
    </p:spTree>
    <p:extLst>
      <p:ext uri="{BB962C8B-B14F-4D97-AF65-F5344CB8AC3E}">
        <p14:creationId xmlns:p14="http://schemas.microsoft.com/office/powerpoint/2010/main" val="843860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Laura</a:t>
            </a:r>
          </a:p>
          <a:p>
            <a:endParaRPr lang="en-US" b="1" dirty="0"/>
          </a:p>
          <a:p>
            <a:r>
              <a:rPr lang="en-US" b="1" dirty="0"/>
              <a:t>Intention</a:t>
            </a:r>
            <a:r>
              <a:rPr lang="en-US" dirty="0"/>
              <a:t>: After a re-cap of the Core competencies, introduce shape of session to participants and introduce Notice it, Name it, Nurture it protocol</a:t>
            </a:r>
            <a:r>
              <a:rPr lang="en-US" baseline="0" dirty="0"/>
              <a:t> as the framework to making the core competencies explicit in our classrooms and then teaching students to name the core competencies and reflect on their skills for future growth.</a:t>
            </a:r>
            <a:endParaRPr lang="en-US" dirty="0"/>
          </a:p>
          <a:p>
            <a:endParaRPr lang="en-US" b="1" dirty="0"/>
          </a:p>
          <a:p>
            <a:r>
              <a:rPr lang="en-US" b="1" dirty="0"/>
              <a:t>Speaking notes</a:t>
            </a:r>
            <a:r>
              <a:rPr lang="en-US" dirty="0"/>
              <a:t>: This notice, name, nurture protocol is an effective framework that supports student development of the core competencies. Our presentation will build your familiarity with each piece of the</a:t>
            </a:r>
            <a:r>
              <a:rPr lang="en-US" b="1" dirty="0"/>
              <a:t> </a:t>
            </a:r>
            <a:r>
              <a:rPr lang="en-US" dirty="0"/>
              <a:t>protocol and we will give you an opportunity to reflect on the three pieces.We will be providing opportunities to practice noticing when students are demonstrating core competencies, help you develop your ability to name the specific aspects of the core competencies students are demonstrating, and will provide a variety of suggestions for nurturing the development of the core competencies in our students .</a:t>
            </a:r>
          </a:p>
          <a:p>
            <a:endParaRPr lang="en-US" dirty="0">
              <a:solidFill>
                <a:srgbClr val="000000"/>
              </a:solidFill>
              <a:latin typeface="Calibri"/>
            </a:endParaRPr>
          </a:p>
          <a:p>
            <a:r>
              <a:rPr lang="en-US" dirty="0">
                <a:solidFill>
                  <a:srgbClr val="000000"/>
                </a:solidFill>
                <a:latin typeface="Calibri"/>
              </a:rPr>
              <a:t>---------------------------------------------</a:t>
            </a:r>
          </a:p>
          <a:p>
            <a:pPr lvl="0"/>
            <a:r>
              <a:rPr lang="en-US" sz="1200" b="1" kern="1200" dirty="0">
                <a:solidFill>
                  <a:schemeClr val="tx1"/>
                </a:solidFill>
                <a:effectLst/>
                <a:latin typeface="+mn-lt"/>
                <a:ea typeface="+mn-ea"/>
                <a:cs typeface="+mn-cs"/>
              </a:rPr>
              <a:t>Notice it</a:t>
            </a:r>
            <a:r>
              <a:rPr lang="en-US" sz="1200" kern="1200" dirty="0">
                <a:solidFill>
                  <a:schemeClr val="tx1"/>
                </a:solidFill>
                <a:effectLst/>
                <a:latin typeface="+mn-lt"/>
                <a:ea typeface="+mn-ea"/>
                <a:cs typeface="+mn-cs"/>
              </a:rPr>
              <a:t> refers to being aware of when students demonstrate the core competencies. Teachers may notice students using specific competencies during lessons or classroom activities as well as when students are generally interacting with each other like at breaks or lunchtime.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Name it</a:t>
            </a:r>
            <a:r>
              <a:rPr lang="en-US" sz="1200" kern="1200" dirty="0">
                <a:solidFill>
                  <a:schemeClr val="tx1"/>
                </a:solidFill>
                <a:effectLst/>
                <a:latin typeface="+mn-lt"/>
                <a:ea typeface="+mn-ea"/>
                <a:cs typeface="+mn-cs"/>
              </a:rPr>
              <a:t> refers to using language from the core competencies to describe the competencies. Language can be found in the profiles and the sample I can statements on the ministry website. When teachers name it, they are pointing out to the student the specific skill they are demonstrating.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Nurture it</a:t>
            </a:r>
            <a:r>
              <a:rPr lang="en-US" sz="1200" kern="1200" dirty="0">
                <a:solidFill>
                  <a:schemeClr val="tx1"/>
                </a:solidFill>
                <a:effectLst/>
                <a:latin typeface="+mn-lt"/>
                <a:ea typeface="+mn-ea"/>
                <a:cs typeface="+mn-cs"/>
              </a:rPr>
              <a:t> refers to considering learning engagements and self-reflection opportunities for students to develop the competency. Planning is a key component of building student abilities related to the core competencies. </a:t>
            </a:r>
            <a:endParaRPr lang="en-CA" sz="1200" kern="1200" dirty="0">
              <a:solidFill>
                <a:schemeClr val="tx1"/>
              </a:solidFill>
              <a:effectLst/>
              <a:latin typeface="+mn-lt"/>
              <a:ea typeface="+mn-ea"/>
              <a:cs typeface="+mn-cs"/>
            </a:endParaRPr>
          </a:p>
          <a:p>
            <a:endParaRPr lang="en-US" dirty="0">
              <a:solidFill>
                <a:srgbClr val="000000"/>
              </a:solidFill>
              <a:latin typeface="Calibri"/>
            </a:endParaRPr>
          </a:p>
        </p:txBody>
      </p:sp>
      <p:sp>
        <p:nvSpPr>
          <p:cNvPr id="4" name="Slide Number Placeholder 3"/>
          <p:cNvSpPr>
            <a:spLocks noGrp="1"/>
          </p:cNvSpPr>
          <p:nvPr>
            <p:ph type="sldNum" sz="quarter" idx="10"/>
          </p:nvPr>
        </p:nvSpPr>
        <p:spPr/>
        <p:txBody>
          <a:bodyPr/>
          <a:lstStyle/>
          <a:p>
            <a:fld id="{6C2117B5-4C4F-F542-86D6-BF0CFD07F913}" type="slidenum">
              <a:rPr lang="en-US" smtClean="0"/>
              <a:t>9</a:t>
            </a:fld>
            <a:endParaRPr lang="en-US" dirty="0"/>
          </a:p>
        </p:txBody>
      </p:sp>
    </p:spTree>
    <p:extLst>
      <p:ext uri="{BB962C8B-B14F-4D97-AF65-F5344CB8AC3E}">
        <p14:creationId xmlns:p14="http://schemas.microsoft.com/office/powerpoint/2010/main" val="71170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EE5D79D-7A8C-6241-854A-9960FCF11EE0}" type="datetimeFigureOut">
              <a:rPr lang="en-US" smtClean="0"/>
              <a:t>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F1135-CBC3-7347-9B44-ED3044526E0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E5D79D-7A8C-6241-854A-9960FCF11EE0}" type="datetimeFigureOut">
              <a:rPr lang="en-US" smtClean="0"/>
              <a:t>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F1135-CBC3-7347-9B44-ED3044526E0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E5D79D-7A8C-6241-854A-9960FCF11EE0}" type="datetimeFigureOut">
              <a:rPr lang="en-US" smtClean="0"/>
              <a:t>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F1135-CBC3-7347-9B44-ED3044526E0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799" y="411480"/>
            <a:ext cx="10180320" cy="914400"/>
          </a:xfrm>
        </p:spPr>
        <p:txBody>
          <a:bodyPr/>
          <a:lstStyle>
            <a:lvl1pPr>
              <a:lnSpc>
                <a:spcPts val="4400"/>
              </a:lnSpc>
              <a:defRPr>
                <a:solidFill>
                  <a:schemeClr val="bg1"/>
                </a:solidFill>
              </a:defRPr>
            </a:lvl1pPr>
          </a:lstStyle>
          <a:p>
            <a:r>
              <a:rPr lang="en-US" dirty="0"/>
              <a:t>Slide Title</a:t>
            </a:r>
            <a:endParaRPr lang="en-CA" dirty="0"/>
          </a:p>
        </p:txBody>
      </p:sp>
      <p:sp>
        <p:nvSpPr>
          <p:cNvPr id="3" name="Content Placeholder 2"/>
          <p:cNvSpPr>
            <a:spLocks noGrp="1"/>
          </p:cNvSpPr>
          <p:nvPr>
            <p:ph idx="1" hasCustomPrompt="1"/>
          </p:nvPr>
        </p:nvSpPr>
        <p:spPr>
          <a:xfrm>
            <a:off x="304800" y="3021106"/>
            <a:ext cx="10180320" cy="3078163"/>
          </a:xfrm>
        </p:spPr>
        <p:txBody>
          <a:bodyPr/>
          <a:lstStyle>
            <a:lvl1pPr marL="228600" indent="-228600">
              <a:defRPr baseline="0"/>
            </a:lvl1pPr>
            <a:lvl2pPr marL="457200" indent="-228600">
              <a:defRPr/>
            </a:lvl2pPr>
            <a:lvl4pPr marL="914400" indent="-228600">
              <a:defRPr/>
            </a:lvl4pPr>
          </a:lstStyle>
          <a:p>
            <a:pPr lvl="0"/>
            <a:r>
              <a:rPr lang="en-US" dirty="0"/>
              <a:t>Bullet points should be short and to the point; try to keep points to one or two lines </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9042400" y="6356351"/>
            <a:ext cx="2844800" cy="365125"/>
          </a:xfrm>
        </p:spPr>
        <p:txBody>
          <a:bodyPr/>
          <a:lstStyle/>
          <a:p>
            <a:fld id="{45D78E98-42D7-4BF0-8365-0CB0A9CF149F}" type="slidenum">
              <a:rPr lang="en-CA" smtClean="0"/>
              <a:t>‹#›</a:t>
            </a:fld>
            <a:endParaRPr lang="en-CA"/>
          </a:p>
        </p:txBody>
      </p:sp>
      <p:sp>
        <p:nvSpPr>
          <p:cNvPr id="9" name="Text Placeholder 8"/>
          <p:cNvSpPr>
            <a:spLocks noGrp="1"/>
          </p:cNvSpPr>
          <p:nvPr>
            <p:ph type="body" sz="quarter" idx="13" hasCustomPrompt="1"/>
          </p:nvPr>
        </p:nvSpPr>
        <p:spPr>
          <a:xfrm>
            <a:off x="304800" y="1828800"/>
            <a:ext cx="10180320" cy="1134035"/>
          </a:xfrm>
        </p:spPr>
        <p:txBody>
          <a:bodyPr>
            <a:normAutofit/>
          </a:bodyPr>
          <a:lstStyle>
            <a:lvl1pPr marL="0" indent="0">
              <a:lnSpc>
                <a:spcPts val="4200"/>
              </a:lnSpc>
              <a:buNone/>
              <a:defRPr sz="3300" spc="-50" baseline="0">
                <a:solidFill>
                  <a:schemeClr val="accent6"/>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US" dirty="0"/>
              <a:t>Change </a:t>
            </a:r>
            <a:r>
              <a:rPr lang="en-US" dirty="0" err="1"/>
              <a:t>colour</a:t>
            </a:r>
            <a:r>
              <a:rPr lang="en-US" dirty="0"/>
              <a:t>: </a:t>
            </a:r>
            <a:r>
              <a:rPr lang="en-CA" noProof="0" dirty="0"/>
              <a:t>colour</a:t>
            </a:r>
            <a:r>
              <a:rPr lang="en-US" dirty="0"/>
              <a:t> palette can be found under ‘Theme </a:t>
            </a:r>
            <a:r>
              <a:rPr lang="en-CA" noProof="0" dirty="0"/>
              <a:t>Colours</a:t>
            </a:r>
            <a:r>
              <a:rPr lang="en-US" dirty="0"/>
              <a:t>’ </a:t>
            </a:r>
            <a:endParaRPr lang="en-CA" dirty="0"/>
          </a:p>
        </p:txBody>
      </p:sp>
    </p:spTree>
    <p:extLst>
      <p:ext uri="{BB962C8B-B14F-4D97-AF65-F5344CB8AC3E}">
        <p14:creationId xmlns:p14="http://schemas.microsoft.com/office/powerpoint/2010/main" val="1198807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E5D79D-7A8C-6241-854A-9960FCF11EE0}" type="datetimeFigureOut">
              <a:rPr lang="en-US" smtClean="0"/>
              <a:t>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F1135-CBC3-7347-9B44-ED3044526E0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E5D79D-7A8C-6241-854A-9960FCF11EE0}" type="datetimeFigureOut">
              <a:rPr lang="en-US" smtClean="0"/>
              <a:t>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F1135-CBC3-7347-9B44-ED3044526E0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E5D79D-7A8C-6241-854A-9960FCF11EE0}" type="datetimeFigureOut">
              <a:rPr lang="en-US" smtClean="0"/>
              <a:t>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F1135-CBC3-7347-9B44-ED3044526E0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E5D79D-7A8C-6241-854A-9960FCF11EE0}" type="datetimeFigureOut">
              <a:rPr lang="en-US" smtClean="0"/>
              <a:t>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2F1135-CBC3-7347-9B44-ED3044526E0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E5D79D-7A8C-6241-854A-9960FCF11EE0}" type="datetimeFigureOut">
              <a:rPr lang="en-US" smtClean="0"/>
              <a:t>1/7/19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2F1135-CBC3-7347-9B44-ED3044526E0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5D79D-7A8C-6241-854A-9960FCF11EE0}" type="datetimeFigureOut">
              <a:rPr lang="en-US" smtClean="0"/>
              <a:t>1/7/19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2F1135-CBC3-7347-9B44-ED3044526E0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E5D79D-7A8C-6241-854A-9960FCF11EE0}" type="datetimeFigureOut">
              <a:rPr lang="en-US" smtClean="0"/>
              <a:t>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F1135-CBC3-7347-9B44-ED3044526E0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E5D79D-7A8C-6241-854A-9960FCF11EE0}" type="datetimeFigureOut">
              <a:rPr lang="en-US" smtClean="0"/>
              <a:t>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F1135-CBC3-7347-9B44-ED3044526E0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E5D79D-7A8C-6241-854A-9960FCF11EE0}" type="datetimeFigureOut">
              <a:rPr lang="en-US" smtClean="0"/>
              <a:t>1/7/19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2F1135-CBC3-7347-9B44-ED3044526E06}" type="slidenum">
              <a:rPr lang="en-US" smtClean="0"/>
              <a:t>‹#›</a:t>
            </a:fld>
            <a:endParaRPr lang="en-US"/>
          </a:p>
        </p:txBody>
      </p:sp>
    </p:spTree>
    <p:extLst>
      <p:ext uri="{BB962C8B-B14F-4D97-AF65-F5344CB8AC3E}">
        <p14:creationId xmlns:p14="http://schemas.microsoft.com/office/powerpoint/2010/main" val="19371458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m.youtube.com/watch?v=lXyyZql2PZQ"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sp>
        <p:nvSpPr>
          <p:cNvPr id="4" name="TextBox 3"/>
          <p:cNvSpPr txBox="1"/>
          <p:nvPr/>
        </p:nvSpPr>
        <p:spPr>
          <a:xfrm>
            <a:off x="9321942" y="6398941"/>
            <a:ext cx="1287064" cy="313932"/>
          </a:xfrm>
          <a:prstGeom prst="rect">
            <a:avLst/>
          </a:prstGeom>
          <a:noFill/>
        </p:spPr>
        <p:txBody>
          <a:bodyPr wrap="square" rtlCol="0">
            <a:spAutoFit/>
          </a:bodyPr>
          <a:lstStyle/>
          <a:p>
            <a:pPr algn="ctr"/>
            <a:r>
              <a:rPr lang="en-US" sz="1440" dirty="0">
                <a:solidFill>
                  <a:schemeClr val="bg1"/>
                </a:solidFill>
              </a:rPr>
              <a:t>[Enter Date]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806" y="0"/>
            <a:ext cx="11379199" cy="6858000"/>
          </a:xfrm>
          <a:prstGeom prst="rect">
            <a:avLst/>
          </a:prstGeom>
        </p:spPr>
      </p:pic>
      <p:sp>
        <p:nvSpPr>
          <p:cNvPr id="2" name="TextBox 1">
            <a:extLst>
              <a:ext uri="{FF2B5EF4-FFF2-40B4-BE49-F238E27FC236}">
                <a16:creationId xmlns:a16="http://schemas.microsoft.com/office/drawing/2014/main" id="{32AE6139-A279-E246-A99D-A626DD764D4E}"/>
              </a:ext>
            </a:extLst>
          </p:cNvPr>
          <p:cNvSpPr txBox="1"/>
          <p:nvPr/>
        </p:nvSpPr>
        <p:spPr>
          <a:xfrm>
            <a:off x="424806" y="1463229"/>
            <a:ext cx="7159335" cy="1077218"/>
          </a:xfrm>
          <a:prstGeom prst="rect">
            <a:avLst/>
          </a:prstGeom>
          <a:noFill/>
        </p:spPr>
        <p:txBody>
          <a:bodyPr wrap="square" rtlCol="0">
            <a:spAutoFit/>
          </a:bodyPr>
          <a:lstStyle/>
          <a:p>
            <a:pPr algn="ctr"/>
            <a:r>
              <a:rPr lang="en-US" sz="3200" b="1" dirty="0">
                <a:solidFill>
                  <a:schemeClr val="accent2"/>
                </a:solidFill>
              </a:rPr>
              <a:t>Tennyson Elementary School</a:t>
            </a:r>
          </a:p>
          <a:p>
            <a:pPr algn="ctr"/>
            <a:r>
              <a:rPr lang="en-US" sz="3200" b="1" dirty="0">
                <a:solidFill>
                  <a:schemeClr val="accent2"/>
                </a:solidFill>
              </a:rPr>
              <a:t>2018-19</a:t>
            </a:r>
          </a:p>
        </p:txBody>
      </p:sp>
    </p:spTree>
    <p:extLst>
      <p:ext uri="{BB962C8B-B14F-4D97-AF65-F5344CB8AC3E}">
        <p14:creationId xmlns:p14="http://schemas.microsoft.com/office/powerpoint/2010/main" val="1894072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The Learning Process</a:t>
            </a:r>
          </a:p>
        </p:txBody>
      </p:sp>
      <p:sp>
        <p:nvSpPr>
          <p:cNvPr id="3" name="Content Placeholder 2"/>
          <p:cNvSpPr>
            <a:spLocks noGrp="1"/>
          </p:cNvSpPr>
          <p:nvPr>
            <p:ph idx="1"/>
          </p:nvPr>
        </p:nvSpPr>
        <p:spPr>
          <a:xfrm>
            <a:off x="838200" y="1404730"/>
            <a:ext cx="10515600" cy="5009322"/>
          </a:xfrm>
        </p:spPr>
        <p:txBody>
          <a:bodyPr>
            <a:normAutofit/>
          </a:bodyPr>
          <a:lstStyle/>
          <a:p>
            <a:endParaRPr lang="en-US" dirty="0"/>
          </a:p>
          <a:p>
            <a:r>
              <a:rPr lang="en-US" dirty="0"/>
              <a:t>Teachers create rich learning tasks based on student interests</a:t>
            </a:r>
          </a:p>
          <a:p>
            <a:r>
              <a:rPr lang="en-US" dirty="0"/>
              <a:t>Together teachers and students set criteria</a:t>
            </a:r>
          </a:p>
          <a:p>
            <a:r>
              <a:rPr lang="en-US" dirty="0"/>
              <a:t>Powerful questioning/learning conversations allow for ongoing, timely descriptive feedback to the student</a:t>
            </a:r>
          </a:p>
          <a:p>
            <a:r>
              <a:rPr lang="en-US" dirty="0"/>
              <a:t>Teachers and students intentionally gather evidence over time to inform teaching and learning</a:t>
            </a:r>
          </a:p>
          <a:p>
            <a:r>
              <a:rPr lang="en-US" dirty="0"/>
              <a:t>Metacognitive skills are developed through student reflection and self-assessment</a:t>
            </a:r>
          </a:p>
          <a:p>
            <a:r>
              <a:rPr lang="en-US" dirty="0"/>
              <a:t>Learning can be process, inquiry, and/or project based</a:t>
            </a:r>
          </a:p>
          <a:p>
            <a:endParaRPr lang="en-US" dirty="0"/>
          </a:p>
        </p:txBody>
      </p:sp>
    </p:spTree>
    <p:extLst>
      <p:ext uri="{BB962C8B-B14F-4D97-AF65-F5344CB8AC3E}">
        <p14:creationId xmlns:p14="http://schemas.microsoft.com/office/powerpoint/2010/main" val="1019453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What’s new?  Communicating Learning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0757581"/>
              </p:ext>
            </p:extLst>
          </p:nvPr>
        </p:nvGraphicFramePr>
        <p:xfrm>
          <a:off x="838200" y="1690687"/>
          <a:ext cx="10515602" cy="4524056"/>
        </p:xfrm>
        <a:graphic>
          <a:graphicData uri="http://schemas.openxmlformats.org/drawingml/2006/table">
            <a:tbl>
              <a:tblPr firstRow="1" bandRow="1">
                <a:tableStyleId>{5C22544A-7EE6-4342-B048-85BDC9FD1C3A}</a:tableStyleId>
              </a:tblPr>
              <a:tblGrid>
                <a:gridCol w="5257801">
                  <a:extLst>
                    <a:ext uri="{9D8B030D-6E8A-4147-A177-3AD203B41FA5}">
                      <a16:colId xmlns:a16="http://schemas.microsoft.com/office/drawing/2014/main" val="20000"/>
                    </a:ext>
                  </a:extLst>
                </a:gridCol>
                <a:gridCol w="5257801">
                  <a:extLst>
                    <a:ext uri="{9D8B030D-6E8A-4147-A177-3AD203B41FA5}">
                      <a16:colId xmlns:a16="http://schemas.microsoft.com/office/drawing/2014/main" val="20001"/>
                    </a:ext>
                  </a:extLst>
                </a:gridCol>
              </a:tblGrid>
              <a:tr h="471256">
                <a:tc>
                  <a:txBody>
                    <a:bodyPr/>
                    <a:lstStyle/>
                    <a:p>
                      <a:r>
                        <a:rPr lang="en-US" sz="2400" dirty="0"/>
                        <a:t>Then</a:t>
                      </a:r>
                      <a:r>
                        <a:rPr lang="en-US" baseline="0" dirty="0"/>
                        <a:t> - </a:t>
                      </a:r>
                      <a:r>
                        <a:rPr lang="en-US" dirty="0"/>
                        <a:t>Reporting</a:t>
                      </a:r>
                    </a:p>
                  </a:txBody>
                  <a:tcPr/>
                </a:tc>
                <a:tc>
                  <a:txBody>
                    <a:bodyPr/>
                    <a:lstStyle/>
                    <a:p>
                      <a:r>
                        <a:rPr lang="en-US" sz="2400" dirty="0"/>
                        <a:t>Now</a:t>
                      </a:r>
                      <a:r>
                        <a:rPr lang="en-US" sz="2400" baseline="0" dirty="0"/>
                        <a:t> -</a:t>
                      </a:r>
                      <a:r>
                        <a:rPr lang="en-US" dirty="0"/>
                        <a:t> Communicating Student Learning</a:t>
                      </a:r>
                    </a:p>
                  </a:txBody>
                  <a:tcPr/>
                </a:tc>
                <a:extLst>
                  <a:ext uri="{0D108BD9-81ED-4DB2-BD59-A6C34878D82A}">
                    <a16:rowId xmlns:a16="http://schemas.microsoft.com/office/drawing/2014/main" val="10000"/>
                  </a:ext>
                </a:extLst>
              </a:tr>
              <a:tr h="1225265">
                <a:tc>
                  <a:txBody>
                    <a:bodyPr/>
                    <a:lstStyle/>
                    <a:p>
                      <a:pPr marL="285750" indent="-285750">
                        <a:buFont typeface="Arial" charset="0"/>
                        <a:buChar char="•"/>
                      </a:pPr>
                      <a:r>
                        <a:rPr lang="en-US" dirty="0"/>
                        <a:t>Reporting on student achievement</a:t>
                      </a:r>
                      <a:r>
                        <a:rPr lang="en-US" baseline="0" dirty="0"/>
                        <a:t> with parents at prescribed intervals throughout the year</a:t>
                      </a:r>
                    </a:p>
                    <a:p>
                      <a:pPr marL="285750" indent="-285750">
                        <a:buFont typeface="Arial" charset="0"/>
                        <a:buChar char="•"/>
                      </a:pPr>
                      <a:r>
                        <a:rPr lang="en-US" baseline="0" dirty="0"/>
                        <a:t>Letter grades for all students in Grades 4-9 with each written report</a:t>
                      </a:r>
                      <a:endParaRPr lang="en-US" dirty="0"/>
                    </a:p>
                  </a:txBody>
                  <a:tcPr/>
                </a:tc>
                <a:tc>
                  <a:txBody>
                    <a:bodyPr/>
                    <a:lstStyle/>
                    <a:p>
                      <a:pPr marL="285750" indent="-285750">
                        <a:buFont typeface="Arial" charset="0"/>
                        <a:buChar char="•"/>
                      </a:pPr>
                      <a:r>
                        <a:rPr lang="en-US" dirty="0"/>
                        <a:t>Ongoing</a:t>
                      </a:r>
                      <a:r>
                        <a:rPr lang="en-US" baseline="0" dirty="0"/>
                        <a:t> communication of student learning </a:t>
                      </a:r>
                    </a:p>
                    <a:p>
                      <a:pPr marL="0" indent="0">
                        <a:buFont typeface="Arial" charset="0"/>
                        <a:buNone/>
                      </a:pPr>
                      <a:r>
                        <a:rPr lang="en-US" baseline="0" dirty="0"/>
                        <a:t>      Mid Year and End of June</a:t>
                      </a:r>
                    </a:p>
                    <a:p>
                      <a:pPr marL="285750" indent="-285750">
                        <a:buFont typeface="Arial" charset="0"/>
                        <a:buChar char="•"/>
                      </a:pPr>
                      <a:r>
                        <a:rPr lang="en-US" baseline="0" dirty="0"/>
                        <a:t>Letter grades for students in Grades 4-9 are not included unless specifically requested by parents </a:t>
                      </a:r>
                      <a:endParaRPr lang="en-US" dirty="0"/>
                    </a:p>
                  </a:txBody>
                  <a:tcPr/>
                </a:tc>
                <a:extLst>
                  <a:ext uri="{0D108BD9-81ED-4DB2-BD59-A6C34878D82A}">
                    <a16:rowId xmlns:a16="http://schemas.microsoft.com/office/drawing/2014/main" val="10001"/>
                  </a:ext>
                </a:extLst>
              </a:tr>
              <a:tr h="942512">
                <a:tc>
                  <a:txBody>
                    <a:bodyPr/>
                    <a:lstStyle/>
                    <a:p>
                      <a:pPr marL="285750" indent="-285750">
                        <a:buFont typeface="Arial" charset="0"/>
                        <a:buChar char="•"/>
                      </a:pPr>
                      <a:r>
                        <a:rPr lang="en-US" dirty="0"/>
                        <a:t>3 times/year for written reports</a:t>
                      </a:r>
                    </a:p>
                    <a:p>
                      <a:pPr marL="285750" indent="-285750">
                        <a:buFont typeface="Arial" charset="0"/>
                        <a:buChar char="•"/>
                      </a:pPr>
                      <a:r>
                        <a:rPr lang="en-US" dirty="0"/>
                        <a:t>2 times/year for informal</a:t>
                      </a:r>
                      <a:r>
                        <a:rPr lang="en-US" baseline="0" dirty="0"/>
                        <a:t> reports</a:t>
                      </a:r>
                      <a:endParaRPr lang="en-US" dirty="0"/>
                    </a:p>
                  </a:txBody>
                  <a:tcPr/>
                </a:tc>
                <a:tc>
                  <a:txBody>
                    <a:bodyPr/>
                    <a:lstStyle/>
                    <a:p>
                      <a:pPr marL="285750" indent="-285750">
                        <a:buFont typeface="Arial" charset="0"/>
                        <a:buChar char="•"/>
                      </a:pPr>
                      <a:r>
                        <a:rPr lang="en-US" dirty="0"/>
                        <a:t>Relevant</a:t>
                      </a:r>
                      <a:r>
                        <a:rPr lang="en-US" baseline="0" dirty="0"/>
                        <a:t>, descriptive and timely feedback for learning is provided a minimum of 4 times each school year using a variety of methods</a:t>
                      </a:r>
                      <a:endParaRPr lang="en-US" dirty="0"/>
                    </a:p>
                  </a:txBody>
                  <a:tcPr/>
                </a:tc>
                <a:extLst>
                  <a:ext uri="{0D108BD9-81ED-4DB2-BD59-A6C34878D82A}">
                    <a16:rowId xmlns:a16="http://schemas.microsoft.com/office/drawing/2014/main" val="10002"/>
                  </a:ext>
                </a:extLst>
              </a:tr>
              <a:tr h="1225265">
                <a:tc>
                  <a:txBody>
                    <a:bodyPr/>
                    <a:lstStyle/>
                    <a:p>
                      <a:pPr marL="285750" indent="-285750">
                        <a:buFont typeface="Arial" charset="0"/>
                        <a:buChar char="•"/>
                      </a:pPr>
                      <a:r>
                        <a:rPr lang="en-US" dirty="0"/>
                        <a:t>Identical items/tasks</a:t>
                      </a:r>
                      <a:r>
                        <a:rPr lang="en-US" baseline="0" dirty="0"/>
                        <a:t> used to evaluate student learning for the whole class</a:t>
                      </a:r>
                      <a:endParaRPr lang="en-US" dirty="0"/>
                    </a:p>
                  </a:txBody>
                  <a:tcPr/>
                </a:tc>
                <a:tc>
                  <a:txBody>
                    <a:bodyPr/>
                    <a:lstStyle/>
                    <a:p>
                      <a:pPr marL="285750" indent="-285750">
                        <a:buFont typeface="Arial" charset="0"/>
                        <a:buChar char="•"/>
                      </a:pPr>
                      <a:r>
                        <a:rPr lang="en-US" baseline="0" dirty="0"/>
                        <a:t>Evidence of student learning can be demonstrated in a variety of ways.  Students are actively involved in the assessment process.  </a:t>
                      </a:r>
                    </a:p>
                  </a:txBody>
                  <a:tcPr/>
                </a:tc>
                <a:extLst>
                  <a:ext uri="{0D108BD9-81ED-4DB2-BD59-A6C34878D82A}">
                    <a16:rowId xmlns:a16="http://schemas.microsoft.com/office/drawing/2014/main" val="10003"/>
                  </a:ext>
                </a:extLst>
              </a:tr>
              <a:tr h="659758">
                <a:tc>
                  <a:txBody>
                    <a:bodyPr/>
                    <a:lstStyle/>
                    <a:p>
                      <a:pPr marL="285750" indent="-285750">
                        <a:buFont typeface="Arial" charset="0"/>
                        <a:buChar char="•"/>
                      </a:pPr>
                      <a:r>
                        <a:rPr lang="en-US" dirty="0"/>
                        <a:t>Minimal</a:t>
                      </a:r>
                      <a:r>
                        <a:rPr lang="en-US" baseline="0" dirty="0"/>
                        <a:t> student voice </a:t>
                      </a:r>
                      <a:endParaRPr lang="en-US" dirty="0"/>
                    </a:p>
                  </a:txBody>
                  <a:tcPr/>
                </a:tc>
                <a:tc>
                  <a:txBody>
                    <a:bodyPr/>
                    <a:lstStyle/>
                    <a:p>
                      <a:pPr marL="285750" indent="-285750">
                        <a:buFont typeface="Arial" charset="0"/>
                        <a:buChar char="•"/>
                      </a:pPr>
                      <a:r>
                        <a:rPr lang="en-US" dirty="0"/>
                        <a:t>Student voice included in the communication of learning</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39172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25008"/>
          </a:xfrm>
        </p:spPr>
        <p:txBody>
          <a:bodyPr/>
          <a:lstStyle/>
          <a:p>
            <a:r>
              <a:rPr lang="en-US" b="1" dirty="0">
                <a:latin typeface="+mn-lt"/>
              </a:rPr>
              <a:t>Growth vs Fixed Mind Sets – Carol </a:t>
            </a:r>
            <a:r>
              <a:rPr lang="en-US" b="1" dirty="0" err="1">
                <a:latin typeface="+mn-lt"/>
              </a:rPr>
              <a:t>Dweck</a:t>
            </a:r>
            <a:endParaRPr lang="en-US" b="1" dirty="0">
              <a:latin typeface="+mn-lt"/>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1201" y="1242353"/>
            <a:ext cx="10990618" cy="5243113"/>
          </a:xfrm>
        </p:spPr>
      </p:pic>
    </p:spTree>
    <p:extLst>
      <p:ext uri="{BB962C8B-B14F-4D97-AF65-F5344CB8AC3E}">
        <p14:creationId xmlns:p14="http://schemas.microsoft.com/office/powerpoint/2010/main" val="892049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61310"/>
          </a:xfrm>
        </p:spPr>
        <p:txBody>
          <a:bodyPr/>
          <a:lstStyle/>
          <a:p>
            <a:r>
              <a:rPr lang="en-US" dirty="0"/>
              <a:t>			</a:t>
            </a:r>
            <a:r>
              <a:rPr lang="en-US" b="1" dirty="0">
                <a:latin typeface="+mn-lt"/>
              </a:rPr>
              <a:t>No letter grades?</a:t>
            </a:r>
          </a:p>
        </p:txBody>
      </p:sp>
      <p:sp>
        <p:nvSpPr>
          <p:cNvPr id="3" name="Content Placeholder 2"/>
          <p:cNvSpPr>
            <a:spLocks noGrp="1"/>
          </p:cNvSpPr>
          <p:nvPr>
            <p:ph idx="1"/>
          </p:nvPr>
        </p:nvSpPr>
        <p:spPr>
          <a:xfrm>
            <a:off x="838200" y="1311965"/>
            <a:ext cx="10515600" cy="4864998"/>
          </a:xfrm>
        </p:spPr>
        <p:txBody>
          <a:bodyPr>
            <a:normAutofit lnSpcReduction="10000"/>
          </a:bodyPr>
          <a:lstStyle/>
          <a:p>
            <a:r>
              <a:rPr lang="en-US" dirty="0"/>
              <a:t>Letter grades tend to foster a </a:t>
            </a:r>
            <a:r>
              <a:rPr lang="en-US" dirty="0">
                <a:solidFill>
                  <a:srgbClr val="FF0000"/>
                </a:solidFill>
              </a:rPr>
              <a:t>Fixed Mindset </a:t>
            </a:r>
            <a:r>
              <a:rPr lang="en-US" dirty="0"/>
              <a:t>in students.</a:t>
            </a:r>
          </a:p>
          <a:p>
            <a:pPr marL="0" indent="0">
              <a:buNone/>
            </a:pPr>
            <a:r>
              <a:rPr lang="en-US" sz="2400" dirty="0"/>
              <a:t> </a:t>
            </a:r>
            <a:r>
              <a:rPr lang="en-US" sz="2400" dirty="0">
                <a:latin typeface="Chalkboard" charset="0"/>
                <a:ea typeface="Chalkboard" charset="0"/>
                <a:cs typeface="Chalkboard" charset="0"/>
              </a:rPr>
              <a:t>“I always get a C+ in Math.” 	</a:t>
            </a:r>
          </a:p>
          <a:p>
            <a:pPr marL="0" indent="0">
              <a:buNone/>
            </a:pPr>
            <a:r>
              <a:rPr lang="en-US" sz="2400" dirty="0">
                <a:latin typeface="Chalkboard" charset="0"/>
                <a:ea typeface="Chalkboard" charset="0"/>
                <a:cs typeface="Chalkboard" charset="0"/>
              </a:rPr>
              <a:t> “I got a C in Science. I’m no good at it.”</a:t>
            </a:r>
          </a:p>
          <a:p>
            <a:r>
              <a:rPr lang="en-US" dirty="0"/>
              <a:t>A letter grade on a written composition or project </a:t>
            </a:r>
          </a:p>
          <a:p>
            <a:pPr marL="0" indent="0">
              <a:buNone/>
            </a:pPr>
            <a:r>
              <a:rPr lang="en-US" dirty="0"/>
              <a:t>   gives the student no information about how to improve.</a:t>
            </a:r>
          </a:p>
          <a:p>
            <a:pPr marL="0" indent="0">
              <a:buNone/>
            </a:pPr>
            <a:endParaRPr lang="en-US" dirty="0"/>
          </a:p>
          <a:p>
            <a:r>
              <a:rPr lang="en-US" dirty="0"/>
              <a:t>Students with a </a:t>
            </a:r>
            <a:r>
              <a:rPr lang="en-US" dirty="0">
                <a:solidFill>
                  <a:srgbClr val="00B050"/>
                </a:solidFill>
              </a:rPr>
              <a:t>Growth Mindset </a:t>
            </a:r>
            <a:r>
              <a:rPr lang="en-US" dirty="0"/>
              <a:t>are much more likely to continue learning.  They see themselves as learners with potential.</a:t>
            </a:r>
          </a:p>
          <a:p>
            <a:r>
              <a:rPr lang="en-US" dirty="0"/>
              <a:t>Feedback for learning promotes a </a:t>
            </a:r>
            <a:r>
              <a:rPr lang="en-US" dirty="0">
                <a:solidFill>
                  <a:srgbClr val="00B050"/>
                </a:solidFill>
              </a:rPr>
              <a:t>Growth Mindset</a:t>
            </a:r>
            <a:r>
              <a:rPr lang="en-US" dirty="0"/>
              <a:t>.  Providing a student with feedback about </a:t>
            </a:r>
            <a:r>
              <a:rPr lang="en-US" i="1" dirty="0"/>
              <a:t>what’s working </a:t>
            </a:r>
            <a:r>
              <a:rPr lang="en-US" dirty="0"/>
              <a:t>and </a:t>
            </a:r>
            <a:r>
              <a:rPr lang="en-US" i="1" dirty="0"/>
              <a:t>what to focus on next </a:t>
            </a:r>
            <a:r>
              <a:rPr lang="en-US" dirty="0"/>
              <a:t>provides students with the tools they need to improve.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1572" y="0"/>
            <a:ext cx="2393105" cy="3525078"/>
          </a:xfrm>
          <a:prstGeom prst="rect">
            <a:avLst/>
          </a:prstGeom>
        </p:spPr>
      </p:pic>
    </p:spTree>
    <p:extLst>
      <p:ext uri="{BB962C8B-B14F-4D97-AF65-F5344CB8AC3E}">
        <p14:creationId xmlns:p14="http://schemas.microsoft.com/office/powerpoint/2010/main" val="1312679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dirty="0">
              <a:latin typeface="Chalkboard SE" charset="0"/>
              <a:ea typeface="Chalkboard SE" charset="0"/>
              <a:cs typeface="Chalkboard SE" charset="0"/>
            </a:endParaRPr>
          </a:p>
          <a:p>
            <a:pPr marL="0" indent="0">
              <a:buNone/>
            </a:pPr>
            <a:endParaRPr lang="en-US" dirty="0">
              <a:ea typeface="Chalkboard SE" charset="0"/>
              <a:cs typeface="Chalkboard SE" charset="0"/>
            </a:endParaRPr>
          </a:p>
          <a:p>
            <a:pPr marL="0" indent="0">
              <a:buNone/>
            </a:pPr>
            <a:r>
              <a:rPr lang="en-US" dirty="0">
                <a:ea typeface="Chalkboard SE" charset="0"/>
                <a:cs typeface="Chalkboard SE" charset="0"/>
              </a:rPr>
              <a:t>Imagine that during a driving test you are asked to turn left.  After you complete the turn the Examiner says, “You got a C- on that turn.”  Do you know what you have to do to pass the driving test the next time?  </a:t>
            </a:r>
          </a:p>
          <a:p>
            <a:pPr marL="0" indent="0">
              <a:buNone/>
            </a:pPr>
            <a:endParaRPr lang="en-US" dirty="0">
              <a:ea typeface="Chalkboard SE" charset="0"/>
              <a:cs typeface="Chalkboard SE" charset="0"/>
            </a:endParaRPr>
          </a:p>
          <a:p>
            <a:pPr marL="0" indent="0">
              <a:buNone/>
            </a:pPr>
            <a:r>
              <a:rPr lang="en-US" dirty="0">
                <a:ea typeface="Chalkboard SE" charset="0"/>
                <a:cs typeface="Chalkboard SE" charset="0"/>
              </a:rPr>
              <a:t>If the Examiner tells you that you turned the steering wheel correctly but forgot to make a visual check in both directions before making the turn, will this help you next time you take the test?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9148" y="92765"/>
            <a:ext cx="3260035" cy="2640628"/>
          </a:xfrm>
          <a:prstGeom prst="rect">
            <a:avLst/>
          </a:prstGeom>
        </p:spPr>
      </p:pic>
      <p:sp>
        <p:nvSpPr>
          <p:cNvPr id="5" name="TextBox 4"/>
          <p:cNvSpPr txBox="1"/>
          <p:nvPr/>
        </p:nvSpPr>
        <p:spPr>
          <a:xfrm flipH="1">
            <a:off x="1060174" y="344558"/>
            <a:ext cx="2451652" cy="830997"/>
          </a:xfrm>
          <a:prstGeom prst="rect">
            <a:avLst/>
          </a:prstGeom>
          <a:noFill/>
        </p:spPr>
        <p:txBody>
          <a:bodyPr wrap="square" rtlCol="0">
            <a:spAutoFit/>
          </a:bodyPr>
          <a:lstStyle/>
          <a:p>
            <a:pPr algn="ctr"/>
            <a:r>
              <a:rPr lang="en-US" sz="2400" dirty="0">
                <a:latin typeface="Chalkboard SE" charset="0"/>
                <a:ea typeface="Chalkboard SE" charset="0"/>
                <a:cs typeface="Chalkboard SE" charset="0"/>
              </a:rPr>
              <a:t>“Turn left at the corner.”</a:t>
            </a:r>
          </a:p>
        </p:txBody>
      </p:sp>
      <p:sp>
        <p:nvSpPr>
          <p:cNvPr id="6" name="TextBox 5"/>
          <p:cNvSpPr txBox="1"/>
          <p:nvPr/>
        </p:nvSpPr>
        <p:spPr>
          <a:xfrm>
            <a:off x="7646505" y="344558"/>
            <a:ext cx="4346712" cy="1446550"/>
          </a:xfrm>
          <a:prstGeom prst="rect">
            <a:avLst/>
          </a:prstGeom>
          <a:noFill/>
        </p:spPr>
        <p:txBody>
          <a:bodyPr wrap="square" rtlCol="0">
            <a:spAutoFit/>
          </a:bodyPr>
          <a:lstStyle/>
          <a:p>
            <a:pPr algn="ctr"/>
            <a:r>
              <a:rPr lang="en-US" sz="4400" b="1" dirty="0">
                <a:ea typeface="Chalkboard SE" charset="0"/>
                <a:cs typeface="Chalkboard SE" charset="0"/>
              </a:rPr>
              <a:t>Feedback for Learning</a:t>
            </a:r>
          </a:p>
        </p:txBody>
      </p:sp>
    </p:spTree>
    <p:extLst>
      <p:ext uri="{BB962C8B-B14F-4D97-AF65-F5344CB8AC3E}">
        <p14:creationId xmlns:p14="http://schemas.microsoft.com/office/powerpoint/2010/main" val="1192353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782A3F33-4EDD-4841-A2F0-F9101347A23D}"/>
              </a:ext>
            </a:extLst>
          </p:cNvPr>
          <p:cNvPicPr>
            <a:picLocks noGrp="1" noChangeAspect="1"/>
          </p:cNvPicPr>
          <p:nvPr>
            <p:ph idx="1"/>
          </p:nvPr>
        </p:nvPicPr>
        <p:blipFill>
          <a:blip r:embed="rId2"/>
          <a:stretch>
            <a:fillRect/>
          </a:stretch>
        </p:blipFill>
        <p:spPr>
          <a:xfrm>
            <a:off x="2450069" y="265043"/>
            <a:ext cx="6839705" cy="5989984"/>
          </a:xfrm>
          <a:prstGeom prst="rect">
            <a:avLst/>
          </a:prstGeom>
        </p:spPr>
      </p:pic>
    </p:spTree>
    <p:extLst>
      <p:ext uri="{BB962C8B-B14F-4D97-AF65-F5344CB8AC3E}">
        <p14:creationId xmlns:p14="http://schemas.microsoft.com/office/powerpoint/2010/main" val="655845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39789917"/>
              </p:ext>
            </p:extLst>
          </p:nvPr>
        </p:nvGraphicFramePr>
        <p:xfrm>
          <a:off x="2152650" y="1156763"/>
          <a:ext cx="7886700" cy="5701237"/>
        </p:xfrm>
        <a:graphic>
          <a:graphicData uri="http://schemas.openxmlformats.org/drawingml/2006/table">
            <a:tbl>
              <a:tblPr firstRow="1" firstCol="1" bandRow="1">
                <a:tableStyleId>{5C22544A-7EE6-4342-B048-85BDC9FD1C3A}</a:tableStyleId>
              </a:tblPr>
              <a:tblGrid>
                <a:gridCol w="3200400">
                  <a:extLst>
                    <a:ext uri="{9D8B030D-6E8A-4147-A177-3AD203B41FA5}">
                      <a16:colId xmlns:a16="http://schemas.microsoft.com/office/drawing/2014/main" val="20000"/>
                    </a:ext>
                  </a:extLst>
                </a:gridCol>
                <a:gridCol w="1543050">
                  <a:extLst>
                    <a:ext uri="{9D8B030D-6E8A-4147-A177-3AD203B41FA5}">
                      <a16:colId xmlns:a16="http://schemas.microsoft.com/office/drawing/2014/main" val="20001"/>
                    </a:ext>
                  </a:extLst>
                </a:gridCol>
                <a:gridCol w="154305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tblGrid>
              <a:tr h="312174">
                <a:tc>
                  <a:txBody>
                    <a:bodyPr/>
                    <a:lstStyle/>
                    <a:p>
                      <a:pPr>
                        <a:spcAft>
                          <a:spcPts val="0"/>
                        </a:spcAft>
                      </a:pPr>
                      <a:r>
                        <a:rPr lang="en-CA" sz="1600" dirty="0">
                          <a:effectLst/>
                        </a:rPr>
                        <a:t> </a:t>
                      </a:r>
                      <a:endParaRPr lang="en-US" sz="1200" dirty="0">
                        <a:effectLst/>
                        <a:latin typeface="Calibri" charset="0"/>
                        <a:ea typeface="Calibri" charset="0"/>
                        <a:cs typeface="Times New Roman" charset="0"/>
                      </a:endParaRPr>
                    </a:p>
                  </a:txBody>
                  <a:tcPr marL="68580" marR="68580" marT="0" marB="0"/>
                </a:tc>
                <a:tc>
                  <a:txBody>
                    <a:bodyPr/>
                    <a:lstStyle/>
                    <a:p>
                      <a:pPr algn="ctr">
                        <a:spcAft>
                          <a:spcPts val="0"/>
                        </a:spcAft>
                      </a:pPr>
                      <a:r>
                        <a:rPr lang="en-CA" sz="1400">
                          <a:effectLst/>
                        </a:rPr>
                        <a:t>January  </a:t>
                      </a:r>
                      <a:endParaRPr lang="en-US" sz="1200">
                        <a:effectLst/>
                        <a:latin typeface="Calibri" charset="0"/>
                        <a:ea typeface="Calibri" charset="0"/>
                        <a:cs typeface="Times New Roman" charset="0"/>
                      </a:endParaRPr>
                    </a:p>
                  </a:txBody>
                  <a:tcPr marL="68580" marR="68580" marT="0" marB="0"/>
                </a:tc>
                <a:tc>
                  <a:txBody>
                    <a:bodyPr/>
                    <a:lstStyle/>
                    <a:p>
                      <a:pPr algn="ctr">
                        <a:spcAft>
                          <a:spcPts val="0"/>
                        </a:spcAft>
                      </a:pPr>
                      <a:r>
                        <a:rPr lang="en-CA" sz="1400">
                          <a:effectLst/>
                        </a:rPr>
                        <a:t>June  </a:t>
                      </a:r>
                      <a:endParaRPr lang="en-US" sz="1200">
                        <a:effectLst/>
                        <a:latin typeface="Calibri" charset="0"/>
                        <a:ea typeface="Calibri" charset="0"/>
                        <a:cs typeface="Times New Roman" charset="0"/>
                      </a:endParaRPr>
                    </a:p>
                  </a:txBody>
                  <a:tcPr marL="68580" marR="68580" marT="0" marB="0"/>
                </a:tc>
                <a:tc>
                  <a:txBody>
                    <a:bodyPr/>
                    <a:lstStyle/>
                    <a:p>
                      <a:pPr>
                        <a:spcAft>
                          <a:spcPts val="0"/>
                        </a:spcAft>
                      </a:pPr>
                      <a:r>
                        <a:rPr lang="en-CA" sz="1600">
                          <a:effectLst/>
                        </a:rPr>
                        <a:t> </a:t>
                      </a:r>
                      <a:endParaRPr lang="en-US" sz="12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0"/>
                  </a:ext>
                </a:extLst>
              </a:tr>
              <a:tr h="468260">
                <a:tc>
                  <a:txBody>
                    <a:bodyPr/>
                    <a:lstStyle/>
                    <a:p>
                      <a:pPr>
                        <a:spcAft>
                          <a:spcPts val="0"/>
                        </a:spcAft>
                      </a:pPr>
                      <a:r>
                        <a:rPr lang="en-CA" sz="700" dirty="0">
                          <a:effectLst/>
                        </a:rPr>
                        <a:t> </a:t>
                      </a:r>
                      <a:endParaRPr lang="en-US" sz="1200" dirty="0">
                        <a:effectLst/>
                      </a:endParaRPr>
                    </a:p>
                    <a:p>
                      <a:pPr>
                        <a:spcAft>
                          <a:spcPts val="0"/>
                        </a:spcAft>
                      </a:pPr>
                      <a:r>
                        <a:rPr lang="en-CA" sz="1400" dirty="0">
                          <a:effectLst/>
                        </a:rPr>
                        <a:t>English and French Language Arts </a:t>
                      </a:r>
                      <a:endParaRPr lang="en-US" sz="1200" dirty="0">
                        <a:effectLst/>
                        <a:latin typeface="Calibri" charset="0"/>
                        <a:ea typeface="Calibri" charset="0"/>
                        <a:cs typeface="Times New Roman" charset="0"/>
                      </a:endParaRPr>
                    </a:p>
                  </a:txBody>
                  <a:tcPr marL="68580" marR="68580" marT="0" marB="0"/>
                </a:tc>
                <a:tc>
                  <a:txBody>
                    <a:bodyPr/>
                    <a:lstStyle/>
                    <a:p>
                      <a:pPr algn="ctr">
                        <a:spcAft>
                          <a:spcPts val="0"/>
                        </a:spcAft>
                      </a:pPr>
                      <a:endParaRPr lang="en-CA" sz="1600" dirty="0">
                        <a:effectLst/>
                        <a:latin typeface="Times New Roman" charset="0"/>
                        <a:ea typeface="Times New Roman" charset="0"/>
                        <a:cs typeface="Calibri" charset="0"/>
                      </a:endParaRPr>
                    </a:p>
                  </a:txBody>
                  <a:tcPr marL="68580" marR="68580" marT="0" marB="0"/>
                </a:tc>
                <a:tc>
                  <a:txBody>
                    <a:bodyPr/>
                    <a:lstStyle/>
                    <a:p>
                      <a:pPr algn="ctr">
                        <a:spcAft>
                          <a:spcPts val="0"/>
                        </a:spcAft>
                      </a:pPr>
                      <a:endParaRPr lang="en-CA" sz="1600" dirty="0">
                        <a:effectLst/>
                        <a:latin typeface="Times New Roman" charset="0"/>
                        <a:ea typeface="Times New Roman" charset="0"/>
                        <a:cs typeface="Calibri" charset="0"/>
                      </a:endParaRPr>
                    </a:p>
                  </a:txBody>
                  <a:tcPr marL="68580" marR="68580" marT="0" marB="0"/>
                </a:tc>
                <a:tc>
                  <a:txBody>
                    <a:bodyPr/>
                    <a:lstStyle/>
                    <a:p>
                      <a:pPr algn="ctr">
                        <a:spcAft>
                          <a:spcPts val="0"/>
                        </a:spcAft>
                      </a:pPr>
                      <a:r>
                        <a:rPr lang="en-CA" sz="800">
                          <a:effectLst/>
                        </a:rPr>
                        <a:t> </a:t>
                      </a:r>
                      <a:endParaRPr lang="en-US" sz="1200">
                        <a:effectLst/>
                      </a:endParaRPr>
                    </a:p>
                    <a:p>
                      <a:pPr algn="ctr">
                        <a:spcAft>
                          <a:spcPts val="0"/>
                        </a:spcAft>
                      </a:pPr>
                      <a:r>
                        <a:rPr lang="en-CA" sz="1600">
                          <a:effectLst/>
                        </a:rPr>
                        <a:t>2</a:t>
                      </a:r>
                      <a:endParaRPr lang="en-US" sz="12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1"/>
                  </a:ext>
                </a:extLst>
              </a:tr>
              <a:tr h="468260">
                <a:tc>
                  <a:txBody>
                    <a:bodyPr/>
                    <a:lstStyle/>
                    <a:p>
                      <a:pPr>
                        <a:spcAft>
                          <a:spcPts val="0"/>
                        </a:spcAft>
                      </a:pPr>
                      <a:r>
                        <a:rPr lang="en-CA" sz="800" dirty="0">
                          <a:effectLst/>
                        </a:rPr>
                        <a:t> </a:t>
                      </a:r>
                      <a:endParaRPr lang="en-US" sz="1200" dirty="0">
                        <a:effectLst/>
                      </a:endParaRPr>
                    </a:p>
                    <a:p>
                      <a:pPr>
                        <a:spcAft>
                          <a:spcPts val="0"/>
                        </a:spcAft>
                      </a:pPr>
                      <a:r>
                        <a:rPr lang="en-CA" sz="1400" dirty="0">
                          <a:effectLst/>
                        </a:rPr>
                        <a:t>Mathematics</a:t>
                      </a:r>
                      <a:endParaRPr lang="en-US" sz="1200" dirty="0">
                        <a:effectLst/>
                        <a:latin typeface="Calibri" charset="0"/>
                        <a:ea typeface="Calibri" charset="0"/>
                        <a:cs typeface="Times New Roman" charset="0"/>
                      </a:endParaRPr>
                    </a:p>
                  </a:txBody>
                  <a:tcPr marL="68580" marR="68580" marT="0" marB="0"/>
                </a:tc>
                <a:tc>
                  <a:txBody>
                    <a:bodyPr/>
                    <a:lstStyle/>
                    <a:p>
                      <a:pPr algn="ctr">
                        <a:spcAft>
                          <a:spcPts val="0"/>
                        </a:spcAft>
                      </a:pPr>
                      <a:endParaRPr lang="en-CA" sz="1600" dirty="0">
                        <a:effectLst/>
                        <a:latin typeface="Times New Roman" charset="0"/>
                        <a:ea typeface="Times New Roman" charset="0"/>
                        <a:cs typeface="Calibri" charset="0"/>
                      </a:endParaRPr>
                    </a:p>
                  </a:txBody>
                  <a:tcPr marL="68580" marR="68580" marT="0" marB="0"/>
                </a:tc>
                <a:tc>
                  <a:txBody>
                    <a:bodyPr/>
                    <a:lstStyle/>
                    <a:p>
                      <a:pPr algn="ctr">
                        <a:spcAft>
                          <a:spcPts val="0"/>
                        </a:spcAft>
                      </a:pPr>
                      <a:endParaRPr lang="en-CA" sz="1600" dirty="0">
                        <a:effectLst/>
                        <a:latin typeface="Times New Roman" charset="0"/>
                        <a:ea typeface="Times New Roman" charset="0"/>
                        <a:cs typeface="Calibri" charset="0"/>
                      </a:endParaRPr>
                    </a:p>
                  </a:txBody>
                  <a:tcPr marL="68580" marR="68580" marT="0" marB="0"/>
                </a:tc>
                <a:tc>
                  <a:txBody>
                    <a:bodyPr/>
                    <a:lstStyle/>
                    <a:p>
                      <a:pPr algn="ctr">
                        <a:spcAft>
                          <a:spcPts val="0"/>
                        </a:spcAft>
                      </a:pPr>
                      <a:r>
                        <a:rPr lang="en-CA" sz="800">
                          <a:effectLst/>
                        </a:rPr>
                        <a:t> </a:t>
                      </a:r>
                      <a:endParaRPr lang="en-US" sz="1200">
                        <a:effectLst/>
                      </a:endParaRPr>
                    </a:p>
                    <a:p>
                      <a:pPr algn="ctr">
                        <a:spcAft>
                          <a:spcPts val="0"/>
                        </a:spcAft>
                      </a:pPr>
                      <a:r>
                        <a:rPr lang="en-CA" sz="1600">
                          <a:effectLst/>
                        </a:rPr>
                        <a:t>2</a:t>
                      </a:r>
                      <a:endParaRPr lang="en-US" sz="12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2"/>
                  </a:ext>
                </a:extLst>
              </a:tr>
              <a:tr h="468260">
                <a:tc>
                  <a:txBody>
                    <a:bodyPr/>
                    <a:lstStyle/>
                    <a:p>
                      <a:pPr>
                        <a:spcAft>
                          <a:spcPts val="0"/>
                        </a:spcAft>
                      </a:pPr>
                      <a:r>
                        <a:rPr lang="en-CA" sz="800" dirty="0">
                          <a:effectLst/>
                        </a:rPr>
                        <a:t> </a:t>
                      </a:r>
                      <a:endParaRPr lang="en-US" sz="1200" dirty="0">
                        <a:effectLst/>
                      </a:endParaRPr>
                    </a:p>
                    <a:p>
                      <a:pPr>
                        <a:spcAft>
                          <a:spcPts val="0"/>
                        </a:spcAft>
                      </a:pPr>
                      <a:r>
                        <a:rPr lang="en-CA" sz="1400" dirty="0">
                          <a:effectLst/>
                        </a:rPr>
                        <a:t>Science </a:t>
                      </a:r>
                      <a:endParaRPr lang="en-US" sz="1200" dirty="0">
                        <a:effectLst/>
                        <a:latin typeface="Calibri" charset="0"/>
                        <a:ea typeface="Calibri" charset="0"/>
                        <a:cs typeface="Times New Roman" charset="0"/>
                      </a:endParaRPr>
                    </a:p>
                  </a:txBody>
                  <a:tcPr marL="68580" marR="68580" marT="0" marB="0"/>
                </a:tc>
                <a:tc>
                  <a:txBody>
                    <a:bodyPr/>
                    <a:lstStyle/>
                    <a:p>
                      <a:pPr algn="ctr">
                        <a:spcAft>
                          <a:spcPts val="0"/>
                        </a:spcAft>
                      </a:pPr>
                      <a:endParaRPr lang="en-CA" sz="1600">
                        <a:effectLst/>
                        <a:latin typeface="Times New Roman" charset="0"/>
                        <a:ea typeface="Times New Roman" charset="0"/>
                        <a:cs typeface="Calibri" charset="0"/>
                      </a:endParaRPr>
                    </a:p>
                  </a:txBody>
                  <a:tcPr marL="68580" marR="68580" marT="0" marB="0"/>
                </a:tc>
                <a:tc>
                  <a:txBody>
                    <a:bodyPr/>
                    <a:lstStyle/>
                    <a:p>
                      <a:pPr algn="ctr">
                        <a:spcAft>
                          <a:spcPts val="0"/>
                        </a:spcAft>
                      </a:pPr>
                      <a:endParaRPr lang="en-CA" sz="1600">
                        <a:effectLst/>
                        <a:latin typeface="Times New Roman" charset="0"/>
                        <a:ea typeface="Times New Roman" charset="0"/>
                        <a:cs typeface="Calibri" charset="0"/>
                      </a:endParaRPr>
                    </a:p>
                  </a:txBody>
                  <a:tcPr marL="68580" marR="68580" marT="0" marB="0"/>
                </a:tc>
                <a:tc>
                  <a:txBody>
                    <a:bodyPr/>
                    <a:lstStyle/>
                    <a:p>
                      <a:pPr algn="ctr">
                        <a:spcAft>
                          <a:spcPts val="0"/>
                        </a:spcAft>
                      </a:pPr>
                      <a:r>
                        <a:rPr lang="en-CA" sz="800">
                          <a:effectLst/>
                        </a:rPr>
                        <a:t> </a:t>
                      </a:r>
                      <a:endParaRPr lang="en-US" sz="1200">
                        <a:effectLst/>
                      </a:endParaRPr>
                    </a:p>
                    <a:p>
                      <a:pPr algn="ctr">
                        <a:spcAft>
                          <a:spcPts val="0"/>
                        </a:spcAft>
                      </a:pPr>
                      <a:r>
                        <a:rPr lang="en-CA" sz="1600">
                          <a:effectLst/>
                        </a:rPr>
                        <a:t>2</a:t>
                      </a:r>
                      <a:endParaRPr lang="en-US" sz="12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3"/>
                  </a:ext>
                </a:extLst>
              </a:tr>
              <a:tr h="468260">
                <a:tc>
                  <a:txBody>
                    <a:bodyPr/>
                    <a:lstStyle/>
                    <a:p>
                      <a:pPr>
                        <a:spcAft>
                          <a:spcPts val="0"/>
                        </a:spcAft>
                      </a:pPr>
                      <a:r>
                        <a:rPr lang="en-CA" sz="800">
                          <a:effectLst/>
                        </a:rPr>
                        <a:t> </a:t>
                      </a:r>
                      <a:endParaRPr lang="en-US" sz="1200">
                        <a:effectLst/>
                      </a:endParaRPr>
                    </a:p>
                    <a:p>
                      <a:pPr>
                        <a:spcAft>
                          <a:spcPts val="0"/>
                        </a:spcAft>
                      </a:pPr>
                      <a:r>
                        <a:rPr lang="en-CA" sz="1400">
                          <a:effectLst/>
                        </a:rPr>
                        <a:t>Social Studies </a:t>
                      </a:r>
                      <a:endParaRPr lang="en-US" sz="1200">
                        <a:effectLst/>
                        <a:latin typeface="Calibri" charset="0"/>
                        <a:ea typeface="Calibri" charset="0"/>
                        <a:cs typeface="Times New Roman" charset="0"/>
                      </a:endParaRPr>
                    </a:p>
                  </a:txBody>
                  <a:tcPr marL="68580" marR="68580" marT="0" marB="0"/>
                </a:tc>
                <a:tc>
                  <a:txBody>
                    <a:bodyPr/>
                    <a:lstStyle/>
                    <a:p>
                      <a:pPr algn="ctr">
                        <a:spcAft>
                          <a:spcPts val="0"/>
                        </a:spcAft>
                      </a:pPr>
                      <a:endParaRPr lang="en-CA" sz="1600" dirty="0">
                        <a:effectLst/>
                        <a:latin typeface="Times New Roman" charset="0"/>
                        <a:ea typeface="Times New Roman" charset="0"/>
                        <a:cs typeface="Calibri" charset="0"/>
                      </a:endParaRPr>
                    </a:p>
                  </a:txBody>
                  <a:tcPr marL="68580" marR="68580" marT="0" marB="0"/>
                </a:tc>
                <a:tc>
                  <a:txBody>
                    <a:bodyPr/>
                    <a:lstStyle/>
                    <a:p>
                      <a:pPr algn="ctr">
                        <a:spcAft>
                          <a:spcPts val="0"/>
                        </a:spcAft>
                      </a:pPr>
                      <a:endParaRPr lang="en-CA" sz="1600">
                        <a:effectLst/>
                        <a:latin typeface="Times New Roman" charset="0"/>
                        <a:ea typeface="Times New Roman" charset="0"/>
                        <a:cs typeface="Calibri" charset="0"/>
                      </a:endParaRPr>
                    </a:p>
                  </a:txBody>
                  <a:tcPr marL="68580" marR="68580" marT="0" marB="0"/>
                </a:tc>
                <a:tc>
                  <a:txBody>
                    <a:bodyPr/>
                    <a:lstStyle/>
                    <a:p>
                      <a:pPr algn="ctr">
                        <a:spcAft>
                          <a:spcPts val="0"/>
                        </a:spcAft>
                      </a:pPr>
                      <a:r>
                        <a:rPr lang="en-CA" sz="800">
                          <a:effectLst/>
                        </a:rPr>
                        <a:t> </a:t>
                      </a:r>
                      <a:endParaRPr lang="en-US" sz="1200">
                        <a:effectLst/>
                      </a:endParaRPr>
                    </a:p>
                    <a:p>
                      <a:pPr algn="ctr">
                        <a:spcAft>
                          <a:spcPts val="0"/>
                        </a:spcAft>
                      </a:pPr>
                      <a:r>
                        <a:rPr lang="en-CA" sz="1600">
                          <a:effectLst/>
                        </a:rPr>
                        <a:t>2</a:t>
                      </a:r>
                      <a:endParaRPr lang="en-US" sz="12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4"/>
                  </a:ext>
                </a:extLst>
              </a:tr>
              <a:tr h="862543">
                <a:tc>
                  <a:txBody>
                    <a:bodyPr/>
                    <a:lstStyle/>
                    <a:p>
                      <a:pPr>
                        <a:spcAft>
                          <a:spcPts val="0"/>
                        </a:spcAft>
                      </a:pPr>
                      <a:r>
                        <a:rPr lang="en-CA" sz="1400">
                          <a:effectLst/>
                        </a:rPr>
                        <a:t> </a:t>
                      </a:r>
                      <a:endParaRPr lang="en-US" sz="1200">
                        <a:effectLst/>
                      </a:endParaRPr>
                    </a:p>
                    <a:p>
                      <a:pPr>
                        <a:spcAft>
                          <a:spcPts val="0"/>
                        </a:spcAft>
                      </a:pPr>
                      <a:r>
                        <a:rPr lang="en-CA" sz="1400">
                          <a:effectLst/>
                        </a:rPr>
                        <a:t>Arts Education</a:t>
                      </a:r>
                      <a:endParaRPr lang="en-US" sz="1200">
                        <a:effectLst/>
                        <a:latin typeface="Calibri" charset="0"/>
                        <a:ea typeface="Calibri" charset="0"/>
                        <a:cs typeface="Times New Roman" charset="0"/>
                      </a:endParaRPr>
                    </a:p>
                  </a:txBody>
                  <a:tcPr marL="68580" marR="68580" marT="0" marB="0"/>
                </a:tc>
                <a:tc gridSpan="2">
                  <a:txBody>
                    <a:bodyPr/>
                    <a:lstStyle/>
                    <a:p>
                      <a:pPr algn="ctr">
                        <a:spcAft>
                          <a:spcPts val="0"/>
                        </a:spcAft>
                      </a:pPr>
                      <a:endParaRPr lang="en-CA" sz="800">
                        <a:effectLst/>
                      </a:endParaRPr>
                    </a:p>
                    <a:p>
                      <a:pPr algn="ctr">
                        <a:spcAft>
                          <a:spcPts val="0"/>
                        </a:spcAft>
                      </a:pPr>
                      <a:r>
                        <a:rPr lang="en-CA" sz="1200">
                          <a:effectLst/>
                        </a:rPr>
                        <a:t>(either Jan or June)</a:t>
                      </a:r>
                      <a:endParaRPr lang="en-US" sz="1200">
                        <a:effectLst/>
                        <a:latin typeface="Calibri" charset="0"/>
                        <a:ea typeface="Calibri" charset="0"/>
                        <a:cs typeface="Times New Roman" charset="0"/>
                      </a:endParaRPr>
                    </a:p>
                  </a:txBody>
                  <a:tcPr marL="68580" marR="68580" marT="0" marB="0"/>
                </a:tc>
                <a:tc hMerge="1">
                  <a:txBody>
                    <a:bodyPr/>
                    <a:lstStyle/>
                    <a:p>
                      <a:endParaRPr lang="en-US"/>
                    </a:p>
                  </a:txBody>
                  <a:tcPr/>
                </a:tc>
                <a:tc>
                  <a:txBody>
                    <a:bodyPr/>
                    <a:lstStyle/>
                    <a:p>
                      <a:pPr algn="ctr">
                        <a:spcAft>
                          <a:spcPts val="0"/>
                        </a:spcAft>
                      </a:pPr>
                      <a:r>
                        <a:rPr lang="en-CA" sz="1600">
                          <a:effectLst/>
                        </a:rPr>
                        <a:t> </a:t>
                      </a:r>
                      <a:endParaRPr lang="en-US" sz="1200">
                        <a:effectLst/>
                      </a:endParaRPr>
                    </a:p>
                    <a:p>
                      <a:pPr algn="ctr">
                        <a:spcAft>
                          <a:spcPts val="0"/>
                        </a:spcAft>
                      </a:pPr>
                      <a:r>
                        <a:rPr lang="en-CA" sz="1600">
                          <a:effectLst/>
                        </a:rPr>
                        <a:t>1</a:t>
                      </a:r>
                      <a:endParaRPr lang="en-US" sz="12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5"/>
                  </a:ext>
                </a:extLst>
              </a:tr>
              <a:tr h="624348">
                <a:tc>
                  <a:txBody>
                    <a:bodyPr/>
                    <a:lstStyle/>
                    <a:p>
                      <a:pPr>
                        <a:spcAft>
                          <a:spcPts val="0"/>
                        </a:spcAft>
                      </a:pPr>
                      <a:r>
                        <a:rPr lang="en-CA" sz="1800">
                          <a:effectLst/>
                        </a:rPr>
                        <a:t> </a:t>
                      </a:r>
                      <a:endParaRPr lang="en-US" sz="1200">
                        <a:effectLst/>
                      </a:endParaRPr>
                    </a:p>
                    <a:p>
                      <a:pPr>
                        <a:spcAft>
                          <a:spcPts val="0"/>
                        </a:spcAft>
                      </a:pPr>
                      <a:r>
                        <a:rPr lang="en-CA" sz="1400">
                          <a:effectLst/>
                        </a:rPr>
                        <a:t>Core French (Gr 5-7)</a:t>
                      </a:r>
                      <a:endParaRPr lang="en-US" sz="1200">
                        <a:effectLst/>
                        <a:latin typeface="Calibri" charset="0"/>
                        <a:ea typeface="Calibri" charset="0"/>
                        <a:cs typeface="Times New Roman" charset="0"/>
                      </a:endParaRPr>
                    </a:p>
                  </a:txBody>
                  <a:tcPr marL="68580" marR="68580" marT="0" marB="0"/>
                </a:tc>
                <a:tc gridSpan="2">
                  <a:txBody>
                    <a:bodyPr/>
                    <a:lstStyle/>
                    <a:p>
                      <a:pPr>
                        <a:spcAft>
                          <a:spcPts val="0"/>
                        </a:spcAft>
                      </a:pPr>
                      <a:r>
                        <a:rPr lang="en-CA" sz="500" dirty="0">
                          <a:effectLst/>
                        </a:rPr>
                        <a:t> </a:t>
                      </a:r>
                      <a:endParaRPr lang="en-US" sz="1200" dirty="0">
                        <a:effectLst/>
                      </a:endParaRPr>
                    </a:p>
                    <a:p>
                      <a:pPr algn="ctr">
                        <a:spcAft>
                          <a:spcPts val="0"/>
                        </a:spcAft>
                      </a:pPr>
                      <a:r>
                        <a:rPr lang="en-CA" sz="1200" dirty="0">
                          <a:effectLst/>
                        </a:rPr>
                        <a:t>(either Jan or Jun)</a:t>
                      </a:r>
                      <a:endParaRPr lang="en-US" sz="1200" dirty="0">
                        <a:effectLst/>
                        <a:latin typeface="Calibri" charset="0"/>
                        <a:ea typeface="Calibri" charset="0"/>
                        <a:cs typeface="Times New Roman" charset="0"/>
                      </a:endParaRPr>
                    </a:p>
                  </a:txBody>
                  <a:tcPr marL="68580" marR="68580" marT="0" marB="0"/>
                </a:tc>
                <a:tc hMerge="1">
                  <a:txBody>
                    <a:bodyPr/>
                    <a:lstStyle/>
                    <a:p>
                      <a:endParaRPr lang="en-US"/>
                    </a:p>
                  </a:txBody>
                  <a:tcPr/>
                </a:tc>
                <a:tc>
                  <a:txBody>
                    <a:bodyPr/>
                    <a:lstStyle/>
                    <a:p>
                      <a:pPr algn="ctr">
                        <a:spcAft>
                          <a:spcPts val="0"/>
                        </a:spcAft>
                      </a:pPr>
                      <a:r>
                        <a:rPr lang="en-CA" sz="1600">
                          <a:effectLst/>
                        </a:rPr>
                        <a:t> </a:t>
                      </a:r>
                      <a:endParaRPr lang="en-US" sz="1200">
                        <a:effectLst/>
                      </a:endParaRPr>
                    </a:p>
                    <a:p>
                      <a:pPr algn="ctr">
                        <a:spcAft>
                          <a:spcPts val="0"/>
                        </a:spcAft>
                      </a:pPr>
                      <a:r>
                        <a:rPr lang="en-CA" sz="1600">
                          <a:effectLst/>
                        </a:rPr>
                        <a:t>1</a:t>
                      </a:r>
                      <a:endParaRPr lang="en-US" sz="12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6"/>
                  </a:ext>
                </a:extLst>
              </a:tr>
              <a:tr h="624348">
                <a:tc>
                  <a:txBody>
                    <a:bodyPr/>
                    <a:lstStyle/>
                    <a:p>
                      <a:pPr>
                        <a:spcAft>
                          <a:spcPts val="0"/>
                        </a:spcAft>
                      </a:pPr>
                      <a:r>
                        <a:rPr lang="en-CA" sz="1400">
                          <a:effectLst/>
                        </a:rPr>
                        <a:t> </a:t>
                      </a:r>
                      <a:endParaRPr lang="en-US" sz="1200">
                        <a:effectLst/>
                      </a:endParaRPr>
                    </a:p>
                    <a:p>
                      <a:pPr>
                        <a:spcAft>
                          <a:spcPts val="0"/>
                        </a:spcAft>
                      </a:pPr>
                      <a:r>
                        <a:rPr lang="en-CA" sz="1400">
                          <a:effectLst/>
                        </a:rPr>
                        <a:t>Physical and Health Education</a:t>
                      </a:r>
                      <a:endParaRPr lang="en-US" sz="1200">
                        <a:effectLst/>
                        <a:latin typeface="Calibri" charset="0"/>
                        <a:ea typeface="Calibri" charset="0"/>
                        <a:cs typeface="Times New Roman" charset="0"/>
                      </a:endParaRPr>
                    </a:p>
                  </a:txBody>
                  <a:tcPr marL="68580" marR="68580" marT="0" marB="0"/>
                </a:tc>
                <a:tc gridSpan="2">
                  <a:txBody>
                    <a:bodyPr/>
                    <a:lstStyle/>
                    <a:p>
                      <a:pPr algn="ctr">
                        <a:spcAft>
                          <a:spcPts val="0"/>
                        </a:spcAft>
                      </a:pPr>
                      <a:endParaRPr lang="en-CA" sz="800">
                        <a:effectLst/>
                      </a:endParaRPr>
                    </a:p>
                    <a:p>
                      <a:pPr algn="ctr">
                        <a:spcAft>
                          <a:spcPts val="0"/>
                        </a:spcAft>
                      </a:pPr>
                      <a:r>
                        <a:rPr lang="en-CA" sz="1200">
                          <a:effectLst/>
                        </a:rPr>
                        <a:t>(either Jan or Jun)</a:t>
                      </a:r>
                      <a:endParaRPr lang="en-US" sz="1200">
                        <a:effectLst/>
                        <a:latin typeface="Calibri" charset="0"/>
                        <a:ea typeface="Calibri" charset="0"/>
                        <a:cs typeface="Times New Roman" charset="0"/>
                      </a:endParaRPr>
                    </a:p>
                  </a:txBody>
                  <a:tcPr marL="68580" marR="68580" marT="0" marB="0"/>
                </a:tc>
                <a:tc hMerge="1">
                  <a:txBody>
                    <a:bodyPr/>
                    <a:lstStyle/>
                    <a:p>
                      <a:endParaRPr lang="en-US"/>
                    </a:p>
                  </a:txBody>
                  <a:tcPr/>
                </a:tc>
                <a:tc>
                  <a:txBody>
                    <a:bodyPr/>
                    <a:lstStyle/>
                    <a:p>
                      <a:pPr algn="ctr">
                        <a:spcAft>
                          <a:spcPts val="0"/>
                        </a:spcAft>
                      </a:pPr>
                      <a:r>
                        <a:rPr lang="en-CA" sz="1600">
                          <a:effectLst/>
                        </a:rPr>
                        <a:t> </a:t>
                      </a:r>
                      <a:endParaRPr lang="en-US" sz="1200">
                        <a:effectLst/>
                      </a:endParaRPr>
                    </a:p>
                    <a:p>
                      <a:pPr algn="ctr">
                        <a:spcAft>
                          <a:spcPts val="0"/>
                        </a:spcAft>
                      </a:pPr>
                      <a:r>
                        <a:rPr lang="en-CA" sz="1600">
                          <a:effectLst/>
                        </a:rPr>
                        <a:t>1</a:t>
                      </a:r>
                      <a:endParaRPr lang="en-US" sz="12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7"/>
                  </a:ext>
                </a:extLst>
              </a:tr>
              <a:tr h="429240">
                <a:tc>
                  <a:txBody>
                    <a:bodyPr/>
                    <a:lstStyle/>
                    <a:p>
                      <a:pPr>
                        <a:spcAft>
                          <a:spcPts val="0"/>
                        </a:spcAft>
                      </a:pPr>
                      <a:r>
                        <a:rPr lang="en-CA" sz="700">
                          <a:effectLst/>
                        </a:rPr>
                        <a:t> </a:t>
                      </a:r>
                      <a:endParaRPr lang="en-US" sz="1200">
                        <a:effectLst/>
                      </a:endParaRPr>
                    </a:p>
                    <a:p>
                      <a:pPr>
                        <a:spcAft>
                          <a:spcPts val="0"/>
                        </a:spcAft>
                      </a:pPr>
                      <a:r>
                        <a:rPr lang="en-CA" sz="1400">
                          <a:effectLst/>
                        </a:rPr>
                        <a:t>Applied Design, Skills and Technology</a:t>
                      </a:r>
                      <a:endParaRPr lang="en-US" sz="1200">
                        <a:effectLst/>
                        <a:latin typeface="Calibri" charset="0"/>
                        <a:ea typeface="Calibri" charset="0"/>
                        <a:cs typeface="Times New Roman" charset="0"/>
                      </a:endParaRPr>
                    </a:p>
                  </a:txBody>
                  <a:tcPr marL="68580" marR="68580" marT="0" marB="0"/>
                </a:tc>
                <a:tc>
                  <a:txBody>
                    <a:bodyPr/>
                    <a:lstStyle/>
                    <a:p>
                      <a:pPr>
                        <a:spcAft>
                          <a:spcPts val="0"/>
                        </a:spcAft>
                      </a:pPr>
                      <a:r>
                        <a:rPr lang="en-CA" sz="1600">
                          <a:effectLst/>
                        </a:rPr>
                        <a:t> </a:t>
                      </a:r>
                      <a:endParaRPr lang="en-US" sz="1200">
                        <a:effectLst/>
                        <a:latin typeface="Calibri" charset="0"/>
                        <a:ea typeface="Calibri" charset="0"/>
                        <a:cs typeface="Times New Roman" charset="0"/>
                      </a:endParaRPr>
                    </a:p>
                  </a:txBody>
                  <a:tcPr marL="68580" marR="68580" marT="0" marB="0"/>
                </a:tc>
                <a:tc>
                  <a:txBody>
                    <a:bodyPr/>
                    <a:lstStyle/>
                    <a:p>
                      <a:pPr algn="ctr">
                        <a:spcAft>
                          <a:spcPts val="0"/>
                        </a:spcAft>
                      </a:pPr>
                      <a:endParaRPr lang="en-CA" sz="1600" dirty="0">
                        <a:effectLst/>
                        <a:latin typeface="Times New Roman" charset="0"/>
                        <a:ea typeface="Times New Roman" charset="0"/>
                        <a:cs typeface="Calibri" charset="0"/>
                      </a:endParaRPr>
                    </a:p>
                  </a:txBody>
                  <a:tcPr marL="68580" marR="68580" marT="0" marB="0"/>
                </a:tc>
                <a:tc>
                  <a:txBody>
                    <a:bodyPr/>
                    <a:lstStyle/>
                    <a:p>
                      <a:pPr algn="ctr">
                        <a:spcAft>
                          <a:spcPts val="0"/>
                        </a:spcAft>
                      </a:pPr>
                      <a:r>
                        <a:rPr lang="en-CA" sz="800">
                          <a:effectLst/>
                        </a:rPr>
                        <a:t> </a:t>
                      </a:r>
                      <a:endParaRPr lang="en-US" sz="1200">
                        <a:effectLst/>
                      </a:endParaRPr>
                    </a:p>
                    <a:p>
                      <a:pPr algn="ctr">
                        <a:spcAft>
                          <a:spcPts val="0"/>
                        </a:spcAft>
                      </a:pPr>
                      <a:r>
                        <a:rPr lang="en-CA" sz="1400">
                          <a:effectLst/>
                        </a:rPr>
                        <a:t> (optional)</a:t>
                      </a:r>
                      <a:endParaRPr lang="en-US" sz="12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8"/>
                  </a:ext>
                </a:extLst>
              </a:tr>
              <a:tr h="429240">
                <a:tc>
                  <a:txBody>
                    <a:bodyPr/>
                    <a:lstStyle/>
                    <a:p>
                      <a:pPr>
                        <a:spcAft>
                          <a:spcPts val="0"/>
                        </a:spcAft>
                      </a:pPr>
                      <a:r>
                        <a:rPr lang="en-CA" sz="800">
                          <a:effectLst/>
                        </a:rPr>
                        <a:t> </a:t>
                      </a:r>
                      <a:endParaRPr lang="en-US" sz="1200">
                        <a:effectLst/>
                      </a:endParaRPr>
                    </a:p>
                    <a:p>
                      <a:pPr>
                        <a:spcAft>
                          <a:spcPts val="0"/>
                        </a:spcAft>
                      </a:pPr>
                      <a:r>
                        <a:rPr lang="en-CA" sz="1400">
                          <a:effectLst/>
                        </a:rPr>
                        <a:t>Career Education</a:t>
                      </a:r>
                      <a:endParaRPr lang="en-US" sz="1200">
                        <a:effectLst/>
                        <a:latin typeface="Calibri" charset="0"/>
                        <a:ea typeface="Calibri" charset="0"/>
                        <a:cs typeface="Times New Roman" charset="0"/>
                      </a:endParaRPr>
                    </a:p>
                  </a:txBody>
                  <a:tcPr marL="68580" marR="68580" marT="0" marB="0"/>
                </a:tc>
                <a:tc>
                  <a:txBody>
                    <a:bodyPr/>
                    <a:lstStyle/>
                    <a:p>
                      <a:pPr>
                        <a:spcAft>
                          <a:spcPts val="0"/>
                        </a:spcAft>
                      </a:pPr>
                      <a:r>
                        <a:rPr lang="en-CA" sz="1600">
                          <a:effectLst/>
                        </a:rPr>
                        <a:t> </a:t>
                      </a:r>
                      <a:endParaRPr lang="en-US" sz="1200">
                        <a:effectLst/>
                        <a:latin typeface="Calibri" charset="0"/>
                        <a:ea typeface="Calibri" charset="0"/>
                        <a:cs typeface="Times New Roman" charset="0"/>
                      </a:endParaRPr>
                    </a:p>
                  </a:txBody>
                  <a:tcPr marL="68580" marR="68580" marT="0" marB="0"/>
                </a:tc>
                <a:tc>
                  <a:txBody>
                    <a:bodyPr/>
                    <a:lstStyle/>
                    <a:p>
                      <a:pPr>
                        <a:spcAft>
                          <a:spcPts val="0"/>
                        </a:spcAft>
                      </a:pPr>
                      <a:r>
                        <a:rPr lang="en-CA" sz="1600" dirty="0">
                          <a:effectLst/>
                        </a:rPr>
                        <a:t>      </a:t>
                      </a:r>
                      <a:endParaRPr lang="en-US" sz="1200" dirty="0">
                        <a:effectLst/>
                        <a:latin typeface="Calibri" charset="0"/>
                        <a:ea typeface="Calibri" charset="0"/>
                        <a:cs typeface="Times New Roman" charset="0"/>
                      </a:endParaRPr>
                    </a:p>
                  </a:txBody>
                  <a:tcPr marL="68580" marR="68580" marT="0" marB="0"/>
                </a:tc>
                <a:tc>
                  <a:txBody>
                    <a:bodyPr/>
                    <a:lstStyle/>
                    <a:p>
                      <a:pPr algn="ctr">
                        <a:spcAft>
                          <a:spcPts val="0"/>
                        </a:spcAft>
                      </a:pPr>
                      <a:r>
                        <a:rPr lang="en-CA" sz="800">
                          <a:effectLst/>
                        </a:rPr>
                        <a:t> </a:t>
                      </a:r>
                      <a:endParaRPr lang="en-US" sz="1200">
                        <a:effectLst/>
                      </a:endParaRPr>
                    </a:p>
                    <a:p>
                      <a:pPr algn="ctr">
                        <a:spcAft>
                          <a:spcPts val="0"/>
                        </a:spcAft>
                      </a:pPr>
                      <a:r>
                        <a:rPr lang="en-CA" sz="1400">
                          <a:effectLst/>
                        </a:rPr>
                        <a:t> (optional)</a:t>
                      </a:r>
                      <a:endParaRPr lang="en-US" sz="12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9"/>
                  </a:ext>
                </a:extLst>
              </a:tr>
              <a:tr h="546304">
                <a:tc>
                  <a:txBody>
                    <a:bodyPr/>
                    <a:lstStyle/>
                    <a:p>
                      <a:pPr>
                        <a:spcAft>
                          <a:spcPts val="0"/>
                        </a:spcAft>
                      </a:pPr>
                      <a:r>
                        <a:rPr lang="en-CA" sz="1400" dirty="0">
                          <a:effectLst/>
                        </a:rPr>
                        <a:t>Student Self Assessment of Core Competencies</a:t>
                      </a:r>
                      <a:endParaRPr lang="en-US" sz="1200" dirty="0">
                        <a:effectLst/>
                        <a:latin typeface="Calibri" charset="0"/>
                        <a:ea typeface="Calibri" charset="0"/>
                        <a:cs typeface="Times New Roman" charset="0"/>
                      </a:endParaRPr>
                    </a:p>
                  </a:txBody>
                  <a:tcPr marL="68580" marR="68580" marT="0" marB="0"/>
                </a:tc>
                <a:tc>
                  <a:txBody>
                    <a:bodyPr/>
                    <a:lstStyle/>
                    <a:p>
                      <a:pPr>
                        <a:spcAft>
                          <a:spcPts val="0"/>
                        </a:spcAft>
                      </a:pPr>
                      <a:r>
                        <a:rPr lang="en-CA" sz="1600" dirty="0">
                          <a:effectLst/>
                        </a:rPr>
                        <a:t> </a:t>
                      </a:r>
                      <a:endParaRPr lang="en-US" sz="1200" dirty="0">
                        <a:effectLst/>
                        <a:latin typeface="Calibri" charset="0"/>
                        <a:ea typeface="Calibri" charset="0"/>
                        <a:cs typeface="Times New Roman" charset="0"/>
                      </a:endParaRPr>
                    </a:p>
                  </a:txBody>
                  <a:tcPr marL="68580" marR="68580" marT="0" marB="0"/>
                </a:tc>
                <a:tc>
                  <a:txBody>
                    <a:bodyPr/>
                    <a:lstStyle/>
                    <a:p>
                      <a:pPr algn="ctr">
                        <a:spcAft>
                          <a:spcPts val="0"/>
                        </a:spcAft>
                      </a:pPr>
                      <a:endParaRPr lang="en-CA" sz="1600">
                        <a:effectLst/>
                        <a:latin typeface="Times New Roman" charset="0"/>
                        <a:ea typeface="Times New Roman" charset="0"/>
                        <a:cs typeface="Calibri" charset="0"/>
                      </a:endParaRPr>
                    </a:p>
                  </a:txBody>
                  <a:tcPr marL="68580" marR="68580" marT="0" marB="0"/>
                </a:tc>
                <a:tc>
                  <a:txBody>
                    <a:bodyPr/>
                    <a:lstStyle/>
                    <a:p>
                      <a:pPr algn="ctr">
                        <a:spcAft>
                          <a:spcPts val="0"/>
                        </a:spcAft>
                      </a:pPr>
                      <a:r>
                        <a:rPr lang="en-CA" sz="800" dirty="0">
                          <a:effectLst/>
                        </a:rPr>
                        <a:t> </a:t>
                      </a:r>
                      <a:endParaRPr lang="en-US" sz="1200" dirty="0">
                        <a:effectLst/>
                      </a:endParaRPr>
                    </a:p>
                    <a:p>
                      <a:pPr algn="ctr">
                        <a:spcAft>
                          <a:spcPts val="0"/>
                        </a:spcAft>
                      </a:pPr>
                      <a:r>
                        <a:rPr lang="en-CA" sz="1400" dirty="0">
                          <a:effectLst/>
                        </a:rPr>
                        <a:t> (optional)</a:t>
                      </a:r>
                      <a:endParaRPr lang="en-US" sz="12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10"/>
                  </a:ext>
                </a:extLst>
              </a:tr>
            </a:tbl>
          </a:graphicData>
        </a:graphic>
      </p:graphicFrame>
      <p:sp>
        <p:nvSpPr>
          <p:cNvPr id="5" name="Rectangle 16"/>
          <p:cNvSpPr>
            <a:spLocks noChangeArrowheads="1"/>
          </p:cNvSpPr>
          <p:nvPr/>
        </p:nvSpPr>
        <p:spPr bwMode="auto">
          <a:xfrm>
            <a:off x="2152650" y="10445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17"/>
          <p:cNvSpPr>
            <a:spLocks noChangeArrowheads="1"/>
          </p:cNvSpPr>
          <p:nvPr/>
        </p:nvSpPr>
        <p:spPr bwMode="auto">
          <a:xfrm>
            <a:off x="380296" y="204485"/>
            <a:ext cx="1141413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x-none" altLang="x-none" sz="2000" b="1" i="0" u="none" strike="noStrike" cap="none" normalizeH="0" baseline="0" dirty="0">
                <a:ln>
                  <a:noFill/>
                </a:ln>
                <a:solidFill>
                  <a:schemeClr val="tx1"/>
                </a:solidFill>
                <a:effectLst/>
                <a:latin typeface="Arial" charset="0"/>
              </a:rPr>
              <a:t>Communicating Student Learning Reporting Minimum Expectations 2017-2018</a:t>
            </a:r>
          </a:p>
          <a:p>
            <a:pPr marL="0" marR="0" lvl="0" indent="0" algn="ctr" defTabSz="914400" rtl="0" eaLnBrk="0" fontAlgn="base" latinLnBrk="0" hangingPunct="0">
              <a:lnSpc>
                <a:spcPct val="100000"/>
              </a:lnSpc>
              <a:spcBef>
                <a:spcPct val="0"/>
              </a:spcBef>
              <a:spcAft>
                <a:spcPct val="0"/>
              </a:spcAft>
              <a:buClrTx/>
              <a:buSzTx/>
              <a:buFontTx/>
              <a:buNone/>
              <a:tabLst/>
            </a:pPr>
            <a:r>
              <a:rPr kumimoji="0" lang="x-none" altLang="x-none" sz="2000" b="0" i="0" u="none" strike="noStrike" cap="none" normalizeH="0" baseline="0" dirty="0">
                <a:ln>
                  <a:noFill/>
                </a:ln>
                <a:solidFill>
                  <a:schemeClr val="tx1"/>
                </a:solidFill>
                <a:effectLst/>
                <a:latin typeface="Arial" charset="0"/>
              </a:rPr>
              <a:t>						                                                                    </a:t>
            </a:r>
          </a:p>
        </p:txBody>
      </p:sp>
      <p:sp>
        <p:nvSpPr>
          <p:cNvPr id="7" name="Rectangle 18"/>
          <p:cNvSpPr>
            <a:spLocks noChangeArrowheads="1"/>
          </p:cNvSpPr>
          <p:nvPr/>
        </p:nvSpPr>
        <p:spPr bwMode="auto">
          <a:xfrm>
            <a:off x="2152650" y="20478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5" name="Picture 21" descr="Check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409700"/>
            <a:ext cx="8509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1" descr="Check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0550" y="2451100"/>
            <a:ext cx="8509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1" descr="Check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972733"/>
            <a:ext cx="8509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1" descr="Check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0550" y="2936875"/>
            <a:ext cx="8509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1" descr="Check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5350" y="1397000"/>
            <a:ext cx="8509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1" descr="Check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5350" y="1918758"/>
            <a:ext cx="8509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1" descr="Check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5350" y="2397125"/>
            <a:ext cx="8509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1" descr="Check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5350" y="2922058"/>
            <a:ext cx="8509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1" descr="Check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5350" y="5427881"/>
            <a:ext cx="8509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1" descr="Check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5350" y="5895290"/>
            <a:ext cx="8509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1" descr="Check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5350" y="6215595"/>
            <a:ext cx="850900" cy="4953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52650" y="768918"/>
            <a:ext cx="9244220" cy="307777"/>
          </a:xfrm>
          <a:prstGeom prst="rect">
            <a:avLst/>
          </a:prstGeom>
          <a:noFill/>
        </p:spPr>
        <p:txBody>
          <a:bodyPr wrap="square" rtlCol="0">
            <a:spAutoFit/>
          </a:bodyPr>
          <a:lstStyle/>
          <a:p>
            <a:r>
              <a:rPr lang="x-none" altLang="x-none" sz="1400" b="1" dirty="0">
                <a:latin typeface="Arial" charset="0"/>
              </a:rPr>
              <a:t>Curriculum area</a:t>
            </a:r>
            <a:r>
              <a:rPr lang="x-none" altLang="x-none" sz="1400" dirty="0">
                <a:latin typeface="Arial" charset="0"/>
              </a:rPr>
              <a:t>		              </a:t>
            </a:r>
            <a:r>
              <a:rPr lang="en-CA" altLang="x-none" sz="1400" dirty="0">
                <a:latin typeface="Arial" charset="0"/>
              </a:rPr>
              <a:t>            </a:t>
            </a:r>
            <a:r>
              <a:rPr lang="x-none" altLang="x-none" sz="1400" b="1" dirty="0">
                <a:latin typeface="Arial" charset="0"/>
              </a:rPr>
              <a:t>Written Reports</a:t>
            </a:r>
            <a:r>
              <a:rPr lang="x-none" altLang="x-none" sz="1400" dirty="0">
                <a:latin typeface="Arial" charset="0"/>
              </a:rPr>
              <a:t>	  </a:t>
            </a:r>
            <a:r>
              <a:rPr lang="en-CA" altLang="x-none" sz="1400" dirty="0">
                <a:latin typeface="Arial" charset="0"/>
              </a:rPr>
              <a:t> </a:t>
            </a:r>
            <a:r>
              <a:rPr lang="x-none" altLang="x-none" sz="1400" dirty="0">
                <a:latin typeface="Arial" charset="0"/>
              </a:rPr>
              <a:t>   </a:t>
            </a:r>
            <a:r>
              <a:rPr lang="en-CA" altLang="x-none" sz="1400" dirty="0">
                <a:latin typeface="Arial" charset="0"/>
              </a:rPr>
              <a:t>        </a:t>
            </a:r>
            <a:r>
              <a:rPr lang="x-none" altLang="x-none" sz="1400" dirty="0">
                <a:latin typeface="Arial" charset="0"/>
              </a:rPr>
              <a:t>  </a:t>
            </a:r>
            <a:r>
              <a:rPr lang="x-none" altLang="x-none" sz="1400" b="1" dirty="0">
                <a:latin typeface="Arial" charset="0"/>
              </a:rPr>
              <a:t>O</a:t>
            </a:r>
            <a:r>
              <a:rPr lang="en-CA" altLang="x-none" sz="1400" b="1" dirty="0" err="1">
                <a:latin typeface="Arial" charset="0"/>
              </a:rPr>
              <a:t>ngoing</a:t>
            </a:r>
            <a:r>
              <a:rPr lang="x-none" altLang="x-none" sz="1400" b="1" dirty="0">
                <a:latin typeface="Arial" charset="0"/>
              </a:rPr>
              <a:t> Communications</a:t>
            </a:r>
            <a:endParaRPr lang="en-US" sz="1400" b="1" dirty="0"/>
          </a:p>
        </p:txBody>
      </p:sp>
    </p:spTree>
    <p:extLst>
      <p:ext uri="{BB962C8B-B14F-4D97-AF65-F5344CB8AC3E}">
        <p14:creationId xmlns:p14="http://schemas.microsoft.com/office/powerpoint/2010/main" val="1739940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Sarah Li </a:t>
            </a:r>
            <a:br>
              <a:rPr lang="en-US" dirty="0"/>
            </a:br>
            <a:r>
              <a:rPr lang="en-US" dirty="0"/>
              <a:t>Grade 4</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245" y="1690688"/>
            <a:ext cx="3574929" cy="4737494"/>
          </a:xfrm>
        </p:spPr>
      </p:pic>
      <p:cxnSp>
        <p:nvCxnSpPr>
          <p:cNvPr id="7" name="Straight Arrow Connector 6"/>
          <p:cNvCxnSpPr/>
          <p:nvPr/>
        </p:nvCxnSpPr>
        <p:spPr>
          <a:xfrm flipV="1">
            <a:off x="3644348" y="1973953"/>
            <a:ext cx="1510748" cy="12463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420139" y="689113"/>
            <a:ext cx="6347791" cy="5355312"/>
          </a:xfrm>
          <a:prstGeom prst="rect">
            <a:avLst/>
          </a:prstGeom>
          <a:noFill/>
        </p:spPr>
        <p:txBody>
          <a:bodyPr wrap="square" rtlCol="0">
            <a:spAutoFit/>
          </a:bodyPr>
          <a:lstStyle/>
          <a:p>
            <a:r>
              <a:rPr lang="en-US" b="1" dirty="0"/>
              <a:t>STUDENT’S LEARNING STRENGTHS:</a:t>
            </a:r>
            <a:r>
              <a:rPr lang="en-US" dirty="0"/>
              <a:t> </a:t>
            </a:r>
          </a:p>
          <a:p>
            <a:endParaRPr lang="en-US" dirty="0"/>
          </a:p>
          <a:p>
            <a:r>
              <a:rPr lang="en-US" dirty="0"/>
              <a:t>Sara shows that she cares for others by regularly inviting children who are alone on the playground to play with her.  </a:t>
            </a:r>
          </a:p>
          <a:p>
            <a:r>
              <a:rPr lang="en-US" b="1" dirty="0"/>
              <a:t>Language Arts</a:t>
            </a:r>
            <a:r>
              <a:rPr lang="en-US" dirty="0"/>
              <a:t> – After reading a passage Sara can draw conclusions and express her opinion in writing.  She is able to find evidence from text to support her opinion.  Her written reflections of the book, </a:t>
            </a:r>
            <a:r>
              <a:rPr lang="en-US" u="sng" dirty="0"/>
              <a:t>When I Was Eight, </a:t>
            </a:r>
            <a:r>
              <a:rPr lang="en-US" dirty="0"/>
              <a:t>showed that Sara can make inferences about how the main character felt while living at a Residential School.  She is an avid reader of non-fiction to learn more about animals and she enjoys reading fantasy novels.</a:t>
            </a:r>
          </a:p>
          <a:p>
            <a:r>
              <a:rPr lang="en-US" b="1" dirty="0"/>
              <a:t>Mathematics </a:t>
            </a:r>
            <a:r>
              <a:rPr lang="en-US" dirty="0"/>
              <a:t>– Sara can represent, compare and order numbers to 10 000 using base ten blocks and is making connections to measurement and other real world contexts.</a:t>
            </a:r>
          </a:p>
          <a:p>
            <a:r>
              <a:rPr lang="en-US" b="1" dirty="0"/>
              <a:t>Social Studies </a:t>
            </a:r>
            <a:r>
              <a:rPr lang="en-US" dirty="0"/>
              <a:t>– Sara can explain the impact of the Residential School system on Indigenous children and families.  </a:t>
            </a:r>
          </a:p>
          <a:p>
            <a:r>
              <a:rPr lang="en-US" b="1" dirty="0"/>
              <a:t>Science </a:t>
            </a:r>
            <a:r>
              <a:rPr lang="en-US" dirty="0"/>
              <a:t>– Sara’s excellent research project comparing human and animal senses demonstrated her understanding of the sensory differences between animals and humans. </a:t>
            </a:r>
          </a:p>
        </p:txBody>
      </p:sp>
    </p:spTree>
    <p:extLst>
      <p:ext uri="{BB962C8B-B14F-4D97-AF65-F5344CB8AC3E}">
        <p14:creationId xmlns:p14="http://schemas.microsoft.com/office/powerpoint/2010/main" val="383266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3067" y="140903"/>
            <a:ext cx="9855200" cy="6717097"/>
          </a:xfrm>
        </p:spPr>
      </p:pic>
    </p:spTree>
    <p:extLst>
      <p:ext uri="{BB962C8B-B14F-4D97-AF65-F5344CB8AC3E}">
        <p14:creationId xmlns:p14="http://schemas.microsoft.com/office/powerpoint/2010/main" val="1981469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Student Competency Scale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1771965"/>
              </p:ext>
            </p:extLst>
          </p:nvPr>
        </p:nvGraphicFramePr>
        <p:xfrm>
          <a:off x="838200" y="1298714"/>
          <a:ext cx="10515600" cy="5596286"/>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gridCol w="2628900">
                  <a:extLst>
                    <a:ext uri="{9D8B030D-6E8A-4147-A177-3AD203B41FA5}">
                      <a16:colId xmlns:a16="http://schemas.microsoft.com/office/drawing/2014/main" val="20003"/>
                    </a:ext>
                  </a:extLst>
                </a:gridCol>
              </a:tblGrid>
              <a:tr h="1331425">
                <a:tc>
                  <a:txBody>
                    <a:bodyPr/>
                    <a:lstStyle/>
                    <a:p>
                      <a:r>
                        <a:rPr lang="en-US" dirty="0"/>
                        <a:t>Beginning</a:t>
                      </a:r>
                      <a:r>
                        <a:rPr lang="en-US" baseline="0" dirty="0"/>
                        <a:t> </a:t>
                      </a:r>
                      <a:r>
                        <a:rPr lang="en-US" baseline="0" dirty="0">
                          <a:solidFill>
                            <a:schemeClr val="accent4">
                              <a:lumMod val="40000"/>
                              <a:lumOff val="60000"/>
                            </a:schemeClr>
                          </a:solidFill>
                        </a:rPr>
                        <a:t>to acquire knowledge, skills, strategies and processes</a:t>
                      </a:r>
                    </a:p>
                    <a:p>
                      <a:pPr marL="0" marR="0" indent="0" algn="l" defTabSz="914400" rtl="0" eaLnBrk="1" fontAlgn="auto" latinLnBrk="0" hangingPunct="1">
                        <a:lnSpc>
                          <a:spcPct val="100000"/>
                        </a:lnSpc>
                        <a:spcBef>
                          <a:spcPts val="0"/>
                        </a:spcBef>
                        <a:spcAft>
                          <a:spcPts val="0"/>
                        </a:spcAft>
                        <a:buClrTx/>
                        <a:buSzTx/>
                        <a:buFontTx/>
                        <a:buNone/>
                        <a:tabLst/>
                        <a:defRPr/>
                      </a:pPr>
                      <a:r>
                        <a:rPr lang="en-CA" i="1" dirty="0"/>
                        <a:t>“ I am just get getting started and I learn best with help”</a:t>
                      </a:r>
                    </a:p>
                    <a:p>
                      <a:endParaRPr lang="en-US" dirty="0"/>
                    </a:p>
                  </a:txBody>
                  <a:tcPr/>
                </a:tc>
                <a:tc>
                  <a:txBody>
                    <a:bodyPr/>
                    <a:lstStyle/>
                    <a:p>
                      <a:r>
                        <a:rPr lang="en-US" dirty="0"/>
                        <a:t>Developing </a:t>
                      </a:r>
                      <a:r>
                        <a:rPr lang="en-US" dirty="0">
                          <a:solidFill>
                            <a:schemeClr val="accent4">
                              <a:lumMod val="40000"/>
                              <a:lumOff val="60000"/>
                            </a:schemeClr>
                          </a:solidFill>
                        </a:rPr>
                        <a:t>the</a:t>
                      </a:r>
                      <a:r>
                        <a:rPr lang="en-US" baseline="0" dirty="0">
                          <a:solidFill>
                            <a:schemeClr val="accent4">
                              <a:lumMod val="40000"/>
                              <a:lumOff val="60000"/>
                            </a:schemeClr>
                          </a:solidFill>
                        </a:rPr>
                        <a:t> ability to apply knowledge, skills and processes</a:t>
                      </a:r>
                    </a:p>
                    <a:p>
                      <a:pPr marL="0" marR="0" indent="0" algn="l" defTabSz="914400" rtl="0" eaLnBrk="1" fontAlgn="auto" latinLnBrk="0" hangingPunct="1">
                        <a:lnSpc>
                          <a:spcPct val="100000"/>
                        </a:lnSpc>
                        <a:spcBef>
                          <a:spcPts val="0"/>
                        </a:spcBef>
                        <a:spcAft>
                          <a:spcPts val="0"/>
                        </a:spcAft>
                        <a:buClrTx/>
                        <a:buSzTx/>
                        <a:buFontTx/>
                        <a:buNone/>
                        <a:tabLst/>
                        <a:defRPr/>
                      </a:pPr>
                      <a:r>
                        <a:rPr lang="en-CA" i="1" dirty="0"/>
                        <a:t>“ I am getting there and I am beginning to do more and more on my own”</a:t>
                      </a:r>
                    </a:p>
                    <a:p>
                      <a:endParaRPr lang="en-US" dirty="0"/>
                    </a:p>
                  </a:txBody>
                  <a:tcPr/>
                </a:tc>
                <a:tc>
                  <a:txBody>
                    <a:bodyPr/>
                    <a:lstStyle/>
                    <a:p>
                      <a:r>
                        <a:rPr lang="en-US" dirty="0"/>
                        <a:t>Applying </a:t>
                      </a:r>
                      <a:r>
                        <a:rPr lang="en-US" dirty="0">
                          <a:solidFill>
                            <a:schemeClr val="accent4">
                              <a:lumMod val="40000"/>
                              <a:lumOff val="60000"/>
                            </a:schemeClr>
                          </a:solidFill>
                        </a:rPr>
                        <a:t>knowledge,</a:t>
                      </a:r>
                      <a:r>
                        <a:rPr lang="en-US" baseline="0" dirty="0">
                          <a:solidFill>
                            <a:schemeClr val="accent4">
                              <a:lumMod val="40000"/>
                              <a:lumOff val="60000"/>
                            </a:schemeClr>
                          </a:solidFill>
                        </a:rPr>
                        <a:t> skills, strategies and processes consistently</a:t>
                      </a:r>
                    </a:p>
                    <a:p>
                      <a:pPr marL="0" marR="0" indent="0" algn="l" defTabSz="914400" rtl="0" eaLnBrk="1" fontAlgn="auto" latinLnBrk="0" hangingPunct="1">
                        <a:lnSpc>
                          <a:spcPct val="100000"/>
                        </a:lnSpc>
                        <a:spcBef>
                          <a:spcPts val="0"/>
                        </a:spcBef>
                        <a:spcAft>
                          <a:spcPts val="0"/>
                        </a:spcAft>
                        <a:buClrTx/>
                        <a:buSzTx/>
                        <a:buFontTx/>
                        <a:buNone/>
                        <a:tabLst/>
                        <a:defRPr/>
                      </a:pPr>
                      <a:r>
                        <a:rPr lang="en-CA" i="1" dirty="0"/>
                        <a:t>“I get it and I can do it on my own”</a:t>
                      </a:r>
                    </a:p>
                    <a:p>
                      <a:endParaRPr lang="en-US" dirty="0"/>
                    </a:p>
                  </a:txBody>
                  <a:tcPr/>
                </a:tc>
                <a:tc>
                  <a:txBody>
                    <a:bodyPr/>
                    <a:lstStyle/>
                    <a:p>
                      <a:r>
                        <a:rPr lang="en-US" dirty="0"/>
                        <a:t>Extending</a:t>
                      </a:r>
                      <a:r>
                        <a:rPr lang="en-US" baseline="0" dirty="0"/>
                        <a:t> </a:t>
                      </a:r>
                      <a:r>
                        <a:rPr lang="en-US" dirty="0">
                          <a:solidFill>
                            <a:schemeClr val="accent4">
                              <a:lumMod val="40000"/>
                              <a:lumOff val="60000"/>
                            </a:schemeClr>
                          </a:solidFill>
                        </a:rPr>
                        <a:t>knowledge,</a:t>
                      </a:r>
                      <a:r>
                        <a:rPr lang="en-US" baseline="0" dirty="0">
                          <a:solidFill>
                            <a:schemeClr val="accent4">
                              <a:lumMod val="40000"/>
                              <a:lumOff val="60000"/>
                            </a:schemeClr>
                          </a:solidFill>
                        </a:rPr>
                        <a:t> skills, strategies and processes creatively and strategically</a:t>
                      </a:r>
                    </a:p>
                    <a:p>
                      <a:pPr marL="0" marR="0" indent="0" algn="l" defTabSz="914400" rtl="0" eaLnBrk="1" fontAlgn="auto" latinLnBrk="0" hangingPunct="1">
                        <a:lnSpc>
                          <a:spcPct val="100000"/>
                        </a:lnSpc>
                        <a:spcBef>
                          <a:spcPts val="0"/>
                        </a:spcBef>
                        <a:spcAft>
                          <a:spcPts val="0"/>
                        </a:spcAft>
                        <a:buClrTx/>
                        <a:buSzTx/>
                        <a:buFontTx/>
                        <a:buNone/>
                        <a:tabLst/>
                        <a:defRPr/>
                      </a:pPr>
                      <a:r>
                        <a:rPr lang="en-CA" i="1" dirty="0"/>
                        <a:t>“I get it and go beyond what is expected of me”</a:t>
                      </a:r>
                      <a:endParaRPr lang="en-CA" dirty="0"/>
                    </a:p>
                    <a:p>
                      <a:endParaRPr lang="en-US" dirty="0"/>
                    </a:p>
                  </a:txBody>
                  <a:tcPr/>
                </a:tc>
                <a:extLst>
                  <a:ext uri="{0D108BD9-81ED-4DB2-BD59-A6C34878D82A}">
                    <a16:rowId xmlns:a16="http://schemas.microsoft.com/office/drawing/2014/main" val="10000"/>
                  </a:ext>
                </a:extLst>
              </a:tr>
              <a:tr h="1331425">
                <a:tc>
                  <a:txBody>
                    <a:bodyPr/>
                    <a:lstStyle/>
                    <a:p>
                      <a:pPr marL="285750" indent="-285750">
                        <a:buFont typeface="Arial" charset="0"/>
                        <a:buChar char="•"/>
                      </a:pPr>
                      <a:r>
                        <a:rPr lang="en-US" dirty="0"/>
                        <a:t>Student is beginning to understand at grade level expectations</a:t>
                      </a:r>
                      <a:r>
                        <a:rPr lang="en-US"/>
                        <a:t>.  </a:t>
                      </a:r>
                      <a:endParaRPr lang="en-US" dirty="0"/>
                    </a:p>
                  </a:txBody>
                  <a:tcPr/>
                </a:tc>
                <a:tc>
                  <a:txBody>
                    <a:bodyPr/>
                    <a:lstStyle/>
                    <a:p>
                      <a:pPr marL="285750" indent="-285750">
                        <a:buFont typeface="Arial" charset="0"/>
                        <a:buChar char="•"/>
                      </a:pPr>
                      <a:r>
                        <a:rPr lang="en-US" dirty="0"/>
                        <a:t>Student is developing understanding at grade level expectations</a:t>
                      </a:r>
                    </a:p>
                  </a:txBody>
                  <a:tcPr/>
                </a:tc>
                <a:tc>
                  <a:txBody>
                    <a:bodyPr/>
                    <a:lstStyle/>
                    <a:p>
                      <a:pPr marL="285750" indent="-285750">
                        <a:buFont typeface="Arial" charset="0"/>
                        <a:buChar char="•"/>
                      </a:pPr>
                      <a:r>
                        <a:rPr lang="en-US" dirty="0"/>
                        <a:t>Student is applying understanding</a:t>
                      </a:r>
                      <a:r>
                        <a:rPr lang="en-US" baseline="0" dirty="0"/>
                        <a:t> at grade level expectations</a:t>
                      </a:r>
                      <a:endParaRPr lang="en-US" dirty="0"/>
                    </a:p>
                  </a:txBody>
                  <a:tcPr/>
                </a:tc>
                <a:tc>
                  <a:txBody>
                    <a:bodyPr/>
                    <a:lstStyle/>
                    <a:p>
                      <a:pPr marL="285750" indent="-285750">
                        <a:buFont typeface="Arial" charset="0"/>
                        <a:buChar char="•"/>
                      </a:pPr>
                      <a:r>
                        <a:rPr lang="en-US" dirty="0"/>
                        <a:t>Student</a:t>
                      </a:r>
                      <a:r>
                        <a:rPr lang="en-US" baseline="0" dirty="0"/>
                        <a:t> is extending understanding at grade level expectations</a:t>
                      </a:r>
                      <a:endParaRPr lang="en-US" dirty="0"/>
                    </a:p>
                  </a:txBody>
                  <a:tcPr/>
                </a:tc>
                <a:extLst>
                  <a:ext uri="{0D108BD9-81ED-4DB2-BD59-A6C34878D82A}">
                    <a16:rowId xmlns:a16="http://schemas.microsoft.com/office/drawing/2014/main" val="10001"/>
                  </a:ext>
                </a:extLst>
              </a:tr>
              <a:tr h="2253181">
                <a:tc>
                  <a:txBody>
                    <a:bodyPr/>
                    <a:lstStyle/>
                    <a:p>
                      <a:pPr marL="285750" indent="-285750">
                        <a:buFont typeface="Arial" charset="0"/>
                        <a:buChar char="•"/>
                      </a:pPr>
                      <a:r>
                        <a:rPr lang="en-US" dirty="0"/>
                        <a:t>Shows evidence that learner</a:t>
                      </a:r>
                      <a:r>
                        <a:rPr lang="en-US" baseline="0" dirty="0"/>
                        <a:t> can demonstrate some progress toward the learning standards</a:t>
                      </a:r>
                      <a:endParaRPr lang="en-US" dirty="0"/>
                    </a:p>
                  </a:txBody>
                  <a:tcPr/>
                </a:tc>
                <a:tc>
                  <a:txBody>
                    <a:bodyPr/>
                    <a:lstStyle/>
                    <a:p>
                      <a:pPr marL="285750" indent="-285750">
                        <a:buFont typeface="Arial" charset="0"/>
                        <a:buChar char="•"/>
                      </a:pPr>
                      <a:r>
                        <a:rPr lang="en-US" dirty="0"/>
                        <a:t>Shows</a:t>
                      </a:r>
                      <a:r>
                        <a:rPr lang="en-US" baseline="0" dirty="0"/>
                        <a:t> evidence that the learner can understand the learning standards in basic or familiar situations</a:t>
                      </a:r>
                      <a:endParaRPr lang="en-US" dirty="0"/>
                    </a:p>
                  </a:txBody>
                  <a:tcPr/>
                </a:tc>
                <a:tc>
                  <a:txBody>
                    <a:bodyPr/>
                    <a:lstStyle/>
                    <a:p>
                      <a:pPr marL="285750" indent="-285750">
                        <a:buFont typeface="Arial" charset="0"/>
                        <a:buChar char="•"/>
                      </a:pPr>
                      <a:r>
                        <a:rPr lang="en-US" dirty="0"/>
                        <a:t>Shows evidence that learner</a:t>
                      </a:r>
                      <a:r>
                        <a:rPr lang="en-US" baseline="0" dirty="0"/>
                        <a:t> can transfer understanding of learning standards to both predictable and new situations</a:t>
                      </a:r>
                      <a:endParaRPr lang="en-US" dirty="0"/>
                    </a:p>
                  </a:txBody>
                  <a:tcPr/>
                </a:tc>
                <a:tc>
                  <a:txBody>
                    <a:bodyPr/>
                    <a:lstStyle/>
                    <a:p>
                      <a:pPr marL="285750" indent="-285750">
                        <a:buFont typeface="Arial" charset="0"/>
                        <a:buChar char="•"/>
                      </a:pPr>
                      <a:r>
                        <a:rPr lang="en-US" dirty="0"/>
                        <a:t>Shows evidence that learner</a:t>
                      </a:r>
                      <a:r>
                        <a:rPr lang="en-US" baseline="0" dirty="0"/>
                        <a:t> can insightfully and creatively apply an in-depth understanding of learning standards in complex situations.</a:t>
                      </a:r>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51870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1363980" y="254001"/>
            <a:ext cx="9464040" cy="3657600"/>
          </a:xfrm>
        </p:spPr>
        <p:txBody>
          <a:bodyPr>
            <a:normAutofit fontScale="92500" lnSpcReduction="10000"/>
          </a:bodyPr>
          <a:lstStyle/>
          <a:p>
            <a:pPr marL="0" indent="0" algn="ctr">
              <a:buNone/>
            </a:pPr>
            <a:r>
              <a:rPr lang="en-US" sz="4320" dirty="0"/>
              <a:t>Ultimately, transforming </a:t>
            </a:r>
            <a:r>
              <a:rPr lang="en-US" sz="4320" i="1" dirty="0"/>
              <a:t>reporting </a:t>
            </a:r>
          </a:p>
          <a:p>
            <a:pPr marL="0" indent="0" algn="ctr">
              <a:buNone/>
            </a:pPr>
            <a:r>
              <a:rPr lang="en-US" sz="4320" dirty="0"/>
              <a:t>to </a:t>
            </a:r>
            <a:r>
              <a:rPr lang="en-US" sz="4320" i="1" dirty="0"/>
              <a:t>communicating student learning </a:t>
            </a:r>
          </a:p>
          <a:p>
            <a:pPr marL="0" indent="0" algn="ctr">
              <a:buNone/>
            </a:pPr>
            <a:r>
              <a:rPr lang="en-US" sz="4320" dirty="0"/>
              <a:t>shifts the ownership from teachers </a:t>
            </a:r>
          </a:p>
          <a:p>
            <a:pPr marL="0" indent="0" algn="ctr">
              <a:buNone/>
            </a:pPr>
            <a:r>
              <a:rPr lang="en-US" sz="4320" dirty="0"/>
              <a:t>to a collaboration between</a:t>
            </a:r>
          </a:p>
          <a:p>
            <a:pPr marL="0" indent="0" algn="ctr">
              <a:buNone/>
            </a:pPr>
            <a:r>
              <a:rPr lang="en-US" sz="4320" dirty="0"/>
              <a:t>students, parents and teachers.</a:t>
            </a:r>
            <a:br>
              <a:rPr lang="en-US" sz="4320" dirty="0"/>
            </a:br>
            <a:endParaRPr lang="en-US" sz="432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06356"/>
            <a:ext cx="4436534" cy="3751644"/>
          </a:xfrm>
          <a:prstGeom prst="rect">
            <a:avLst/>
          </a:prstGeom>
        </p:spPr>
      </p:pic>
    </p:spTree>
    <p:extLst>
      <p:ext uri="{BB962C8B-B14F-4D97-AF65-F5344CB8AC3E}">
        <p14:creationId xmlns:p14="http://schemas.microsoft.com/office/powerpoint/2010/main" val="1174997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Ongoing Communications with Parents:</a:t>
            </a:r>
          </a:p>
        </p:txBody>
      </p:sp>
      <p:sp>
        <p:nvSpPr>
          <p:cNvPr id="3" name="Content Placeholder 2"/>
          <p:cNvSpPr>
            <a:spLocks noGrp="1"/>
          </p:cNvSpPr>
          <p:nvPr>
            <p:ph idx="1"/>
          </p:nvPr>
        </p:nvSpPr>
        <p:spPr/>
        <p:txBody>
          <a:bodyPr/>
          <a:lstStyle/>
          <a:p>
            <a:r>
              <a:rPr lang="en-US" dirty="0"/>
              <a:t>Based on authentic evidence of student learning from a variety of sources (examples of student work, audio, photos, video, portfolios)</a:t>
            </a:r>
          </a:p>
          <a:p>
            <a:r>
              <a:rPr lang="en-US" dirty="0"/>
              <a:t>Based on clear standards and expectations with the intention of making learning visible</a:t>
            </a:r>
          </a:p>
          <a:p>
            <a:r>
              <a:rPr lang="en-US" dirty="0"/>
              <a:t>Can occur in different ways (3 way conferences, electronic portfolio reviews, parent-teacher conferences, reflections on student work, Fresh Grade or other on-line platforms, telephone conversations, Individual Education Plan meetings)</a:t>
            </a:r>
          </a:p>
        </p:txBody>
      </p:sp>
    </p:spTree>
    <p:extLst>
      <p:ext uri="{BB962C8B-B14F-4D97-AF65-F5344CB8AC3E}">
        <p14:creationId xmlns:p14="http://schemas.microsoft.com/office/powerpoint/2010/main" val="465462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5043"/>
            <a:ext cx="10515600" cy="980662"/>
          </a:xfrm>
        </p:spPr>
        <p:txBody>
          <a:bodyPr>
            <a:normAutofit fontScale="90000"/>
          </a:bodyPr>
          <a:lstStyle/>
          <a:p>
            <a:br>
              <a:rPr lang="en-US" b="1" dirty="0"/>
            </a:br>
            <a:r>
              <a:rPr lang="en-US" b="1" dirty="0">
                <a:latin typeface="+mn-lt"/>
              </a:rPr>
              <a:t>Communications with Parents can include:</a:t>
            </a:r>
            <a:br>
              <a:rPr lang="en-US" dirty="0"/>
            </a:br>
            <a:endParaRPr lang="en-US" dirty="0"/>
          </a:p>
        </p:txBody>
      </p:sp>
      <p:sp>
        <p:nvSpPr>
          <p:cNvPr id="4" name="TextBox 3"/>
          <p:cNvSpPr txBox="1"/>
          <p:nvPr/>
        </p:nvSpPr>
        <p:spPr>
          <a:xfrm>
            <a:off x="1099930" y="1245704"/>
            <a:ext cx="10253870" cy="5016758"/>
          </a:xfrm>
          <a:prstGeom prst="rect">
            <a:avLst/>
          </a:prstGeom>
          <a:noFill/>
        </p:spPr>
        <p:txBody>
          <a:bodyPr wrap="square" rtlCol="0">
            <a:spAutoFit/>
          </a:bodyPr>
          <a:lstStyle/>
          <a:p>
            <a:pPr marL="285750" indent="-285750">
              <a:buFont typeface="Arial" charset="0"/>
              <a:buChar char="•"/>
            </a:pPr>
            <a:r>
              <a:rPr lang="en-US" sz="4000" dirty="0"/>
              <a:t>Descriptive information about the child’s learning</a:t>
            </a:r>
          </a:p>
          <a:p>
            <a:pPr marL="285750" indent="-285750">
              <a:buFont typeface="Arial" charset="0"/>
              <a:buChar char="•"/>
            </a:pPr>
            <a:r>
              <a:rPr lang="en-US" sz="4000" dirty="0"/>
              <a:t>Learning goals the child is working towards</a:t>
            </a:r>
          </a:p>
          <a:p>
            <a:pPr marL="285750" indent="-285750">
              <a:buFont typeface="Arial" charset="0"/>
              <a:buChar char="•"/>
            </a:pPr>
            <a:r>
              <a:rPr lang="en-US" sz="4000" dirty="0"/>
              <a:t>Ways to further support the child’s learning at school and at home</a:t>
            </a:r>
          </a:p>
          <a:p>
            <a:pPr marL="285750" indent="-285750">
              <a:buFont typeface="Arial" charset="0"/>
              <a:buChar char="•"/>
            </a:pPr>
            <a:r>
              <a:rPr lang="en-US" sz="4000" dirty="0"/>
              <a:t>The child’s contributions to the classroom, school and community</a:t>
            </a:r>
          </a:p>
          <a:p>
            <a:pPr marL="285750" indent="-285750">
              <a:buFont typeface="Arial" charset="0"/>
              <a:buChar char="•"/>
            </a:pPr>
            <a:r>
              <a:rPr lang="en-US" sz="4000" dirty="0"/>
              <a:t>How the child interacts with others</a:t>
            </a:r>
          </a:p>
        </p:txBody>
      </p:sp>
    </p:spTree>
    <p:extLst>
      <p:ext uri="{BB962C8B-B14F-4D97-AF65-F5344CB8AC3E}">
        <p14:creationId xmlns:p14="http://schemas.microsoft.com/office/powerpoint/2010/main" val="1327337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345557" cy="1325563"/>
          </a:xfrm>
        </p:spPr>
        <p:txBody>
          <a:bodyPr/>
          <a:lstStyle/>
          <a:p>
            <a:r>
              <a:rPr lang="en-US" b="1" dirty="0">
                <a:latin typeface="+mn-lt"/>
              </a:rPr>
              <a:t>Opportunities for Feedback:</a:t>
            </a:r>
          </a:p>
        </p:txBody>
      </p:sp>
      <p:sp>
        <p:nvSpPr>
          <p:cNvPr id="3" name="Content Placeholder 2"/>
          <p:cNvSpPr>
            <a:spLocks noGrp="1"/>
          </p:cNvSpPr>
          <p:nvPr>
            <p:ph idx="1"/>
          </p:nvPr>
        </p:nvSpPr>
        <p:spPr/>
        <p:txBody>
          <a:bodyPr>
            <a:normAutofit/>
          </a:bodyPr>
          <a:lstStyle/>
          <a:p>
            <a:pPr marL="0" indent="0">
              <a:buNone/>
            </a:pPr>
            <a:r>
              <a:rPr lang="en-US" sz="4000" dirty="0"/>
              <a:t>Parents and VSB staff will have opportunities to provide feedback in several ways including:</a:t>
            </a:r>
          </a:p>
          <a:p>
            <a:r>
              <a:rPr lang="en-US" sz="4000" dirty="0"/>
              <a:t>Meetings</a:t>
            </a:r>
          </a:p>
          <a:p>
            <a:r>
              <a:rPr lang="en-US" sz="4000" dirty="0"/>
              <a:t>On-line </a:t>
            </a:r>
            <a:r>
              <a:rPr lang="en-US" sz="4000"/>
              <a:t>survey </a:t>
            </a:r>
            <a:endParaRPr lang="en-US" sz="4000" dirty="0"/>
          </a:p>
        </p:txBody>
      </p:sp>
    </p:spTree>
    <p:extLst>
      <p:ext uri="{BB962C8B-B14F-4D97-AF65-F5344CB8AC3E}">
        <p14:creationId xmlns:p14="http://schemas.microsoft.com/office/powerpoint/2010/main" val="95466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426" y="537403"/>
            <a:ext cx="10515600" cy="1847988"/>
          </a:xfrm>
        </p:spPr>
        <p:txBody>
          <a:bodyPr>
            <a:normAutofit fontScale="90000"/>
          </a:bodyPr>
          <a:lstStyle/>
          <a:p>
            <a:r>
              <a:rPr lang="en-US" sz="4900" b="1" dirty="0">
                <a:latin typeface="+mn-lt"/>
              </a:rPr>
              <a:t>BC Curriculum</a:t>
            </a:r>
            <a:br>
              <a:rPr lang="en-US" sz="3600" dirty="0"/>
            </a:br>
            <a:br>
              <a:rPr lang="en-US" sz="3600" dirty="0"/>
            </a:br>
            <a:r>
              <a:rPr lang="en-US" sz="3200" dirty="0">
                <a:hlinkClick r:id="rId2"/>
              </a:rPr>
              <a:t>https://m.youtube.com/watch?v=lXyyZql2PZQ</a:t>
            </a:r>
            <a:br>
              <a:rPr lang="en-US" sz="3200" dirty="0"/>
            </a:br>
            <a:br>
              <a:rPr lang="en-US" sz="3600" dirty="0"/>
            </a:br>
            <a:r>
              <a:rPr lang="en-US" sz="3600" dirty="0"/>
              <a:t> </a:t>
            </a:r>
          </a:p>
        </p:txBody>
      </p:sp>
      <p:pic>
        <p:nvPicPr>
          <p:cNvPr id="4" name="Content Placeholder 7">
            <a:extLst>
              <a:ext uri="{FF2B5EF4-FFF2-40B4-BE49-F238E27FC236}">
                <a16:creationId xmlns:a16="http://schemas.microsoft.com/office/drawing/2014/main" id="{2025908B-91EA-4812-A156-CB660EB2F501}"/>
              </a:ext>
            </a:extLst>
          </p:cNvPr>
          <p:cNvPicPr>
            <a:picLocks noGrp="1" noChangeAspect="1"/>
          </p:cNvPicPr>
          <p:nvPr>
            <p:ph idx="1"/>
          </p:nvPr>
        </p:nvPicPr>
        <p:blipFill>
          <a:blip r:embed="rId3"/>
          <a:stretch>
            <a:fillRect/>
          </a:stretch>
        </p:blipFill>
        <p:spPr>
          <a:xfrm>
            <a:off x="3782253" y="1825625"/>
            <a:ext cx="4627494" cy="4351338"/>
          </a:xfrm>
          <a:prstGeom prst="rect">
            <a:avLst/>
          </a:prstGeom>
        </p:spPr>
      </p:pic>
    </p:spTree>
    <p:extLst>
      <p:ext uri="{BB962C8B-B14F-4D97-AF65-F5344CB8AC3E}">
        <p14:creationId xmlns:p14="http://schemas.microsoft.com/office/powerpoint/2010/main" val="1999895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31504" y="332656"/>
            <a:ext cx="7635240" cy="914400"/>
          </a:xfrm>
        </p:spPr>
        <p:txBody>
          <a:bodyPr>
            <a:normAutofit/>
          </a:bodyPr>
          <a:lstStyle/>
          <a:p>
            <a:pPr algn="ctr"/>
            <a:r>
              <a:rPr lang="x-none" dirty="0">
                <a:solidFill>
                  <a:srgbClr val="0070C0"/>
                </a:solidFill>
              </a:rPr>
              <a:t>Redesigned Curriculum</a:t>
            </a:r>
            <a:endParaRPr lang="en-CA" dirty="0">
              <a:solidFill>
                <a:srgbClr val="0070C0"/>
              </a:solidFill>
            </a:endParaRPr>
          </a:p>
        </p:txBody>
      </p:sp>
      <p:sp>
        <p:nvSpPr>
          <p:cNvPr id="9" name="Shape 135"/>
          <p:cNvSpPr/>
          <p:nvPr/>
        </p:nvSpPr>
        <p:spPr>
          <a:xfrm>
            <a:off x="3426253" y="4980963"/>
            <a:ext cx="5184577" cy="635000"/>
          </a:xfrm>
          <a:prstGeom prst="rect">
            <a:avLst/>
          </a:prstGeom>
          <a:solidFill>
            <a:schemeClr val="accent1">
              <a:lumMod val="40000"/>
              <a:lumOff val="60000"/>
            </a:schemeClr>
          </a:solidFill>
          <a:ln w="12700">
            <a:noFill/>
            <a:miter lim="400000"/>
          </a:ln>
          <a:effectLst/>
          <a:extLst>
            <a:ext uri="{C572A759-6A51-4108-AA02-DFA0A04FC94B}">
              <ma14:wrappingTextBoxFlag xmlns="" xmlns:ma14="http://schemas.microsoft.com/office/mac/drawingml/2011/main" val="1"/>
            </a:ext>
          </a:extLst>
        </p:spPr>
        <p:txBody>
          <a:bodyPr lIns="50800" tIns="50800" rIns="50800" bIns="50800" anchor="ctr"/>
          <a:lstStyle>
            <a:lvl1pPr>
              <a:defRPr sz="2400">
                <a:solidFill>
                  <a:srgbClr val="FFFFFF"/>
                </a:solidFill>
              </a:defRPr>
            </a:lvl1pPr>
          </a:lstStyle>
          <a:p>
            <a:pPr algn="ctr" defTabSz="584200" hangingPunct="0"/>
            <a:r>
              <a:rPr sz="3000" kern="0" dirty="0">
                <a:solidFill>
                  <a:prstClr val="black"/>
                </a:solidFill>
                <a:sym typeface="Helvetica Light"/>
              </a:rPr>
              <a:t>Curricular </a:t>
            </a:r>
            <a:r>
              <a:rPr lang="en-CA" sz="3000" kern="0" dirty="0">
                <a:solidFill>
                  <a:prstClr val="black"/>
                </a:solidFill>
                <a:sym typeface="Helvetica Light"/>
              </a:rPr>
              <a:t>C</a:t>
            </a:r>
            <a:r>
              <a:rPr sz="3000" kern="0" dirty="0">
                <a:solidFill>
                  <a:prstClr val="black"/>
                </a:solidFill>
                <a:sym typeface="Helvetica Light"/>
              </a:rPr>
              <a:t>ompetencies (D</a:t>
            </a:r>
            <a:r>
              <a:rPr lang="en-CA" sz="3000" kern="0" dirty="0">
                <a:solidFill>
                  <a:prstClr val="black"/>
                </a:solidFill>
                <a:sym typeface="Helvetica Light"/>
              </a:rPr>
              <a:t>o</a:t>
            </a:r>
            <a:r>
              <a:rPr sz="3000" kern="0" dirty="0">
                <a:solidFill>
                  <a:prstClr val="black"/>
                </a:solidFill>
                <a:sym typeface="Helvetica Light"/>
              </a:rPr>
              <a:t>)</a:t>
            </a:r>
          </a:p>
        </p:txBody>
      </p:sp>
      <p:sp>
        <p:nvSpPr>
          <p:cNvPr id="10" name="Shape 136"/>
          <p:cNvSpPr/>
          <p:nvPr/>
        </p:nvSpPr>
        <p:spPr>
          <a:xfrm>
            <a:off x="3426252" y="5877273"/>
            <a:ext cx="5184577" cy="634999"/>
          </a:xfrm>
          <a:prstGeom prst="rect">
            <a:avLst/>
          </a:prstGeom>
          <a:solidFill>
            <a:schemeClr val="accent6"/>
          </a:solidFill>
          <a:ln w="12700">
            <a:noFill/>
            <a:miter lim="400000"/>
          </a:ln>
          <a:effectLst/>
          <a:extLst>
            <a:ext uri="{C572A759-6A51-4108-AA02-DFA0A04FC94B}">
              <ma14:wrappingTextBoxFlag xmlns="" xmlns:ma14="http://schemas.microsoft.com/office/mac/drawingml/2011/main" val="1"/>
            </a:ext>
          </a:extLst>
        </p:spPr>
        <p:txBody>
          <a:bodyPr lIns="50800" tIns="50800" rIns="50800" bIns="50800" anchor="ctr"/>
          <a:lstStyle>
            <a:lvl1pPr>
              <a:defRPr sz="2400">
                <a:solidFill>
                  <a:srgbClr val="FFFFFF"/>
                </a:solidFill>
              </a:defRPr>
            </a:lvl1pPr>
          </a:lstStyle>
          <a:p>
            <a:pPr algn="ctr" defTabSz="584200" hangingPunct="0"/>
            <a:r>
              <a:rPr sz="3000" kern="0" dirty="0">
                <a:solidFill>
                  <a:prstClr val="black"/>
                </a:solidFill>
                <a:sym typeface="Helvetica Light"/>
              </a:rPr>
              <a:t>Content (K</a:t>
            </a:r>
            <a:r>
              <a:rPr lang="en-CA" sz="3000" kern="0" dirty="0">
                <a:solidFill>
                  <a:prstClr val="black"/>
                </a:solidFill>
                <a:sym typeface="Helvetica Light"/>
              </a:rPr>
              <a:t>now</a:t>
            </a:r>
            <a:r>
              <a:rPr sz="3000" kern="0" dirty="0">
                <a:solidFill>
                  <a:prstClr val="black"/>
                </a:solidFill>
                <a:sym typeface="Helvetica Light"/>
              </a:rPr>
              <a:t>)</a:t>
            </a:r>
          </a:p>
        </p:txBody>
      </p:sp>
      <p:sp>
        <p:nvSpPr>
          <p:cNvPr id="2" name="Isosceles Triangle 1"/>
          <p:cNvSpPr/>
          <p:nvPr/>
        </p:nvSpPr>
        <p:spPr>
          <a:xfrm>
            <a:off x="3431704" y="1556792"/>
            <a:ext cx="5184576" cy="1584176"/>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4200" hangingPunct="0"/>
            <a:r>
              <a:rPr lang="en-CA" sz="2950" kern="0" dirty="0">
                <a:solidFill>
                  <a:prstClr val="black"/>
                </a:solidFill>
                <a:sym typeface="Helvetica Light"/>
              </a:rPr>
              <a:t>Core </a:t>
            </a:r>
          </a:p>
          <a:p>
            <a:pPr algn="ctr" defTabSz="584200" hangingPunct="0"/>
            <a:r>
              <a:rPr lang="en-CA" sz="2950" kern="0" dirty="0">
                <a:solidFill>
                  <a:prstClr val="black"/>
                </a:solidFill>
                <a:sym typeface="Helvetica Light"/>
              </a:rPr>
              <a:t>Competencies</a:t>
            </a:r>
          </a:p>
          <a:p>
            <a:pPr algn="ctr" defTabSz="584200" hangingPunct="0"/>
            <a:endParaRPr lang="en-CA" sz="3000" kern="0" dirty="0">
              <a:solidFill>
                <a:prstClr val="black"/>
              </a:solidFill>
              <a:latin typeface="Helvetica Light"/>
              <a:sym typeface="Helvetica Light"/>
            </a:endParaRPr>
          </a:p>
        </p:txBody>
      </p:sp>
      <p:sp>
        <p:nvSpPr>
          <p:cNvPr id="3" name="Oval 2"/>
          <p:cNvSpPr/>
          <p:nvPr/>
        </p:nvSpPr>
        <p:spPr>
          <a:xfrm>
            <a:off x="3431705" y="3307022"/>
            <a:ext cx="5184577" cy="15121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dirty="0">
                <a:solidFill>
                  <a:prstClr val="black"/>
                </a:solidFill>
              </a:rPr>
              <a:t>Big Ideas (Understand)</a:t>
            </a:r>
          </a:p>
        </p:txBody>
      </p:sp>
    </p:spTree>
    <p:extLst>
      <p:ext uri="{BB962C8B-B14F-4D97-AF65-F5344CB8AC3E}">
        <p14:creationId xmlns:p14="http://schemas.microsoft.com/office/powerpoint/2010/main" val="1080140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0862" t="22000" r="14776" b="19760"/>
          <a:stretch/>
        </p:blipFill>
        <p:spPr>
          <a:xfrm>
            <a:off x="2102337" y="1979410"/>
            <a:ext cx="7638411" cy="4320000"/>
          </a:xfrm>
          <a:prstGeom prst="rect">
            <a:avLst/>
          </a:prstGeom>
        </p:spPr>
      </p:pic>
      <p:sp>
        <p:nvSpPr>
          <p:cNvPr id="2" name="Title 1"/>
          <p:cNvSpPr>
            <a:spLocks noGrp="1"/>
          </p:cNvSpPr>
          <p:nvPr>
            <p:ph type="title"/>
          </p:nvPr>
        </p:nvSpPr>
        <p:spPr>
          <a:xfrm>
            <a:off x="1631504" y="332656"/>
            <a:ext cx="7635240" cy="914400"/>
          </a:xfrm>
        </p:spPr>
        <p:txBody>
          <a:bodyPr/>
          <a:lstStyle/>
          <a:p>
            <a:pPr algn="ctr"/>
            <a:endParaRPr lang="en-US" dirty="0">
              <a:solidFill>
                <a:schemeClr val="tx1"/>
              </a:solidFill>
            </a:endParaRPr>
          </a:p>
        </p:txBody>
      </p:sp>
      <p:sp>
        <p:nvSpPr>
          <p:cNvPr id="4" name="Text Placeholder 3"/>
          <p:cNvSpPr>
            <a:spLocks noGrp="1"/>
          </p:cNvSpPr>
          <p:nvPr>
            <p:ph type="body" sz="quarter" idx="13"/>
          </p:nvPr>
        </p:nvSpPr>
        <p:spPr>
          <a:xfrm>
            <a:off x="2102337" y="1065010"/>
            <a:ext cx="7992888" cy="833690"/>
          </a:xfrm>
        </p:spPr>
        <p:txBody>
          <a:bodyPr vert="horz" lIns="91440" tIns="45720" rIns="91440" bIns="45720" rtlCol="0" anchor="t">
            <a:normAutofit/>
          </a:bodyPr>
          <a:lstStyle/>
          <a:p>
            <a:r>
              <a:rPr lang="en-US" sz="3200" dirty="0">
                <a:solidFill>
                  <a:schemeClr val="accent1"/>
                </a:solidFill>
              </a:rPr>
              <a:t>Who do we want our students to become?</a:t>
            </a:r>
          </a:p>
        </p:txBody>
      </p:sp>
    </p:spTree>
    <p:extLst>
      <p:ext uri="{BB962C8B-B14F-4D97-AF65-F5344CB8AC3E}">
        <p14:creationId xmlns:p14="http://schemas.microsoft.com/office/powerpoint/2010/main" val="67442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332656"/>
            <a:ext cx="7635240" cy="914400"/>
          </a:xfrm>
        </p:spPr>
        <p:txBody>
          <a:bodyPr/>
          <a:lstStyle/>
          <a:p>
            <a:r>
              <a:rPr lang="en-US" dirty="0"/>
              <a:t>The Educated Citizen</a:t>
            </a:r>
          </a:p>
        </p:txBody>
      </p:sp>
      <p:pic>
        <p:nvPicPr>
          <p:cNvPr id="5" name="Content Placeholder 4"/>
          <p:cNvPicPr>
            <a:picLocks noGrp="1" noChangeAspect="1"/>
          </p:cNvPicPr>
          <p:nvPr>
            <p:ph idx="1"/>
          </p:nvPr>
        </p:nvPicPr>
        <p:blipFill>
          <a:blip r:embed="rId3"/>
          <a:stretch>
            <a:fillRect/>
          </a:stretch>
        </p:blipFill>
        <p:spPr>
          <a:xfrm>
            <a:off x="1703512" y="789856"/>
            <a:ext cx="8814281" cy="5148000"/>
          </a:xfrm>
        </p:spPr>
      </p:pic>
    </p:spTree>
    <p:extLst>
      <p:ext uri="{BB962C8B-B14F-4D97-AF65-F5344CB8AC3E}">
        <p14:creationId xmlns:p14="http://schemas.microsoft.com/office/powerpoint/2010/main" val="1396483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5290" y="1423852"/>
            <a:ext cx="9037731" cy="1569660"/>
          </a:xfrm>
          <a:prstGeom prst="rect">
            <a:avLst/>
          </a:prstGeom>
          <a:noFill/>
        </p:spPr>
        <p:txBody>
          <a:bodyPr wrap="none" rtlCol="0">
            <a:spAutoFit/>
          </a:bodyPr>
          <a:lstStyle/>
          <a:p>
            <a:endParaRPr lang="en-US" sz="4800" dirty="0"/>
          </a:p>
          <a:p>
            <a:r>
              <a:rPr lang="en-US" sz="4800" dirty="0"/>
              <a:t>What are the Core Competencies?  </a:t>
            </a:r>
          </a:p>
        </p:txBody>
      </p:sp>
    </p:spTree>
    <p:extLst>
      <p:ext uri="{BB962C8B-B14F-4D97-AF65-F5344CB8AC3E}">
        <p14:creationId xmlns:p14="http://schemas.microsoft.com/office/powerpoint/2010/main" val="665269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5988" t="17640" r="45662" b="11803"/>
          <a:stretch/>
        </p:blipFill>
        <p:spPr>
          <a:xfrm>
            <a:off x="930060" y="384895"/>
            <a:ext cx="3024336" cy="4592510"/>
          </a:xfrm>
          <a:prstGeom prst="rect">
            <a:avLst/>
          </a:prstGeom>
          <a:ln>
            <a:solidFill>
              <a:schemeClr val="tx1"/>
            </a:solidFill>
          </a:ln>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5587" t="15980" r="44488" b="9680"/>
          <a:stretch/>
        </p:blipFill>
        <p:spPr>
          <a:xfrm>
            <a:off x="4561210" y="440889"/>
            <a:ext cx="3168352" cy="4480521"/>
          </a:xfrm>
          <a:prstGeom prst="rect">
            <a:avLst/>
          </a:prstGeom>
          <a:ln>
            <a:solidFill>
              <a:schemeClr val="tx1"/>
            </a:solidFill>
          </a:ln>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26375" t="17240" r="45275" b="10940"/>
          <a:stretch/>
        </p:blipFill>
        <p:spPr>
          <a:xfrm>
            <a:off x="8414331" y="440889"/>
            <a:ext cx="3120691" cy="4638847"/>
          </a:xfrm>
          <a:prstGeom prst="rect">
            <a:avLst/>
          </a:prstGeom>
          <a:solidFill>
            <a:schemeClr val="bg1"/>
          </a:solidFill>
          <a:ln>
            <a:solidFill>
              <a:schemeClr val="tx1"/>
            </a:solidFill>
          </a:ln>
        </p:spPr>
      </p:pic>
    </p:spTree>
    <p:extLst>
      <p:ext uri="{BB962C8B-B14F-4D97-AF65-F5344CB8AC3E}">
        <p14:creationId xmlns:p14="http://schemas.microsoft.com/office/powerpoint/2010/main" val="488602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404664"/>
            <a:ext cx="7635240" cy="914400"/>
          </a:xfrm>
        </p:spPr>
        <p:txBody>
          <a:bodyPr/>
          <a:lstStyle/>
          <a:p>
            <a:r>
              <a:rPr lang="en-US" dirty="0"/>
              <a:t>Notice it - Name it - Nurture it</a:t>
            </a:r>
            <a:endParaRPr lang="x-none" dirty="0"/>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267769815"/>
              </p:ext>
            </p:extLst>
          </p:nvPr>
        </p:nvGraphicFramePr>
        <p:xfrm>
          <a:off x="1101677" y="1598049"/>
          <a:ext cx="3965619" cy="504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324208" y="2409889"/>
            <a:ext cx="5184576" cy="3416320"/>
          </a:xfrm>
          <a:prstGeom prst="rect">
            <a:avLst/>
          </a:prstGeom>
          <a:noFill/>
        </p:spPr>
        <p:txBody>
          <a:bodyPr wrap="square" rtlCol="0" anchor="t">
            <a:spAutoFit/>
          </a:bodyPr>
          <a:lstStyle/>
          <a:p>
            <a:r>
              <a:rPr lang="en-CA" sz="2400" b="1" dirty="0">
                <a:solidFill>
                  <a:schemeClr val="accent4"/>
                </a:solidFill>
              </a:rPr>
              <a:t>Notice </a:t>
            </a:r>
            <a:r>
              <a:rPr lang="x-none" sz="2400" dirty="0"/>
              <a:t>evidence of Core Competencies in student learning</a:t>
            </a:r>
            <a:endParaRPr lang="en-CA" sz="2400" dirty="0"/>
          </a:p>
          <a:p>
            <a:endParaRPr lang="en-CA" sz="2400" dirty="0"/>
          </a:p>
          <a:p>
            <a:r>
              <a:rPr lang="en-CA" sz="2400" b="1" dirty="0">
                <a:solidFill>
                  <a:schemeClr val="accent4"/>
                </a:solidFill>
              </a:rPr>
              <a:t>Name</a:t>
            </a:r>
            <a:r>
              <a:rPr lang="en-CA" sz="2400" dirty="0">
                <a:solidFill>
                  <a:schemeClr val="accent4"/>
                </a:solidFill>
              </a:rPr>
              <a:t> </a:t>
            </a:r>
            <a:r>
              <a:rPr lang="x-none" sz="2400" b="1" dirty="0">
                <a:solidFill>
                  <a:schemeClr val="accent4"/>
                </a:solidFill>
              </a:rPr>
              <a:t>specific facets and profiles </a:t>
            </a:r>
            <a:r>
              <a:rPr lang="x-none" sz="2400" dirty="0"/>
              <a:t>of the Core Competencies </a:t>
            </a:r>
            <a:endParaRPr lang="en-CA" sz="2400" dirty="0"/>
          </a:p>
          <a:p>
            <a:endParaRPr lang="en-CA" sz="2400" dirty="0"/>
          </a:p>
          <a:p>
            <a:r>
              <a:rPr lang="en-CA" sz="2400" b="1" dirty="0">
                <a:solidFill>
                  <a:schemeClr val="accent4"/>
                </a:solidFill>
              </a:rPr>
              <a:t>Nurture </a:t>
            </a:r>
            <a:r>
              <a:rPr lang="en-CA" sz="2400" dirty="0"/>
              <a:t>Core Competencies by moving </a:t>
            </a:r>
            <a:r>
              <a:rPr lang="x-none" sz="2400" dirty="0"/>
              <a:t>forward along the continuum with </a:t>
            </a:r>
            <a:r>
              <a:rPr lang="x-none" sz="2400" b="1" dirty="0">
                <a:solidFill>
                  <a:schemeClr val="accent4"/>
                </a:solidFill>
              </a:rPr>
              <a:t>instructional intention</a:t>
            </a:r>
            <a:endParaRPr lang="x-none" sz="2400" dirty="0">
              <a:solidFill>
                <a:schemeClr val="accent4"/>
              </a:solidFill>
            </a:endParaRPr>
          </a:p>
        </p:txBody>
      </p:sp>
      <p:sp>
        <p:nvSpPr>
          <p:cNvPr id="3" name="TextBox 2"/>
          <p:cNvSpPr txBox="1"/>
          <p:nvPr/>
        </p:nvSpPr>
        <p:spPr>
          <a:xfrm>
            <a:off x="1631504" y="797376"/>
            <a:ext cx="8579152" cy="553998"/>
          </a:xfrm>
          <a:prstGeom prst="rect">
            <a:avLst/>
          </a:prstGeom>
          <a:noFill/>
        </p:spPr>
        <p:txBody>
          <a:bodyPr wrap="square" rtlCol="0">
            <a:spAutoFit/>
          </a:bodyPr>
          <a:lstStyle/>
          <a:p>
            <a:r>
              <a:rPr lang="en-CA" sz="3000" dirty="0">
                <a:solidFill>
                  <a:schemeClr val="accent1"/>
                </a:solidFill>
                <a:latin typeface="+mj-lt"/>
              </a:rPr>
              <a:t>Teachers and Students will be able to:</a:t>
            </a:r>
          </a:p>
        </p:txBody>
      </p:sp>
    </p:spTree>
    <p:extLst>
      <p:ext uri="{BB962C8B-B14F-4D97-AF65-F5344CB8AC3E}">
        <p14:creationId xmlns:p14="http://schemas.microsoft.com/office/powerpoint/2010/main" val="83704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7B7F3E913D2EA41A2029A59C1575E35" ma:contentTypeVersion="2" ma:contentTypeDescription="Create a new document." ma:contentTypeScope="" ma:versionID="d2942b6c702900af3e255ecd91457573">
  <xsd:schema xmlns:xsd="http://www.w3.org/2001/XMLSchema" xmlns:xs="http://www.w3.org/2001/XMLSchema" xmlns:p="http://schemas.microsoft.com/office/2006/metadata/properties" xmlns:ns1="http://schemas.microsoft.com/sharepoint/v3" xmlns:ns2="23ce508c-cb89-480c-bfb2-250d97a715a2" targetNamespace="http://schemas.microsoft.com/office/2006/metadata/properties" ma:root="true" ma:fieldsID="ed31fd88554b6b777a24413cffa958fc" ns1:_="" ns2:_="">
    <xsd:import namespace="http://schemas.microsoft.com/sharepoint/v3"/>
    <xsd:import namespace="23ce508c-cb89-480c-bfb2-250d97a715a2"/>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3ce508c-cb89-480c-bfb2-250d97a715a2"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6B94FD4-09A8-4B73-A60E-309AEA2F3FB0}"/>
</file>

<file path=customXml/itemProps2.xml><?xml version="1.0" encoding="utf-8"?>
<ds:datastoreItem xmlns:ds="http://schemas.openxmlformats.org/officeDocument/2006/customXml" ds:itemID="{D1456250-6DF9-47A9-A054-A7FC46B47BD4}"/>
</file>

<file path=customXml/itemProps3.xml><?xml version="1.0" encoding="utf-8"?>
<ds:datastoreItem xmlns:ds="http://schemas.openxmlformats.org/officeDocument/2006/customXml" ds:itemID="{99F12CFB-14FD-442C-AC85-BD35ADA045E1}"/>
</file>

<file path=docProps/app.xml><?xml version="1.0" encoding="utf-8"?>
<Properties xmlns="http://schemas.openxmlformats.org/officeDocument/2006/extended-properties" xmlns:vt="http://schemas.openxmlformats.org/officeDocument/2006/docPropsVTypes">
  <Template/>
  <TotalTime>620</TotalTime>
  <Words>1187</Words>
  <Application>Microsoft Macintosh PowerPoint</Application>
  <PresentationFormat>Widescreen</PresentationFormat>
  <Paragraphs>200</Paragraphs>
  <Slides>22</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Calibri</vt:lpstr>
      <vt:lpstr>Calibri Light</vt:lpstr>
      <vt:lpstr>Chalkboard</vt:lpstr>
      <vt:lpstr>Chalkboard SE</vt:lpstr>
      <vt:lpstr>Helvetica Light</vt:lpstr>
      <vt:lpstr>Mangal</vt:lpstr>
      <vt:lpstr>Roboto Slab</vt:lpstr>
      <vt:lpstr>Times New Roman</vt:lpstr>
      <vt:lpstr>Office Theme</vt:lpstr>
      <vt:lpstr>PowerPoint Presentation</vt:lpstr>
      <vt:lpstr>PowerPoint Presentation</vt:lpstr>
      <vt:lpstr>BC Curriculum  https://m.youtube.com/watch?v=lXyyZql2PZQ   </vt:lpstr>
      <vt:lpstr>Redesigned Curriculum</vt:lpstr>
      <vt:lpstr>PowerPoint Presentation</vt:lpstr>
      <vt:lpstr>The Educated Citizen</vt:lpstr>
      <vt:lpstr>PowerPoint Presentation</vt:lpstr>
      <vt:lpstr>PowerPoint Presentation</vt:lpstr>
      <vt:lpstr>Notice it - Name it - Nurture it</vt:lpstr>
      <vt:lpstr>The Learning Process</vt:lpstr>
      <vt:lpstr>What’s new?  Communicating Learning</vt:lpstr>
      <vt:lpstr>Growth vs Fixed Mind Sets – Carol Dweck</vt:lpstr>
      <vt:lpstr>   No letter grades?</vt:lpstr>
      <vt:lpstr>PowerPoint Presentation</vt:lpstr>
      <vt:lpstr>PowerPoint Presentation</vt:lpstr>
      <vt:lpstr>PowerPoint Presentation</vt:lpstr>
      <vt:lpstr>Sarah Li  Grade 4</vt:lpstr>
      <vt:lpstr>PowerPoint Presentation</vt:lpstr>
      <vt:lpstr>Student Competency Scale</vt:lpstr>
      <vt:lpstr>Ongoing Communications with Parents:</vt:lpstr>
      <vt:lpstr> Communications with Parents can include: </vt:lpstr>
      <vt:lpstr>Opportunities for Feedback:</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CSL Summary for parents from Presentation</dc:title>
  <dc:creator>Microsoft Office User</dc:creator>
  <cp:lastModifiedBy>Doug Roch</cp:lastModifiedBy>
  <cp:revision>58</cp:revision>
  <cp:lastPrinted>2018-01-10T00:58:23Z</cp:lastPrinted>
  <dcterms:created xsi:type="dcterms:W3CDTF">2017-12-19T02:00:17Z</dcterms:created>
  <dcterms:modified xsi:type="dcterms:W3CDTF">2019-01-07T20:00:18Z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0x01010007B7F3E913D2EA41A2029A59C1575E35</vt:lpwstr>
  </property>
</Properties>
</file>