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90" r:id="rId3"/>
    <p:sldId id="272" r:id="rId4"/>
    <p:sldId id="258" r:id="rId5"/>
    <p:sldId id="263" r:id="rId6"/>
    <p:sldId id="264" r:id="rId7"/>
    <p:sldId id="277" r:id="rId8"/>
    <p:sldId id="275" r:id="rId9"/>
    <p:sldId id="288" r:id="rId10"/>
    <p:sldId id="289" r:id="rId11"/>
    <p:sldId id="261" r:id="rId12"/>
    <p:sldId id="271" r:id="rId13"/>
    <p:sldId id="274" r:id="rId14"/>
    <p:sldId id="276" r:id="rId15"/>
    <p:sldId id="273" r:id="rId16"/>
    <p:sldId id="286" r:id="rId17"/>
    <p:sldId id="285" r:id="rId18"/>
    <p:sldId id="283" r:id="rId19"/>
    <p:sldId id="280" r:id="rId20"/>
    <p:sldId id="284" r:id="rId21"/>
    <p:sldId id="278" r:id="rId22"/>
    <p:sldId id="279" r:id="rId23"/>
    <p:sldId id="281" r:id="rId24"/>
    <p:sldId id="260" r:id="rId25"/>
    <p:sldId id="267" r:id="rId26"/>
    <p:sldId id="282" r:id="rId27"/>
    <p:sldId id="268" r:id="rId28"/>
    <p:sldId id="270" r:id="rId29"/>
    <p:sldId id="26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BAFD8B-2B6B-42CC-B9BA-1083513512F9}" v="113" dt="2025-01-30T20:32:40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782A1-9820-4D6B-8106-22428CC1218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2A0F67-6CF5-4834-B2C6-B7D181E4FA32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CA" sz="2200" dirty="0"/>
            <a:t>Business Education</a:t>
          </a:r>
          <a:endParaRPr lang="en-US" sz="2200" dirty="0"/>
        </a:p>
      </dgm:t>
    </dgm:pt>
    <dgm:pt modelId="{09D236D2-0FAD-4064-9941-105123BE317E}" type="parTrans" cxnId="{A2CB09D6-427D-472F-B670-22694AA9D4E9}">
      <dgm:prSet/>
      <dgm:spPr/>
      <dgm:t>
        <a:bodyPr/>
        <a:lstStyle/>
        <a:p>
          <a:endParaRPr lang="en-US"/>
        </a:p>
      </dgm:t>
    </dgm:pt>
    <dgm:pt modelId="{AF913979-375B-4FFB-ADD1-12CA5543E099}" type="sibTrans" cxnId="{A2CB09D6-427D-472F-B670-22694AA9D4E9}">
      <dgm:prSet/>
      <dgm:spPr/>
      <dgm:t>
        <a:bodyPr/>
        <a:lstStyle/>
        <a:p>
          <a:endParaRPr lang="en-US"/>
        </a:p>
      </dgm:t>
    </dgm:pt>
    <dgm:pt modelId="{DF0A8DAF-33E7-4587-9D39-5AC71327EC22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CA" sz="2200" dirty="0"/>
            <a:t>Technical Education</a:t>
          </a:r>
          <a:endParaRPr lang="en-US" sz="2200" dirty="0"/>
        </a:p>
      </dgm:t>
    </dgm:pt>
    <dgm:pt modelId="{75E8B525-7B9D-4205-A316-D00575DADE54}" type="parTrans" cxnId="{737A339C-68EF-4D9C-89AD-2EE103225597}">
      <dgm:prSet/>
      <dgm:spPr/>
      <dgm:t>
        <a:bodyPr/>
        <a:lstStyle/>
        <a:p>
          <a:endParaRPr lang="en-US"/>
        </a:p>
      </dgm:t>
    </dgm:pt>
    <dgm:pt modelId="{7F96A5AC-A137-4BC4-929C-804C82BBE6A7}" type="sibTrans" cxnId="{737A339C-68EF-4D9C-89AD-2EE103225597}">
      <dgm:prSet/>
      <dgm:spPr/>
      <dgm:t>
        <a:bodyPr/>
        <a:lstStyle/>
        <a:p>
          <a:endParaRPr lang="en-US"/>
        </a:p>
      </dgm:t>
    </dgm:pt>
    <dgm:pt modelId="{8BBA174C-4604-4A75-8F26-56F69118DC76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CA" sz="2200" dirty="0"/>
            <a:t>Home Economics</a:t>
          </a:r>
          <a:endParaRPr lang="en-US" sz="2200" dirty="0"/>
        </a:p>
      </dgm:t>
    </dgm:pt>
    <dgm:pt modelId="{5BC3C9FF-2CB1-4A55-98D7-1BCF72169605}" type="parTrans" cxnId="{2383BB94-D591-485B-9499-B3C5D50CE82C}">
      <dgm:prSet/>
      <dgm:spPr/>
      <dgm:t>
        <a:bodyPr/>
        <a:lstStyle/>
        <a:p>
          <a:endParaRPr lang="en-US"/>
        </a:p>
      </dgm:t>
    </dgm:pt>
    <dgm:pt modelId="{E9182A61-10DD-4023-8091-65A2C1B3CC37}" type="sibTrans" cxnId="{2383BB94-D591-485B-9499-B3C5D50CE82C}">
      <dgm:prSet/>
      <dgm:spPr/>
      <dgm:t>
        <a:bodyPr/>
        <a:lstStyle/>
        <a:p>
          <a:endParaRPr lang="en-US"/>
        </a:p>
      </dgm:t>
    </dgm:pt>
    <dgm:pt modelId="{CB9806EB-60B3-4B86-8643-79A83C500638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CA" sz="2200"/>
            <a:t>Fine Arts</a:t>
          </a:r>
          <a:endParaRPr lang="en-US" sz="2200"/>
        </a:p>
      </dgm:t>
    </dgm:pt>
    <dgm:pt modelId="{0EB60FBF-3B70-40DD-9DAF-8426A0029C8B}" type="parTrans" cxnId="{DD3BAC5E-03B7-4082-9558-B000A9651F7C}">
      <dgm:prSet/>
      <dgm:spPr/>
      <dgm:t>
        <a:bodyPr/>
        <a:lstStyle/>
        <a:p>
          <a:endParaRPr lang="en-US"/>
        </a:p>
      </dgm:t>
    </dgm:pt>
    <dgm:pt modelId="{DC875E89-7961-4FF3-8209-0909E50F8050}" type="sibTrans" cxnId="{DD3BAC5E-03B7-4082-9558-B000A9651F7C}">
      <dgm:prSet/>
      <dgm:spPr/>
      <dgm:t>
        <a:bodyPr/>
        <a:lstStyle/>
        <a:p>
          <a:endParaRPr lang="en-US"/>
        </a:p>
      </dgm:t>
    </dgm:pt>
    <dgm:pt modelId="{D67527B0-F492-4DC3-8E3B-3885E57385DB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CA" sz="2200"/>
            <a:t>Music</a:t>
          </a:r>
          <a:endParaRPr lang="en-US" sz="2200"/>
        </a:p>
      </dgm:t>
    </dgm:pt>
    <dgm:pt modelId="{E08C81B0-01D9-490B-A735-45A662A0E2EB}" type="parTrans" cxnId="{6FD0C0A6-05DB-4D31-AA4B-1CB4DF258F6F}">
      <dgm:prSet/>
      <dgm:spPr/>
      <dgm:t>
        <a:bodyPr/>
        <a:lstStyle/>
        <a:p>
          <a:endParaRPr lang="en-US"/>
        </a:p>
      </dgm:t>
    </dgm:pt>
    <dgm:pt modelId="{A77426C2-36A8-40AF-B9AE-CFDDD6E0201D}" type="sibTrans" cxnId="{6FD0C0A6-05DB-4D31-AA4B-1CB4DF258F6F}">
      <dgm:prSet/>
      <dgm:spPr/>
      <dgm:t>
        <a:bodyPr/>
        <a:lstStyle/>
        <a:p>
          <a:endParaRPr lang="en-US"/>
        </a:p>
      </dgm:t>
    </dgm:pt>
    <dgm:pt modelId="{7DE5E95D-46B1-433D-B713-F5A5A44E0F48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CA" sz="2200"/>
            <a:t>Performing Arts</a:t>
          </a:r>
          <a:endParaRPr lang="en-US" sz="2200"/>
        </a:p>
      </dgm:t>
    </dgm:pt>
    <dgm:pt modelId="{1CC2F570-86C1-4441-9BB0-46D8DA09E511}" type="parTrans" cxnId="{B7ECE9E4-771D-46A4-A003-9D62A64A6BA0}">
      <dgm:prSet/>
      <dgm:spPr/>
      <dgm:t>
        <a:bodyPr/>
        <a:lstStyle/>
        <a:p>
          <a:endParaRPr lang="en-US"/>
        </a:p>
      </dgm:t>
    </dgm:pt>
    <dgm:pt modelId="{0CE11492-3670-4BB0-903C-B1C43F70D695}" type="sibTrans" cxnId="{B7ECE9E4-771D-46A4-A003-9D62A64A6BA0}">
      <dgm:prSet/>
      <dgm:spPr/>
      <dgm:t>
        <a:bodyPr/>
        <a:lstStyle/>
        <a:p>
          <a:endParaRPr lang="en-US"/>
        </a:p>
      </dgm:t>
    </dgm:pt>
    <dgm:pt modelId="{F257C303-556F-4D2A-AD35-DCCBDBE13227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CA" sz="2200"/>
            <a:t>P.E.</a:t>
          </a:r>
          <a:endParaRPr lang="en-US" sz="2200"/>
        </a:p>
      </dgm:t>
    </dgm:pt>
    <dgm:pt modelId="{7405A162-33AF-4977-B72E-2392A9A8B75A}" type="parTrans" cxnId="{D175C2FC-3DDD-4A55-AD18-2364E0DCA3FF}">
      <dgm:prSet/>
      <dgm:spPr/>
      <dgm:t>
        <a:bodyPr/>
        <a:lstStyle/>
        <a:p>
          <a:endParaRPr lang="en-US"/>
        </a:p>
      </dgm:t>
    </dgm:pt>
    <dgm:pt modelId="{8D7DE8E4-8410-4B81-9394-79A27E9E2B00}" type="sibTrans" cxnId="{D175C2FC-3DDD-4A55-AD18-2364E0DCA3FF}">
      <dgm:prSet/>
      <dgm:spPr/>
      <dgm:t>
        <a:bodyPr/>
        <a:lstStyle/>
        <a:p>
          <a:endParaRPr lang="en-US"/>
        </a:p>
      </dgm:t>
    </dgm:pt>
    <dgm:pt modelId="{6720CF1D-33D2-4268-A9D7-396611FD60A1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CA" sz="2200" dirty="0"/>
            <a:t>Languages</a:t>
          </a:r>
          <a:endParaRPr lang="en-US" sz="2200" dirty="0"/>
        </a:p>
      </dgm:t>
    </dgm:pt>
    <dgm:pt modelId="{3D97230C-C393-4974-ADF1-B87F239459D2}" type="parTrans" cxnId="{B0984951-B803-4702-A34F-27F56E726EA0}">
      <dgm:prSet/>
      <dgm:spPr/>
      <dgm:t>
        <a:bodyPr/>
        <a:lstStyle/>
        <a:p>
          <a:endParaRPr lang="en-US"/>
        </a:p>
      </dgm:t>
    </dgm:pt>
    <dgm:pt modelId="{6D349562-F1F6-4871-9E60-0EC254C98965}" type="sibTrans" cxnId="{B0984951-B803-4702-A34F-27F56E726EA0}">
      <dgm:prSet/>
      <dgm:spPr/>
      <dgm:t>
        <a:bodyPr/>
        <a:lstStyle/>
        <a:p>
          <a:endParaRPr lang="en-US"/>
        </a:p>
      </dgm:t>
    </dgm:pt>
    <dgm:pt modelId="{7ED2F6F2-ED0A-4C42-996F-D5F8A09F7FC8}" type="pres">
      <dgm:prSet presAssocID="{F02782A1-9820-4D6B-8106-22428CC1218C}" presName="vert0" presStyleCnt="0">
        <dgm:presLayoutVars>
          <dgm:dir/>
          <dgm:animOne val="branch"/>
          <dgm:animLvl val="lvl"/>
        </dgm:presLayoutVars>
      </dgm:prSet>
      <dgm:spPr/>
    </dgm:pt>
    <dgm:pt modelId="{DE2709E5-99D5-A24A-8AE6-3DE3F384AA47}" type="pres">
      <dgm:prSet presAssocID="{962A0F67-6CF5-4834-B2C6-B7D181E4FA32}" presName="thickLine" presStyleLbl="alignNode1" presStyleIdx="0" presStyleCnt="8"/>
      <dgm:spPr>
        <a:ln>
          <a:solidFill>
            <a:schemeClr val="accent1">
              <a:lumMod val="75000"/>
            </a:schemeClr>
          </a:solidFill>
        </a:ln>
      </dgm:spPr>
    </dgm:pt>
    <dgm:pt modelId="{14A00E5E-52A5-1A4C-B6B5-C814C1380BAF}" type="pres">
      <dgm:prSet presAssocID="{962A0F67-6CF5-4834-B2C6-B7D181E4FA32}" presName="horz1" presStyleCnt="0"/>
      <dgm:spPr/>
    </dgm:pt>
    <dgm:pt modelId="{CC2F0E52-E1F4-1248-92FA-8AE24453F6EC}" type="pres">
      <dgm:prSet presAssocID="{962A0F67-6CF5-4834-B2C6-B7D181E4FA32}" presName="tx1" presStyleLbl="revTx" presStyleIdx="0" presStyleCnt="8"/>
      <dgm:spPr/>
    </dgm:pt>
    <dgm:pt modelId="{678BA942-6B34-774F-ACA0-FBDAB6F2A26E}" type="pres">
      <dgm:prSet presAssocID="{962A0F67-6CF5-4834-B2C6-B7D181E4FA32}" presName="vert1" presStyleCnt="0"/>
      <dgm:spPr/>
    </dgm:pt>
    <dgm:pt modelId="{2C69BEEE-AE1E-FD4B-993D-C0E95F7CE296}" type="pres">
      <dgm:prSet presAssocID="{DF0A8DAF-33E7-4587-9D39-5AC71327EC22}" presName="thickLine" presStyleLbl="alignNode1" presStyleIdx="1" presStyleCnt="8"/>
      <dgm:spPr>
        <a:ln>
          <a:solidFill>
            <a:schemeClr val="accent1">
              <a:lumMod val="75000"/>
            </a:schemeClr>
          </a:solidFill>
        </a:ln>
      </dgm:spPr>
    </dgm:pt>
    <dgm:pt modelId="{6CC59436-3FAF-174F-8A8F-5FD45AEC9FE5}" type="pres">
      <dgm:prSet presAssocID="{DF0A8DAF-33E7-4587-9D39-5AC71327EC22}" presName="horz1" presStyleCnt="0"/>
      <dgm:spPr/>
    </dgm:pt>
    <dgm:pt modelId="{2226C76A-1FCB-1E42-A2F7-D6E126885AD6}" type="pres">
      <dgm:prSet presAssocID="{DF0A8DAF-33E7-4587-9D39-5AC71327EC22}" presName="tx1" presStyleLbl="revTx" presStyleIdx="1" presStyleCnt="8"/>
      <dgm:spPr/>
    </dgm:pt>
    <dgm:pt modelId="{B1BFA538-8D4E-814E-81C4-C667EE1067DA}" type="pres">
      <dgm:prSet presAssocID="{DF0A8DAF-33E7-4587-9D39-5AC71327EC22}" presName="vert1" presStyleCnt="0"/>
      <dgm:spPr/>
    </dgm:pt>
    <dgm:pt modelId="{C4372BE8-F365-D343-AF0D-6AC4C8B232F3}" type="pres">
      <dgm:prSet presAssocID="{8BBA174C-4604-4A75-8F26-56F69118DC76}" presName="thickLine" presStyleLbl="alignNode1" presStyleIdx="2" presStyleCnt="8"/>
      <dgm:spPr>
        <a:ln>
          <a:solidFill>
            <a:schemeClr val="accent1">
              <a:lumMod val="75000"/>
            </a:schemeClr>
          </a:solidFill>
        </a:ln>
      </dgm:spPr>
    </dgm:pt>
    <dgm:pt modelId="{85A0AF1F-E112-FD4A-B9C1-2F4A5F3E8DA4}" type="pres">
      <dgm:prSet presAssocID="{8BBA174C-4604-4A75-8F26-56F69118DC76}" presName="horz1" presStyleCnt="0"/>
      <dgm:spPr/>
    </dgm:pt>
    <dgm:pt modelId="{8F16EE13-1B55-B24B-A2CC-42B951D7EDC7}" type="pres">
      <dgm:prSet presAssocID="{8BBA174C-4604-4A75-8F26-56F69118DC76}" presName="tx1" presStyleLbl="revTx" presStyleIdx="2" presStyleCnt="8"/>
      <dgm:spPr/>
    </dgm:pt>
    <dgm:pt modelId="{045B5760-A983-5845-B630-0B32495F53B2}" type="pres">
      <dgm:prSet presAssocID="{8BBA174C-4604-4A75-8F26-56F69118DC76}" presName="vert1" presStyleCnt="0"/>
      <dgm:spPr/>
    </dgm:pt>
    <dgm:pt modelId="{5A3C7B16-9644-CF4A-B121-D1FF5B46B2F3}" type="pres">
      <dgm:prSet presAssocID="{CB9806EB-60B3-4B86-8643-79A83C500638}" presName="thickLine" presStyleLbl="alignNode1" presStyleIdx="3" presStyleCnt="8"/>
      <dgm:spPr>
        <a:ln>
          <a:solidFill>
            <a:schemeClr val="accent1">
              <a:lumMod val="75000"/>
            </a:schemeClr>
          </a:solidFill>
        </a:ln>
      </dgm:spPr>
    </dgm:pt>
    <dgm:pt modelId="{2827FAF4-148C-464C-8D53-DA9243248189}" type="pres">
      <dgm:prSet presAssocID="{CB9806EB-60B3-4B86-8643-79A83C500638}" presName="horz1" presStyleCnt="0"/>
      <dgm:spPr/>
    </dgm:pt>
    <dgm:pt modelId="{46663EC0-C816-4E40-BA78-20A32E3FA1BC}" type="pres">
      <dgm:prSet presAssocID="{CB9806EB-60B3-4B86-8643-79A83C500638}" presName="tx1" presStyleLbl="revTx" presStyleIdx="3" presStyleCnt="8"/>
      <dgm:spPr/>
    </dgm:pt>
    <dgm:pt modelId="{32E7A20F-F402-2947-A7AE-D9110EBDE204}" type="pres">
      <dgm:prSet presAssocID="{CB9806EB-60B3-4B86-8643-79A83C500638}" presName="vert1" presStyleCnt="0"/>
      <dgm:spPr/>
    </dgm:pt>
    <dgm:pt modelId="{CFBEAB4E-FB91-954E-857E-DB7878311418}" type="pres">
      <dgm:prSet presAssocID="{D67527B0-F492-4DC3-8E3B-3885E57385DB}" presName="thickLine" presStyleLbl="alignNode1" presStyleIdx="4" presStyleCnt="8"/>
      <dgm:spPr>
        <a:ln>
          <a:solidFill>
            <a:schemeClr val="accent1">
              <a:lumMod val="75000"/>
            </a:schemeClr>
          </a:solidFill>
        </a:ln>
      </dgm:spPr>
    </dgm:pt>
    <dgm:pt modelId="{65800439-9E30-8D48-8DEC-C6419B6BB9A5}" type="pres">
      <dgm:prSet presAssocID="{D67527B0-F492-4DC3-8E3B-3885E57385DB}" presName="horz1" presStyleCnt="0"/>
      <dgm:spPr/>
    </dgm:pt>
    <dgm:pt modelId="{4CF3EF30-B8AF-B944-83C1-F62A54EBC003}" type="pres">
      <dgm:prSet presAssocID="{D67527B0-F492-4DC3-8E3B-3885E57385DB}" presName="tx1" presStyleLbl="revTx" presStyleIdx="4" presStyleCnt="8"/>
      <dgm:spPr/>
    </dgm:pt>
    <dgm:pt modelId="{3CA08E1D-6565-9A40-9571-C9266B1447C2}" type="pres">
      <dgm:prSet presAssocID="{D67527B0-F492-4DC3-8E3B-3885E57385DB}" presName="vert1" presStyleCnt="0"/>
      <dgm:spPr/>
    </dgm:pt>
    <dgm:pt modelId="{85F24517-1118-E048-B5ED-08E7955355D6}" type="pres">
      <dgm:prSet presAssocID="{7DE5E95D-46B1-433D-B713-F5A5A44E0F48}" presName="thickLine" presStyleLbl="alignNode1" presStyleIdx="5" presStyleCnt="8"/>
      <dgm:spPr>
        <a:ln>
          <a:solidFill>
            <a:schemeClr val="accent1">
              <a:lumMod val="75000"/>
            </a:schemeClr>
          </a:solidFill>
        </a:ln>
      </dgm:spPr>
    </dgm:pt>
    <dgm:pt modelId="{EB8D4724-34E6-A848-B614-105DB071E9D7}" type="pres">
      <dgm:prSet presAssocID="{7DE5E95D-46B1-433D-B713-F5A5A44E0F48}" presName="horz1" presStyleCnt="0"/>
      <dgm:spPr/>
    </dgm:pt>
    <dgm:pt modelId="{4A0078BA-128E-044A-BCDA-532E5B50FC10}" type="pres">
      <dgm:prSet presAssocID="{7DE5E95D-46B1-433D-B713-F5A5A44E0F48}" presName="tx1" presStyleLbl="revTx" presStyleIdx="5" presStyleCnt="8"/>
      <dgm:spPr/>
    </dgm:pt>
    <dgm:pt modelId="{84958CC4-A9F8-8F43-814B-717C83D55EF4}" type="pres">
      <dgm:prSet presAssocID="{7DE5E95D-46B1-433D-B713-F5A5A44E0F48}" presName="vert1" presStyleCnt="0"/>
      <dgm:spPr/>
    </dgm:pt>
    <dgm:pt modelId="{337C7EC1-4016-2043-900C-475947484E91}" type="pres">
      <dgm:prSet presAssocID="{F257C303-556F-4D2A-AD35-DCCBDBE13227}" presName="thickLine" presStyleLbl="alignNode1" presStyleIdx="6" presStyleCnt="8"/>
      <dgm:spPr>
        <a:ln>
          <a:solidFill>
            <a:schemeClr val="accent1">
              <a:lumMod val="75000"/>
            </a:schemeClr>
          </a:solidFill>
        </a:ln>
      </dgm:spPr>
    </dgm:pt>
    <dgm:pt modelId="{6982FEC6-8307-7A40-BC3F-2AF37C150B82}" type="pres">
      <dgm:prSet presAssocID="{F257C303-556F-4D2A-AD35-DCCBDBE13227}" presName="horz1" presStyleCnt="0"/>
      <dgm:spPr/>
    </dgm:pt>
    <dgm:pt modelId="{83A0AA14-2181-0F45-99A3-4B8704D8C70D}" type="pres">
      <dgm:prSet presAssocID="{F257C303-556F-4D2A-AD35-DCCBDBE13227}" presName="tx1" presStyleLbl="revTx" presStyleIdx="6" presStyleCnt="8"/>
      <dgm:spPr/>
    </dgm:pt>
    <dgm:pt modelId="{46940227-4587-7145-9E93-1EFF85A45E2C}" type="pres">
      <dgm:prSet presAssocID="{F257C303-556F-4D2A-AD35-DCCBDBE13227}" presName="vert1" presStyleCnt="0"/>
      <dgm:spPr/>
    </dgm:pt>
    <dgm:pt modelId="{E68EABCD-6E5B-E44F-B651-30EB40A0089F}" type="pres">
      <dgm:prSet presAssocID="{6720CF1D-33D2-4268-A9D7-396611FD60A1}" presName="thickLine" presStyleLbl="alignNode1" presStyleIdx="7" presStyleCnt="8"/>
      <dgm:spPr>
        <a:ln>
          <a:solidFill>
            <a:schemeClr val="accent1">
              <a:lumMod val="75000"/>
            </a:schemeClr>
          </a:solidFill>
        </a:ln>
      </dgm:spPr>
    </dgm:pt>
    <dgm:pt modelId="{CD7BF73A-39F3-9446-B49D-349B37CDF784}" type="pres">
      <dgm:prSet presAssocID="{6720CF1D-33D2-4268-A9D7-396611FD60A1}" presName="horz1" presStyleCnt="0"/>
      <dgm:spPr/>
    </dgm:pt>
    <dgm:pt modelId="{7E87B58D-4D90-4F4A-83EE-FB306CA86502}" type="pres">
      <dgm:prSet presAssocID="{6720CF1D-33D2-4268-A9D7-396611FD60A1}" presName="tx1" presStyleLbl="revTx" presStyleIdx="7" presStyleCnt="8"/>
      <dgm:spPr/>
    </dgm:pt>
    <dgm:pt modelId="{07CA88A2-A3FC-D84C-B6BB-E2A5F8766B2B}" type="pres">
      <dgm:prSet presAssocID="{6720CF1D-33D2-4268-A9D7-396611FD60A1}" presName="vert1" presStyleCnt="0"/>
      <dgm:spPr/>
    </dgm:pt>
  </dgm:ptLst>
  <dgm:cxnLst>
    <dgm:cxn modelId="{992FB71E-9B9D-9A4C-AEA0-E80033DDA791}" type="presOf" srcId="{F02782A1-9820-4D6B-8106-22428CC1218C}" destId="{7ED2F6F2-ED0A-4C42-996F-D5F8A09F7FC8}" srcOrd="0" destOrd="0" presId="urn:microsoft.com/office/officeart/2008/layout/LinedList"/>
    <dgm:cxn modelId="{DD3BAC5E-03B7-4082-9558-B000A9651F7C}" srcId="{F02782A1-9820-4D6B-8106-22428CC1218C}" destId="{CB9806EB-60B3-4B86-8643-79A83C500638}" srcOrd="3" destOrd="0" parTransId="{0EB60FBF-3B70-40DD-9DAF-8426A0029C8B}" sibTransId="{DC875E89-7961-4FF3-8209-0909E50F8050}"/>
    <dgm:cxn modelId="{11A65D46-78EA-3745-AFED-E9B651016571}" type="presOf" srcId="{D67527B0-F492-4DC3-8E3B-3885E57385DB}" destId="{4CF3EF30-B8AF-B944-83C1-F62A54EBC003}" srcOrd="0" destOrd="0" presId="urn:microsoft.com/office/officeart/2008/layout/LinedList"/>
    <dgm:cxn modelId="{B0984951-B803-4702-A34F-27F56E726EA0}" srcId="{F02782A1-9820-4D6B-8106-22428CC1218C}" destId="{6720CF1D-33D2-4268-A9D7-396611FD60A1}" srcOrd="7" destOrd="0" parTransId="{3D97230C-C393-4974-ADF1-B87F239459D2}" sibTransId="{6D349562-F1F6-4871-9E60-0EC254C98965}"/>
    <dgm:cxn modelId="{1733AB72-644A-ED4D-B903-F3A1DAF81B57}" type="presOf" srcId="{962A0F67-6CF5-4834-B2C6-B7D181E4FA32}" destId="{CC2F0E52-E1F4-1248-92FA-8AE24453F6EC}" srcOrd="0" destOrd="0" presId="urn:microsoft.com/office/officeart/2008/layout/LinedList"/>
    <dgm:cxn modelId="{52AB7B54-F48D-8243-A8E8-93FDC6960680}" type="presOf" srcId="{F257C303-556F-4D2A-AD35-DCCBDBE13227}" destId="{83A0AA14-2181-0F45-99A3-4B8704D8C70D}" srcOrd="0" destOrd="0" presId="urn:microsoft.com/office/officeart/2008/layout/LinedList"/>
    <dgm:cxn modelId="{08D28684-1EF5-3744-9D50-357FFC9535A1}" type="presOf" srcId="{7DE5E95D-46B1-433D-B713-F5A5A44E0F48}" destId="{4A0078BA-128E-044A-BCDA-532E5B50FC10}" srcOrd="0" destOrd="0" presId="urn:microsoft.com/office/officeart/2008/layout/LinedList"/>
    <dgm:cxn modelId="{2383BB94-D591-485B-9499-B3C5D50CE82C}" srcId="{F02782A1-9820-4D6B-8106-22428CC1218C}" destId="{8BBA174C-4604-4A75-8F26-56F69118DC76}" srcOrd="2" destOrd="0" parTransId="{5BC3C9FF-2CB1-4A55-98D7-1BCF72169605}" sibTransId="{E9182A61-10DD-4023-8091-65A2C1B3CC37}"/>
    <dgm:cxn modelId="{E5DD0799-16D5-7C4A-968F-37F145F29A46}" type="presOf" srcId="{6720CF1D-33D2-4268-A9D7-396611FD60A1}" destId="{7E87B58D-4D90-4F4A-83EE-FB306CA86502}" srcOrd="0" destOrd="0" presId="urn:microsoft.com/office/officeart/2008/layout/LinedList"/>
    <dgm:cxn modelId="{737A339C-68EF-4D9C-89AD-2EE103225597}" srcId="{F02782A1-9820-4D6B-8106-22428CC1218C}" destId="{DF0A8DAF-33E7-4587-9D39-5AC71327EC22}" srcOrd="1" destOrd="0" parTransId="{75E8B525-7B9D-4205-A316-D00575DADE54}" sibTransId="{7F96A5AC-A137-4BC4-929C-804C82BBE6A7}"/>
    <dgm:cxn modelId="{6FD0C0A6-05DB-4D31-AA4B-1CB4DF258F6F}" srcId="{F02782A1-9820-4D6B-8106-22428CC1218C}" destId="{D67527B0-F492-4DC3-8E3B-3885E57385DB}" srcOrd="4" destOrd="0" parTransId="{E08C81B0-01D9-490B-A735-45A662A0E2EB}" sibTransId="{A77426C2-36A8-40AF-B9AE-CFDDD6E0201D}"/>
    <dgm:cxn modelId="{9B4FFAA7-54FC-1B40-83DE-800A47E3A052}" type="presOf" srcId="{CB9806EB-60B3-4B86-8643-79A83C500638}" destId="{46663EC0-C816-4E40-BA78-20A32E3FA1BC}" srcOrd="0" destOrd="0" presId="urn:microsoft.com/office/officeart/2008/layout/LinedList"/>
    <dgm:cxn modelId="{A2CB09D6-427D-472F-B670-22694AA9D4E9}" srcId="{F02782A1-9820-4D6B-8106-22428CC1218C}" destId="{962A0F67-6CF5-4834-B2C6-B7D181E4FA32}" srcOrd="0" destOrd="0" parTransId="{09D236D2-0FAD-4064-9941-105123BE317E}" sibTransId="{AF913979-375B-4FFB-ADD1-12CA5543E099}"/>
    <dgm:cxn modelId="{B7ECE9E4-771D-46A4-A003-9D62A64A6BA0}" srcId="{F02782A1-9820-4D6B-8106-22428CC1218C}" destId="{7DE5E95D-46B1-433D-B713-F5A5A44E0F48}" srcOrd="5" destOrd="0" parTransId="{1CC2F570-86C1-4441-9BB0-46D8DA09E511}" sibTransId="{0CE11492-3670-4BB0-903C-B1C43F70D695}"/>
    <dgm:cxn modelId="{5233F8EA-C993-5E4E-B9CB-F6F9CCCE729C}" type="presOf" srcId="{DF0A8DAF-33E7-4587-9D39-5AC71327EC22}" destId="{2226C76A-1FCB-1E42-A2F7-D6E126885AD6}" srcOrd="0" destOrd="0" presId="urn:microsoft.com/office/officeart/2008/layout/LinedList"/>
    <dgm:cxn modelId="{13D557FC-9F59-A045-91D7-33F87F91CA10}" type="presOf" srcId="{8BBA174C-4604-4A75-8F26-56F69118DC76}" destId="{8F16EE13-1B55-B24B-A2CC-42B951D7EDC7}" srcOrd="0" destOrd="0" presId="urn:microsoft.com/office/officeart/2008/layout/LinedList"/>
    <dgm:cxn modelId="{D175C2FC-3DDD-4A55-AD18-2364E0DCA3FF}" srcId="{F02782A1-9820-4D6B-8106-22428CC1218C}" destId="{F257C303-556F-4D2A-AD35-DCCBDBE13227}" srcOrd="6" destOrd="0" parTransId="{7405A162-33AF-4977-B72E-2392A9A8B75A}" sibTransId="{8D7DE8E4-8410-4B81-9394-79A27E9E2B00}"/>
    <dgm:cxn modelId="{2B637339-9621-204B-854F-A29745DE91B5}" type="presParOf" srcId="{7ED2F6F2-ED0A-4C42-996F-D5F8A09F7FC8}" destId="{DE2709E5-99D5-A24A-8AE6-3DE3F384AA47}" srcOrd="0" destOrd="0" presId="urn:microsoft.com/office/officeart/2008/layout/LinedList"/>
    <dgm:cxn modelId="{34E9105C-0A6F-3A4D-9423-090459E15855}" type="presParOf" srcId="{7ED2F6F2-ED0A-4C42-996F-D5F8A09F7FC8}" destId="{14A00E5E-52A5-1A4C-B6B5-C814C1380BAF}" srcOrd="1" destOrd="0" presId="urn:microsoft.com/office/officeart/2008/layout/LinedList"/>
    <dgm:cxn modelId="{2D429904-4128-2647-8BEB-51FB54A86AAD}" type="presParOf" srcId="{14A00E5E-52A5-1A4C-B6B5-C814C1380BAF}" destId="{CC2F0E52-E1F4-1248-92FA-8AE24453F6EC}" srcOrd="0" destOrd="0" presId="urn:microsoft.com/office/officeart/2008/layout/LinedList"/>
    <dgm:cxn modelId="{F5DDBA04-78AA-BA4D-84E2-354257EB1986}" type="presParOf" srcId="{14A00E5E-52A5-1A4C-B6B5-C814C1380BAF}" destId="{678BA942-6B34-774F-ACA0-FBDAB6F2A26E}" srcOrd="1" destOrd="0" presId="urn:microsoft.com/office/officeart/2008/layout/LinedList"/>
    <dgm:cxn modelId="{EC9200F2-8C90-144E-B393-B761FBFC2139}" type="presParOf" srcId="{7ED2F6F2-ED0A-4C42-996F-D5F8A09F7FC8}" destId="{2C69BEEE-AE1E-FD4B-993D-C0E95F7CE296}" srcOrd="2" destOrd="0" presId="urn:microsoft.com/office/officeart/2008/layout/LinedList"/>
    <dgm:cxn modelId="{1AD5F3C1-745A-1D46-9903-0CD2BD6103DF}" type="presParOf" srcId="{7ED2F6F2-ED0A-4C42-996F-D5F8A09F7FC8}" destId="{6CC59436-3FAF-174F-8A8F-5FD45AEC9FE5}" srcOrd="3" destOrd="0" presId="urn:microsoft.com/office/officeart/2008/layout/LinedList"/>
    <dgm:cxn modelId="{7052C9AF-C6E0-2740-99E9-98E7837077CF}" type="presParOf" srcId="{6CC59436-3FAF-174F-8A8F-5FD45AEC9FE5}" destId="{2226C76A-1FCB-1E42-A2F7-D6E126885AD6}" srcOrd="0" destOrd="0" presId="urn:microsoft.com/office/officeart/2008/layout/LinedList"/>
    <dgm:cxn modelId="{FEEE3173-95AE-254A-80FA-0DE846F1A132}" type="presParOf" srcId="{6CC59436-3FAF-174F-8A8F-5FD45AEC9FE5}" destId="{B1BFA538-8D4E-814E-81C4-C667EE1067DA}" srcOrd="1" destOrd="0" presId="urn:microsoft.com/office/officeart/2008/layout/LinedList"/>
    <dgm:cxn modelId="{5492A12F-5ACB-5744-98A9-DDDA53AF5F49}" type="presParOf" srcId="{7ED2F6F2-ED0A-4C42-996F-D5F8A09F7FC8}" destId="{C4372BE8-F365-D343-AF0D-6AC4C8B232F3}" srcOrd="4" destOrd="0" presId="urn:microsoft.com/office/officeart/2008/layout/LinedList"/>
    <dgm:cxn modelId="{E9C93F61-E841-8245-B333-221E5B48E154}" type="presParOf" srcId="{7ED2F6F2-ED0A-4C42-996F-D5F8A09F7FC8}" destId="{85A0AF1F-E112-FD4A-B9C1-2F4A5F3E8DA4}" srcOrd="5" destOrd="0" presId="urn:microsoft.com/office/officeart/2008/layout/LinedList"/>
    <dgm:cxn modelId="{0C9F277D-0579-F740-8F03-29A5FDF0DF56}" type="presParOf" srcId="{85A0AF1F-E112-FD4A-B9C1-2F4A5F3E8DA4}" destId="{8F16EE13-1B55-B24B-A2CC-42B951D7EDC7}" srcOrd="0" destOrd="0" presId="urn:microsoft.com/office/officeart/2008/layout/LinedList"/>
    <dgm:cxn modelId="{43EA1425-724C-F143-9B40-E3A4BE40060F}" type="presParOf" srcId="{85A0AF1F-E112-FD4A-B9C1-2F4A5F3E8DA4}" destId="{045B5760-A983-5845-B630-0B32495F53B2}" srcOrd="1" destOrd="0" presId="urn:microsoft.com/office/officeart/2008/layout/LinedList"/>
    <dgm:cxn modelId="{702CB400-70F7-4B44-BB8C-7E5613AC4B0C}" type="presParOf" srcId="{7ED2F6F2-ED0A-4C42-996F-D5F8A09F7FC8}" destId="{5A3C7B16-9644-CF4A-B121-D1FF5B46B2F3}" srcOrd="6" destOrd="0" presId="urn:microsoft.com/office/officeart/2008/layout/LinedList"/>
    <dgm:cxn modelId="{AB77624E-2995-374C-9181-85048B3A33FC}" type="presParOf" srcId="{7ED2F6F2-ED0A-4C42-996F-D5F8A09F7FC8}" destId="{2827FAF4-148C-464C-8D53-DA9243248189}" srcOrd="7" destOrd="0" presId="urn:microsoft.com/office/officeart/2008/layout/LinedList"/>
    <dgm:cxn modelId="{CABC008D-74AF-3245-9C71-D5523B5C653D}" type="presParOf" srcId="{2827FAF4-148C-464C-8D53-DA9243248189}" destId="{46663EC0-C816-4E40-BA78-20A32E3FA1BC}" srcOrd="0" destOrd="0" presId="urn:microsoft.com/office/officeart/2008/layout/LinedList"/>
    <dgm:cxn modelId="{2EBBFE8F-867E-7C48-9976-7B81A7853C14}" type="presParOf" srcId="{2827FAF4-148C-464C-8D53-DA9243248189}" destId="{32E7A20F-F402-2947-A7AE-D9110EBDE204}" srcOrd="1" destOrd="0" presId="urn:microsoft.com/office/officeart/2008/layout/LinedList"/>
    <dgm:cxn modelId="{AE6358F2-1DD6-774B-9E14-F97B8C96E560}" type="presParOf" srcId="{7ED2F6F2-ED0A-4C42-996F-D5F8A09F7FC8}" destId="{CFBEAB4E-FB91-954E-857E-DB7878311418}" srcOrd="8" destOrd="0" presId="urn:microsoft.com/office/officeart/2008/layout/LinedList"/>
    <dgm:cxn modelId="{F5A5B279-A71A-CF46-A39F-BF6BD34A5BD5}" type="presParOf" srcId="{7ED2F6F2-ED0A-4C42-996F-D5F8A09F7FC8}" destId="{65800439-9E30-8D48-8DEC-C6419B6BB9A5}" srcOrd="9" destOrd="0" presId="urn:microsoft.com/office/officeart/2008/layout/LinedList"/>
    <dgm:cxn modelId="{206A898C-483F-4C4E-B1DE-6BA964F1CA25}" type="presParOf" srcId="{65800439-9E30-8D48-8DEC-C6419B6BB9A5}" destId="{4CF3EF30-B8AF-B944-83C1-F62A54EBC003}" srcOrd="0" destOrd="0" presId="urn:microsoft.com/office/officeart/2008/layout/LinedList"/>
    <dgm:cxn modelId="{A9AA93D6-4234-0E4F-A635-D5528E9528EF}" type="presParOf" srcId="{65800439-9E30-8D48-8DEC-C6419B6BB9A5}" destId="{3CA08E1D-6565-9A40-9571-C9266B1447C2}" srcOrd="1" destOrd="0" presId="urn:microsoft.com/office/officeart/2008/layout/LinedList"/>
    <dgm:cxn modelId="{8BA42D4C-5ECD-0549-B00D-35AADD772D13}" type="presParOf" srcId="{7ED2F6F2-ED0A-4C42-996F-D5F8A09F7FC8}" destId="{85F24517-1118-E048-B5ED-08E7955355D6}" srcOrd="10" destOrd="0" presId="urn:microsoft.com/office/officeart/2008/layout/LinedList"/>
    <dgm:cxn modelId="{0C3B3321-AE96-854D-8266-5FC3E9DC1940}" type="presParOf" srcId="{7ED2F6F2-ED0A-4C42-996F-D5F8A09F7FC8}" destId="{EB8D4724-34E6-A848-B614-105DB071E9D7}" srcOrd="11" destOrd="0" presId="urn:microsoft.com/office/officeart/2008/layout/LinedList"/>
    <dgm:cxn modelId="{13B2B8EA-0369-CA4A-A6B7-D639297DE8EA}" type="presParOf" srcId="{EB8D4724-34E6-A848-B614-105DB071E9D7}" destId="{4A0078BA-128E-044A-BCDA-532E5B50FC10}" srcOrd="0" destOrd="0" presId="urn:microsoft.com/office/officeart/2008/layout/LinedList"/>
    <dgm:cxn modelId="{2BFEC09D-6D56-9446-A618-E8A252D3D449}" type="presParOf" srcId="{EB8D4724-34E6-A848-B614-105DB071E9D7}" destId="{84958CC4-A9F8-8F43-814B-717C83D55EF4}" srcOrd="1" destOrd="0" presId="urn:microsoft.com/office/officeart/2008/layout/LinedList"/>
    <dgm:cxn modelId="{9E329A67-6BCB-E14A-B15C-512A728F9CCE}" type="presParOf" srcId="{7ED2F6F2-ED0A-4C42-996F-D5F8A09F7FC8}" destId="{337C7EC1-4016-2043-900C-475947484E91}" srcOrd="12" destOrd="0" presId="urn:microsoft.com/office/officeart/2008/layout/LinedList"/>
    <dgm:cxn modelId="{AE89AD0B-2352-B541-AE32-97DDF5D83289}" type="presParOf" srcId="{7ED2F6F2-ED0A-4C42-996F-D5F8A09F7FC8}" destId="{6982FEC6-8307-7A40-BC3F-2AF37C150B82}" srcOrd="13" destOrd="0" presId="urn:microsoft.com/office/officeart/2008/layout/LinedList"/>
    <dgm:cxn modelId="{CC180911-80CC-204E-904B-F27E5A568803}" type="presParOf" srcId="{6982FEC6-8307-7A40-BC3F-2AF37C150B82}" destId="{83A0AA14-2181-0F45-99A3-4B8704D8C70D}" srcOrd="0" destOrd="0" presId="urn:microsoft.com/office/officeart/2008/layout/LinedList"/>
    <dgm:cxn modelId="{2DA275D1-8D09-AD4C-9270-53D916CED9B9}" type="presParOf" srcId="{6982FEC6-8307-7A40-BC3F-2AF37C150B82}" destId="{46940227-4587-7145-9E93-1EFF85A45E2C}" srcOrd="1" destOrd="0" presId="urn:microsoft.com/office/officeart/2008/layout/LinedList"/>
    <dgm:cxn modelId="{5420335F-17A4-6D4E-9462-7825D7885F93}" type="presParOf" srcId="{7ED2F6F2-ED0A-4C42-996F-D5F8A09F7FC8}" destId="{E68EABCD-6E5B-E44F-B651-30EB40A0089F}" srcOrd="14" destOrd="0" presId="urn:microsoft.com/office/officeart/2008/layout/LinedList"/>
    <dgm:cxn modelId="{CFC8CCC4-9CD5-7443-A1A2-6669A557EEE8}" type="presParOf" srcId="{7ED2F6F2-ED0A-4C42-996F-D5F8A09F7FC8}" destId="{CD7BF73A-39F3-9446-B49D-349B37CDF784}" srcOrd="15" destOrd="0" presId="urn:microsoft.com/office/officeart/2008/layout/LinedList"/>
    <dgm:cxn modelId="{517D875C-E851-544E-B386-B1D704B471AF}" type="presParOf" srcId="{CD7BF73A-39F3-9446-B49D-349B37CDF784}" destId="{7E87B58D-4D90-4F4A-83EE-FB306CA86502}" srcOrd="0" destOrd="0" presId="urn:microsoft.com/office/officeart/2008/layout/LinedList"/>
    <dgm:cxn modelId="{CDD55F40-5330-A246-A428-A76D553E737E}" type="presParOf" srcId="{CD7BF73A-39F3-9446-B49D-349B37CDF784}" destId="{07CA88A2-A3FC-D84C-B6BB-E2A5F8766B2B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E9C387-6DE3-4736-9C92-157DB1D881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15550-6C48-4A4A-BCFD-407903179FBA}">
      <dgm:prSet/>
      <dgm:spPr/>
      <dgm:t>
        <a:bodyPr/>
        <a:lstStyle/>
        <a:p>
          <a:pPr algn="ctr"/>
          <a:r>
            <a:rPr lang="en-US" dirty="0"/>
            <a:t>Register for the Informational Session on </a:t>
          </a:r>
          <a:r>
            <a:rPr lang="en-US" b="1" u="sng" dirty="0"/>
            <a:t>February 26, 2025 @ 5:30 PM </a:t>
          </a:r>
          <a:r>
            <a:rPr lang="en-US" dirty="0"/>
            <a:t>(virtual) for more details! </a:t>
          </a:r>
          <a:endParaRPr lang="en-US" dirty="0">
            <a:solidFill>
              <a:schemeClr val="bg1"/>
            </a:solidFill>
          </a:endParaRPr>
        </a:p>
      </dgm:t>
    </dgm:pt>
    <dgm:pt modelId="{AA463346-22CF-425E-9906-5F4B0C7D8E13}" type="parTrans" cxnId="{099A0EF6-7B87-47E6-A22F-9FD0E8A43D6A}">
      <dgm:prSet/>
      <dgm:spPr/>
      <dgm:t>
        <a:bodyPr/>
        <a:lstStyle/>
        <a:p>
          <a:endParaRPr lang="en-US"/>
        </a:p>
      </dgm:t>
    </dgm:pt>
    <dgm:pt modelId="{B2F572A6-AE0D-4FE4-981B-305130BC840A}" type="sibTrans" cxnId="{099A0EF6-7B87-47E6-A22F-9FD0E8A43D6A}">
      <dgm:prSet/>
      <dgm:spPr/>
      <dgm:t>
        <a:bodyPr/>
        <a:lstStyle/>
        <a:p>
          <a:endParaRPr lang="en-US"/>
        </a:p>
      </dgm:t>
    </dgm:pt>
    <dgm:pt modelId="{18060C4F-A199-448D-ABE3-4350EA5C3F05}" type="pres">
      <dgm:prSet presAssocID="{18E9C387-6DE3-4736-9C92-157DB1D88178}" presName="linear" presStyleCnt="0">
        <dgm:presLayoutVars>
          <dgm:animLvl val="lvl"/>
          <dgm:resizeHandles val="exact"/>
        </dgm:presLayoutVars>
      </dgm:prSet>
      <dgm:spPr/>
    </dgm:pt>
    <dgm:pt modelId="{70F46B19-D71E-4446-B8F8-8EBB0A5B1B5A}" type="pres">
      <dgm:prSet presAssocID="{5CE15550-6C48-4A4A-BCFD-407903179FBA}" presName="parentText" presStyleLbl="node1" presStyleIdx="0" presStyleCnt="1" custLinFactNeighborX="-16337" custLinFactNeighborY="6431">
        <dgm:presLayoutVars>
          <dgm:chMax val="0"/>
          <dgm:bulletEnabled val="1"/>
        </dgm:presLayoutVars>
      </dgm:prSet>
      <dgm:spPr/>
    </dgm:pt>
  </dgm:ptLst>
  <dgm:cxnLst>
    <dgm:cxn modelId="{CE27FD72-E3B4-4464-9653-625830AFC9CB}" type="presOf" srcId="{5CE15550-6C48-4A4A-BCFD-407903179FBA}" destId="{70F46B19-D71E-4446-B8F8-8EBB0A5B1B5A}" srcOrd="0" destOrd="0" presId="urn:microsoft.com/office/officeart/2005/8/layout/vList2"/>
    <dgm:cxn modelId="{413D4674-D241-42A8-946C-E9B7A879251A}" type="presOf" srcId="{18E9C387-6DE3-4736-9C92-157DB1D88178}" destId="{18060C4F-A199-448D-ABE3-4350EA5C3F05}" srcOrd="0" destOrd="0" presId="urn:microsoft.com/office/officeart/2005/8/layout/vList2"/>
    <dgm:cxn modelId="{099A0EF6-7B87-47E6-A22F-9FD0E8A43D6A}" srcId="{18E9C387-6DE3-4736-9C92-157DB1D88178}" destId="{5CE15550-6C48-4A4A-BCFD-407903179FBA}" srcOrd="0" destOrd="0" parTransId="{AA463346-22CF-425E-9906-5F4B0C7D8E13}" sibTransId="{B2F572A6-AE0D-4FE4-981B-305130BC840A}"/>
    <dgm:cxn modelId="{962AF136-A5B1-4D3B-81BF-AAE9F1F840E7}" type="presParOf" srcId="{18060C4F-A199-448D-ABE3-4350EA5C3F05}" destId="{70F46B19-D71E-4446-B8F8-8EBB0A5B1B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09E5-99D5-A24A-8AE6-3DE3F384AA47}">
      <dsp:nvSpPr>
        <dsp:cNvPr id="0" name=""/>
        <dsp:cNvSpPr/>
      </dsp:nvSpPr>
      <dsp:spPr>
        <a:xfrm>
          <a:off x="0" y="0"/>
          <a:ext cx="65114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F0E52-E1F4-1248-92FA-8AE24453F6EC}">
      <dsp:nvSpPr>
        <dsp:cNvPr id="0" name=""/>
        <dsp:cNvSpPr/>
      </dsp:nvSpPr>
      <dsp:spPr>
        <a:xfrm>
          <a:off x="0" y="0"/>
          <a:ext cx="6511413" cy="547764"/>
        </a:xfrm>
        <a:prstGeom prst="rect">
          <a:avLst/>
        </a:prstGeom>
        <a:noFill/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Business Education</a:t>
          </a:r>
          <a:endParaRPr lang="en-US" sz="2200" kern="1200" dirty="0"/>
        </a:p>
      </dsp:txBody>
      <dsp:txXfrm>
        <a:off x="0" y="0"/>
        <a:ext cx="6511413" cy="547764"/>
      </dsp:txXfrm>
    </dsp:sp>
    <dsp:sp modelId="{2C69BEEE-AE1E-FD4B-993D-C0E95F7CE296}">
      <dsp:nvSpPr>
        <dsp:cNvPr id="0" name=""/>
        <dsp:cNvSpPr/>
      </dsp:nvSpPr>
      <dsp:spPr>
        <a:xfrm>
          <a:off x="0" y="547764"/>
          <a:ext cx="65114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6C76A-1FCB-1E42-A2F7-D6E126885AD6}">
      <dsp:nvSpPr>
        <dsp:cNvPr id="0" name=""/>
        <dsp:cNvSpPr/>
      </dsp:nvSpPr>
      <dsp:spPr>
        <a:xfrm>
          <a:off x="0" y="547764"/>
          <a:ext cx="6511413" cy="547764"/>
        </a:xfrm>
        <a:prstGeom prst="rect">
          <a:avLst/>
        </a:prstGeom>
        <a:noFill/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Technical Education</a:t>
          </a:r>
          <a:endParaRPr lang="en-US" sz="2200" kern="1200" dirty="0"/>
        </a:p>
      </dsp:txBody>
      <dsp:txXfrm>
        <a:off x="0" y="547764"/>
        <a:ext cx="6511413" cy="547764"/>
      </dsp:txXfrm>
    </dsp:sp>
    <dsp:sp modelId="{C4372BE8-F365-D343-AF0D-6AC4C8B232F3}">
      <dsp:nvSpPr>
        <dsp:cNvPr id="0" name=""/>
        <dsp:cNvSpPr/>
      </dsp:nvSpPr>
      <dsp:spPr>
        <a:xfrm>
          <a:off x="0" y="1095528"/>
          <a:ext cx="65114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6EE13-1B55-B24B-A2CC-42B951D7EDC7}">
      <dsp:nvSpPr>
        <dsp:cNvPr id="0" name=""/>
        <dsp:cNvSpPr/>
      </dsp:nvSpPr>
      <dsp:spPr>
        <a:xfrm>
          <a:off x="0" y="1095528"/>
          <a:ext cx="6511413" cy="547764"/>
        </a:xfrm>
        <a:prstGeom prst="rect">
          <a:avLst/>
        </a:prstGeom>
        <a:noFill/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Home Economics</a:t>
          </a:r>
          <a:endParaRPr lang="en-US" sz="2200" kern="1200" dirty="0"/>
        </a:p>
      </dsp:txBody>
      <dsp:txXfrm>
        <a:off x="0" y="1095528"/>
        <a:ext cx="6511413" cy="547764"/>
      </dsp:txXfrm>
    </dsp:sp>
    <dsp:sp modelId="{5A3C7B16-9644-CF4A-B121-D1FF5B46B2F3}">
      <dsp:nvSpPr>
        <dsp:cNvPr id="0" name=""/>
        <dsp:cNvSpPr/>
      </dsp:nvSpPr>
      <dsp:spPr>
        <a:xfrm>
          <a:off x="0" y="1643293"/>
          <a:ext cx="65114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63EC0-C816-4E40-BA78-20A32E3FA1BC}">
      <dsp:nvSpPr>
        <dsp:cNvPr id="0" name=""/>
        <dsp:cNvSpPr/>
      </dsp:nvSpPr>
      <dsp:spPr>
        <a:xfrm>
          <a:off x="0" y="1643293"/>
          <a:ext cx="6511413" cy="547764"/>
        </a:xfrm>
        <a:prstGeom prst="rect">
          <a:avLst/>
        </a:prstGeom>
        <a:noFill/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Fine Arts</a:t>
          </a:r>
          <a:endParaRPr lang="en-US" sz="2200" kern="1200"/>
        </a:p>
      </dsp:txBody>
      <dsp:txXfrm>
        <a:off x="0" y="1643293"/>
        <a:ext cx="6511413" cy="547764"/>
      </dsp:txXfrm>
    </dsp:sp>
    <dsp:sp modelId="{CFBEAB4E-FB91-954E-857E-DB7878311418}">
      <dsp:nvSpPr>
        <dsp:cNvPr id="0" name=""/>
        <dsp:cNvSpPr/>
      </dsp:nvSpPr>
      <dsp:spPr>
        <a:xfrm>
          <a:off x="0" y="2191057"/>
          <a:ext cx="65114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3EF30-B8AF-B944-83C1-F62A54EBC003}">
      <dsp:nvSpPr>
        <dsp:cNvPr id="0" name=""/>
        <dsp:cNvSpPr/>
      </dsp:nvSpPr>
      <dsp:spPr>
        <a:xfrm>
          <a:off x="0" y="2191057"/>
          <a:ext cx="6511413" cy="547764"/>
        </a:xfrm>
        <a:prstGeom prst="rect">
          <a:avLst/>
        </a:prstGeom>
        <a:noFill/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Music</a:t>
          </a:r>
          <a:endParaRPr lang="en-US" sz="2200" kern="1200"/>
        </a:p>
      </dsp:txBody>
      <dsp:txXfrm>
        <a:off x="0" y="2191057"/>
        <a:ext cx="6511413" cy="547764"/>
      </dsp:txXfrm>
    </dsp:sp>
    <dsp:sp modelId="{85F24517-1118-E048-B5ED-08E7955355D6}">
      <dsp:nvSpPr>
        <dsp:cNvPr id="0" name=""/>
        <dsp:cNvSpPr/>
      </dsp:nvSpPr>
      <dsp:spPr>
        <a:xfrm>
          <a:off x="0" y="2738821"/>
          <a:ext cx="65114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078BA-128E-044A-BCDA-532E5B50FC10}">
      <dsp:nvSpPr>
        <dsp:cNvPr id="0" name=""/>
        <dsp:cNvSpPr/>
      </dsp:nvSpPr>
      <dsp:spPr>
        <a:xfrm>
          <a:off x="0" y="2738821"/>
          <a:ext cx="6511413" cy="547764"/>
        </a:xfrm>
        <a:prstGeom prst="rect">
          <a:avLst/>
        </a:prstGeom>
        <a:noFill/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Performing Arts</a:t>
          </a:r>
          <a:endParaRPr lang="en-US" sz="2200" kern="1200"/>
        </a:p>
      </dsp:txBody>
      <dsp:txXfrm>
        <a:off x="0" y="2738821"/>
        <a:ext cx="6511413" cy="547764"/>
      </dsp:txXfrm>
    </dsp:sp>
    <dsp:sp modelId="{337C7EC1-4016-2043-900C-475947484E91}">
      <dsp:nvSpPr>
        <dsp:cNvPr id="0" name=""/>
        <dsp:cNvSpPr/>
      </dsp:nvSpPr>
      <dsp:spPr>
        <a:xfrm>
          <a:off x="0" y="3286586"/>
          <a:ext cx="65114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0AA14-2181-0F45-99A3-4B8704D8C70D}">
      <dsp:nvSpPr>
        <dsp:cNvPr id="0" name=""/>
        <dsp:cNvSpPr/>
      </dsp:nvSpPr>
      <dsp:spPr>
        <a:xfrm>
          <a:off x="0" y="3286586"/>
          <a:ext cx="6511413" cy="547764"/>
        </a:xfrm>
        <a:prstGeom prst="rect">
          <a:avLst/>
        </a:prstGeom>
        <a:noFill/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P.E.</a:t>
          </a:r>
          <a:endParaRPr lang="en-US" sz="2200" kern="1200"/>
        </a:p>
      </dsp:txBody>
      <dsp:txXfrm>
        <a:off x="0" y="3286586"/>
        <a:ext cx="6511413" cy="547764"/>
      </dsp:txXfrm>
    </dsp:sp>
    <dsp:sp modelId="{E68EABCD-6E5B-E44F-B651-30EB40A0089F}">
      <dsp:nvSpPr>
        <dsp:cNvPr id="0" name=""/>
        <dsp:cNvSpPr/>
      </dsp:nvSpPr>
      <dsp:spPr>
        <a:xfrm>
          <a:off x="0" y="3834350"/>
          <a:ext cx="65114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7B58D-4D90-4F4A-83EE-FB306CA86502}">
      <dsp:nvSpPr>
        <dsp:cNvPr id="0" name=""/>
        <dsp:cNvSpPr/>
      </dsp:nvSpPr>
      <dsp:spPr>
        <a:xfrm>
          <a:off x="0" y="3834350"/>
          <a:ext cx="6511413" cy="547764"/>
        </a:xfrm>
        <a:prstGeom prst="rect">
          <a:avLst/>
        </a:prstGeom>
        <a:noFill/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Languages</a:t>
          </a:r>
          <a:endParaRPr lang="en-US" sz="2200" kern="1200" dirty="0"/>
        </a:p>
      </dsp:txBody>
      <dsp:txXfrm>
        <a:off x="0" y="3834350"/>
        <a:ext cx="6511413" cy="547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46B19-D71E-4446-B8F8-8EBB0A5B1B5A}">
      <dsp:nvSpPr>
        <dsp:cNvPr id="0" name=""/>
        <dsp:cNvSpPr/>
      </dsp:nvSpPr>
      <dsp:spPr>
        <a:xfrm>
          <a:off x="0" y="33314"/>
          <a:ext cx="8460747" cy="20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Register for the Informational Session on </a:t>
          </a:r>
          <a:r>
            <a:rPr lang="en-US" sz="3600" b="1" u="sng" kern="1200" dirty="0"/>
            <a:t>February 26, 2025 @ 5:30 PM </a:t>
          </a:r>
          <a:r>
            <a:rPr lang="en-US" sz="3600" kern="1200" dirty="0"/>
            <a:t>(virtual) for more details! 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98694" y="132008"/>
        <a:ext cx="8263359" cy="1824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FA409EA-1CBD-4A1B-A2DB-E3A8A0342C3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438C2F5-13DB-463B-A45A-95FD53E7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8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09EA-1CBD-4A1B-A2DB-E3A8A0342C3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C2F5-13DB-463B-A45A-95FD53E7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5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A409EA-1CBD-4A1B-A2DB-E3A8A0342C3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38C2F5-13DB-463B-A45A-95FD53E7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24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A409EA-1CBD-4A1B-A2DB-E3A8A0342C3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38C2F5-13DB-463B-A45A-95FD53E7D0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7204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A409EA-1CBD-4A1B-A2DB-E3A8A0342C3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38C2F5-13DB-463B-A45A-95FD53E7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39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09EA-1CBD-4A1B-A2DB-E3A8A0342C3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C2F5-13DB-463B-A45A-95FD53E7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46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09EA-1CBD-4A1B-A2DB-E3A8A0342C3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C2F5-13DB-463B-A45A-95FD53E7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75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09EA-1CBD-4A1B-A2DB-E3A8A0342C3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C2F5-13DB-463B-A45A-95FD53E7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03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A409EA-1CBD-4A1B-A2DB-E3A8A0342C3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38C2F5-13DB-463B-A45A-95FD53E7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72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5" descr="Background pattern&#10;&#10;Description automatically generated">
            <a:extLst>
              <a:ext uri="{FF2B5EF4-FFF2-40B4-BE49-F238E27FC236}">
                <a16:creationId xmlns:a16="http://schemas.microsoft.com/office/drawing/2014/main" id="{4363635F-9CD7-E21C-B56B-375050656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 rot="5400000" flipV="1">
            <a:off x="5661470" y="-5661469"/>
            <a:ext cx="869067" cy="12192003"/>
          </a:xfrm>
          <a:custGeom>
            <a:avLst/>
            <a:gdLst>
              <a:gd name="connsiteX0" fmla="*/ 0 w 7113588"/>
              <a:gd name="connsiteY0" fmla="*/ 0 h 6858000"/>
              <a:gd name="connsiteX1" fmla="*/ 7113588 w 7113588"/>
              <a:gd name="connsiteY1" fmla="*/ 0 h 6858000"/>
              <a:gd name="connsiteX2" fmla="*/ 7113588 w 7113588"/>
              <a:gd name="connsiteY2" fmla="*/ 6858000 h 6858000"/>
              <a:gd name="connsiteX3" fmla="*/ 0 w 711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588" h="6858000">
                <a:moveTo>
                  <a:pt x="0" y="0"/>
                </a:moveTo>
                <a:lnTo>
                  <a:pt x="7113588" y="0"/>
                </a:lnTo>
                <a:lnTo>
                  <a:pt x="711358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</p:spPr>
      </p:pic>
      <p:pic>
        <p:nvPicPr>
          <p:cNvPr id="9" name="Picture Placeholder 15" descr="Background pattern&#10;&#10;Description automatically generated">
            <a:extLst>
              <a:ext uri="{FF2B5EF4-FFF2-40B4-BE49-F238E27FC236}">
                <a16:creationId xmlns:a16="http://schemas.microsoft.com/office/drawing/2014/main" id="{155291B2-5292-64AA-E9D4-6E50B3E57C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 rot="5400000" flipV="1">
            <a:off x="5751114" y="-5571817"/>
            <a:ext cx="869067" cy="12012702"/>
          </a:xfrm>
          <a:custGeom>
            <a:avLst/>
            <a:gdLst>
              <a:gd name="connsiteX0" fmla="*/ 0 w 7113588"/>
              <a:gd name="connsiteY0" fmla="*/ 0 h 6858000"/>
              <a:gd name="connsiteX1" fmla="*/ 7113588 w 7113588"/>
              <a:gd name="connsiteY1" fmla="*/ 0 h 6858000"/>
              <a:gd name="connsiteX2" fmla="*/ 7113588 w 7113588"/>
              <a:gd name="connsiteY2" fmla="*/ 6858000 h 6858000"/>
              <a:gd name="connsiteX3" fmla="*/ 0 w 711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588" h="6858000">
                <a:moveTo>
                  <a:pt x="0" y="0"/>
                </a:moveTo>
                <a:lnTo>
                  <a:pt x="7113588" y="0"/>
                </a:lnTo>
                <a:lnTo>
                  <a:pt x="711358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49D965-BD9F-D098-C5B3-05F2567137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6458" y="254438"/>
            <a:ext cx="1468800" cy="313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1296C-7CD4-7BCD-F1AF-DF20CDF27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1246188"/>
            <a:ext cx="10879138" cy="1523516"/>
          </a:xfrm>
        </p:spPr>
        <p:txBody>
          <a:bodyPr/>
          <a:lstStyle>
            <a:lvl1pPr marL="0" indent="0" algn="ctr">
              <a:buNone/>
              <a:defRPr sz="6000" b="1" i="0">
                <a:solidFill>
                  <a:srgbClr val="2271B5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6000" b="1" i="0">
                <a:latin typeface="Signika" panose="02010003020600000004" pitchFamily="2" charset="0"/>
              </a:defRPr>
            </a:lvl2pPr>
            <a:lvl3pPr marL="914400" indent="0">
              <a:buNone/>
              <a:defRPr sz="6000" b="1" i="0">
                <a:latin typeface="Signika" panose="02010003020600000004" pitchFamily="2" charset="0"/>
              </a:defRPr>
            </a:lvl3pPr>
            <a:lvl4pPr marL="1371600" indent="0">
              <a:buNone/>
              <a:defRPr sz="6000" b="1" i="0">
                <a:latin typeface="Signika" panose="02010003020600000004" pitchFamily="2" charset="0"/>
              </a:defRPr>
            </a:lvl4pPr>
            <a:lvl5pPr marL="1828800" indent="0">
              <a:buNone/>
              <a:defRPr sz="6000" b="1" i="0">
                <a:latin typeface="Signika" panose="02010003020600000004" pitchFamily="2" charset="0"/>
              </a:defRPr>
            </a:lvl5pPr>
          </a:lstStyle>
          <a:p>
            <a:pPr lvl="0"/>
            <a:r>
              <a:rPr lang="en-US" dirty="0"/>
              <a:t>Titles/</a:t>
            </a:r>
            <a:r>
              <a:rPr lang="en-US" dirty="0" err="1"/>
              <a:t>EmphasizedStatements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06A497-8F24-F13F-469F-B6DB9EBF82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1675" y="2981325"/>
            <a:ext cx="10893425" cy="362267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2271B5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1800">
                <a:solidFill>
                  <a:srgbClr val="2271B5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1800">
                <a:solidFill>
                  <a:srgbClr val="2271B5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800">
                <a:solidFill>
                  <a:srgbClr val="2271B5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800">
                <a:solidFill>
                  <a:srgbClr val="2271B5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8822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09EA-1CBD-4A1B-A2DB-E3A8A0342C3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C2F5-13DB-463B-A45A-95FD53E7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3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A409EA-1CBD-4A1B-A2DB-E3A8A0342C3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438C2F5-13DB-463B-A45A-95FD53E7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1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09EA-1CBD-4A1B-A2DB-E3A8A0342C3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C2F5-13DB-463B-A45A-95FD53E7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09EA-1CBD-4A1B-A2DB-E3A8A0342C3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C2F5-13DB-463B-A45A-95FD53E7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6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09EA-1CBD-4A1B-A2DB-E3A8A0342C3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C2F5-13DB-463B-A45A-95FD53E7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1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09EA-1CBD-4A1B-A2DB-E3A8A0342C3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C2F5-13DB-463B-A45A-95FD53E7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9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09EA-1CBD-4A1B-A2DB-E3A8A0342C3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C2F5-13DB-463B-A45A-95FD53E7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1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09EA-1CBD-4A1B-A2DB-E3A8A0342C3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C2F5-13DB-463B-A45A-95FD53E7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0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409EA-1CBD-4A1B-A2DB-E3A8A0342C3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8C2F5-13DB-463B-A45A-95FD53E7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3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bit.ly/3DoNNBo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sb.bc.ca/prince-wales/page/11995/course-planni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sb.bc.ca/career-programs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plannerbc.ca/" TargetMode="External"/><Relationship Id="rId2" Type="http://schemas.openxmlformats.org/officeDocument/2006/relationships/hyperlink" Target="http://www.myblueprint.ca/sd3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vsb.bc.ca/prince-wale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7E3DD-3FFC-5549-AE75-9ECD7206E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84" y="826654"/>
            <a:ext cx="10515600" cy="2220913"/>
          </a:xfrm>
        </p:spPr>
        <p:txBody>
          <a:bodyPr>
            <a:noAutofit/>
          </a:bodyPr>
          <a:lstStyle/>
          <a:p>
            <a:pPr algn="ctr"/>
            <a:r>
              <a:rPr lang="en-CA" sz="4800" b="1" dirty="0">
                <a:solidFill>
                  <a:schemeClr val="accent1">
                    <a:lumMod val="50000"/>
                  </a:schemeClr>
                </a:solidFill>
              </a:rPr>
              <a:t>Course Selection for Current Grade 10 Students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46C7FE-E107-2E46-ABE9-E7DC39B70416}"/>
              </a:ext>
            </a:extLst>
          </p:cNvPr>
          <p:cNvSpPr/>
          <p:nvPr/>
        </p:nvSpPr>
        <p:spPr>
          <a:xfrm>
            <a:off x="235974" y="235974"/>
            <a:ext cx="11710220" cy="6400800"/>
          </a:xfrm>
          <a:prstGeom prst="rect">
            <a:avLst/>
          </a:prstGeom>
          <a:noFill/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old crown with feathers and blue ribbons&#10;&#10;Description automatically generated">
            <a:extLst>
              <a:ext uri="{FF2B5EF4-FFF2-40B4-BE49-F238E27FC236}">
                <a16:creationId xmlns:a16="http://schemas.microsoft.com/office/drawing/2014/main" id="{01FF2E08-966E-DA83-CC7B-7BEFEDAF9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95" y="2815894"/>
            <a:ext cx="3188178" cy="360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earn More Text - Lineal - Wired - Lordicon">
            <a:extLst>
              <a:ext uri="{FF2B5EF4-FFF2-40B4-BE49-F238E27FC236}">
                <a16:creationId xmlns:a16="http://schemas.microsoft.com/office/drawing/2014/main" id="{0B0E294C-2981-51EF-4DA5-29E814E5F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510">
            <a:off x="10039146" y="5365333"/>
            <a:ext cx="1109405" cy="110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8498C2-1582-DEC6-3D93-E758230AB9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447" y="993158"/>
            <a:ext cx="10879138" cy="15235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/>
              </a:rPr>
              <a:t>INFORMATIONAL SESSION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8B3763-1474-95BD-341E-DA9D0CB44461}"/>
              </a:ext>
            </a:extLst>
          </p:cNvPr>
          <p:cNvGraphicFramePr/>
          <p:nvPr/>
        </p:nvGraphicFramePr>
        <p:xfrm>
          <a:off x="441794" y="2889067"/>
          <a:ext cx="8460747" cy="205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E5DB355-C7B7-D5C7-0F29-ED55513492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230" y="2403428"/>
            <a:ext cx="2311976" cy="2311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E700BD-5388-DADF-411F-33C136BC3802}"/>
              </a:ext>
            </a:extLst>
          </p:cNvPr>
          <p:cNvSpPr txBox="1"/>
          <p:nvPr/>
        </p:nvSpPr>
        <p:spPr>
          <a:xfrm>
            <a:off x="7545332" y="484611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1800" u="sng" dirty="0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hlinkClick r:id="rId9"/>
              </a:rPr>
              <a:t>bit.ly/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hlinkClick r:id="rId9"/>
              </a:rPr>
              <a:t>3DoNNBo</a:t>
            </a:r>
            <a:endParaRPr lang="en-US" sz="2800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69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053C5-AFA1-D54A-8DAD-B5E86CCA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784" y="758832"/>
            <a:ext cx="8610600" cy="1293028"/>
          </a:xfrm>
        </p:spPr>
        <p:txBody>
          <a:bodyPr/>
          <a:lstStyle/>
          <a:p>
            <a:pPr algn="ctr"/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Course Selection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2E5C2-4884-D44F-BA8E-36AD9CEFF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Grade 11 students are expected to take 8 courses at PW</a:t>
            </a:r>
          </a:p>
          <a:p>
            <a:r>
              <a:rPr lang="en-US" dirty="0"/>
              <a:t>Timetable is built according to student choices</a:t>
            </a:r>
          </a:p>
          <a:p>
            <a:r>
              <a:rPr lang="en-US" dirty="0"/>
              <a:t>Do not pick a class assuming that a particular teacher will be teaching it</a:t>
            </a:r>
          </a:p>
          <a:p>
            <a:r>
              <a:rPr lang="en-US" dirty="0"/>
              <a:t>Pick classes based on interest, not student composition</a:t>
            </a:r>
          </a:p>
          <a:p>
            <a:r>
              <a:rPr lang="en-US" dirty="0"/>
              <a:t>If summer school is a plan, do not request the same class during course selection</a:t>
            </a:r>
          </a:p>
          <a:p>
            <a:r>
              <a:rPr lang="en-US" dirty="0"/>
              <a:t>Form required for CS blocks</a:t>
            </a:r>
          </a:p>
          <a:p>
            <a:r>
              <a:rPr lang="en-US" dirty="0"/>
              <a:t>Priority for courses will go to students in current course grade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7D4B36-441B-5349-9ED9-3DF91D38212F}"/>
              </a:ext>
            </a:extLst>
          </p:cNvPr>
          <p:cNvSpPr/>
          <p:nvPr/>
        </p:nvSpPr>
        <p:spPr>
          <a:xfrm>
            <a:off x="235974" y="235974"/>
            <a:ext cx="11710220" cy="6400800"/>
          </a:xfrm>
          <a:prstGeom prst="rect">
            <a:avLst/>
          </a:prstGeom>
          <a:noFill/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51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6E3E-D5F2-B9BD-9530-F5F1F8A8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55690"/>
            <a:ext cx="86106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Course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9FE86-AD4B-87CF-E35F-2D455768F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17220" indent="-34290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50000"/>
                </a:schemeClr>
              </a:buClr>
              <a:buSzPct val="85000"/>
              <a:defRPr/>
            </a:pPr>
            <a:r>
              <a:rPr lang="en-US" altLang="en-US" dirty="0">
                <a:ea typeface="Verdana" panose="020B0604030504040204" pitchFamily="34" charset="0"/>
                <a:cs typeface="Verdana" panose="020B0604030504040204" pitchFamily="34" charset="0"/>
              </a:rPr>
              <a:t>Elective tour was held during FIT last week</a:t>
            </a:r>
          </a:p>
          <a:p>
            <a:pPr marL="617220" indent="-34290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50000"/>
                </a:schemeClr>
              </a:buClr>
              <a:buSzPct val="85000"/>
              <a:defRPr/>
            </a:pPr>
            <a:r>
              <a:rPr lang="en-US" altLang="en-US" dirty="0">
                <a:ea typeface="Verdana" panose="020B0604030504040204" pitchFamily="34" charset="0"/>
                <a:cs typeface="Verdana" panose="020B0604030504040204" pitchFamily="34" charset="0"/>
              </a:rPr>
              <a:t>Course descriptions for each course offered at PW listed in Course Planning Guide</a:t>
            </a:r>
          </a:p>
          <a:p>
            <a:pPr marL="617220" indent="-34290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50000"/>
                </a:schemeClr>
              </a:buClr>
              <a:buSzPct val="85000"/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Please read course descriptions before making course selections</a:t>
            </a:r>
          </a:p>
          <a:p>
            <a:pPr marL="617220" indent="-34290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50000"/>
                </a:schemeClr>
              </a:buClr>
              <a:buSzPct val="85000"/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Course planning guide can be found at the link below:</a:t>
            </a:r>
          </a:p>
          <a:p>
            <a:pPr marL="617220" indent="-34290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50000"/>
                </a:schemeClr>
              </a:buClr>
              <a:buSzPct val="85000"/>
              <a:defRPr/>
            </a:pP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17220" indent="-34290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50000"/>
                </a:schemeClr>
              </a:buClr>
              <a:buSzPct val="85000"/>
              <a:defRPr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https://www.vsb.bc.ca/prince-wales/page/11995/course-planning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4420" lvl="1" indent="-342900">
              <a:spcBef>
                <a:spcPts val="700"/>
              </a:spcBef>
              <a:buClr>
                <a:schemeClr val="accent1">
                  <a:lumMod val="50000"/>
                </a:schemeClr>
              </a:buClr>
              <a:buSzPct val="85000"/>
              <a:defRPr/>
            </a:pP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04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4556-9723-6D45-5DEC-EF87D8C3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007935"/>
            <a:ext cx="86106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Learning strategies/gold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8AEB8-D015-528C-1363-04C4EC5D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86584"/>
            <a:ext cx="5410200" cy="4024125"/>
          </a:xfrm>
        </p:spPr>
        <p:txBody>
          <a:bodyPr/>
          <a:lstStyle/>
          <a:p>
            <a:pPr marL="501015" indent="-34290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Learning Strategies (LS) 11 or GOLD 11 – for students who have taken these classes in previous years </a:t>
            </a:r>
          </a:p>
          <a:p>
            <a:pPr marL="501015" indent="-34290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Learning Strategies &amp; GOLD students earn 4 credits for each LS class </a:t>
            </a:r>
          </a:p>
          <a:p>
            <a:pPr marL="501015" indent="-342900">
              <a:lnSpc>
                <a:spcPct val="900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Learning Strategies students can choose 2 LS classes if they want support in each semester</a:t>
            </a:r>
            <a:endParaRPr lang="en-US" altLang="en-US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7170" name="Picture 2" descr="School Students about College and Careers">
            <a:extLst>
              <a:ext uri="{FF2B5EF4-FFF2-40B4-BE49-F238E27FC236}">
                <a16:creationId xmlns:a16="http://schemas.microsoft.com/office/drawing/2014/main" id="{3EAF7A4B-00E5-3DFE-1B44-5213224DB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10" y="2386584"/>
            <a:ext cx="5581650" cy="319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33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CB06C-430F-D9E6-E2E1-F17FD50E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84038"/>
            <a:ext cx="86106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ELL beg/int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D08F9-544D-FD0C-CF40-D16D7A1BC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247015" cy="4024125"/>
          </a:xfrm>
        </p:spPr>
        <p:txBody>
          <a:bodyPr>
            <a:normAutofit/>
          </a:bodyPr>
          <a:lstStyle/>
          <a:p>
            <a:pPr marL="502920" indent="-342900">
              <a:lnSpc>
                <a:spcPct val="90000"/>
              </a:lnSpc>
              <a:spcBef>
                <a:spcPts val="35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Sign up for the same level you are currently in.</a:t>
            </a:r>
          </a:p>
          <a:p>
            <a:pPr marL="388620" indent="-342900">
              <a:lnSpc>
                <a:spcPct val="90000"/>
              </a:lnSpc>
              <a:spcBef>
                <a:spcPts val="35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02920" indent="-342900">
              <a:lnSpc>
                <a:spcPct val="90000"/>
              </a:lnSpc>
              <a:spcBef>
                <a:spcPts val="35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ELL teachers advise counsellors on your required ELL classes in April/May.</a:t>
            </a:r>
          </a:p>
          <a:p>
            <a:pPr marL="388620" indent="-342900">
              <a:lnSpc>
                <a:spcPct val="90000"/>
              </a:lnSpc>
              <a:spcBef>
                <a:spcPts val="35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dirty="0">
              <a:solidFill>
                <a:schemeClr val="tx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02920" indent="-342900">
              <a:lnSpc>
                <a:spcPct val="90000"/>
              </a:lnSpc>
              <a:spcBef>
                <a:spcPts val="35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Assessments in Spring will determine placement for next year.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dirty="0"/>
          </a:p>
        </p:txBody>
      </p:sp>
      <p:pic>
        <p:nvPicPr>
          <p:cNvPr id="3074" name="Picture 2" descr="International Education">
            <a:extLst>
              <a:ext uri="{FF2B5EF4-FFF2-40B4-BE49-F238E27FC236}">
                <a16:creationId xmlns:a16="http://schemas.microsoft.com/office/drawing/2014/main" id="{ECE7E25A-0D3F-68D8-866A-622895B2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73" y="2173220"/>
            <a:ext cx="4484927" cy="251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3B40D-CC75-BB48-D005-7260F745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800949"/>
            <a:ext cx="86106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Second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05866-BBB1-3842-5317-0ACDDF0D5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/>
              <a:t>Not required for high school graduation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/>
              <a:t>Second language no longer required to apply to UBC or SFU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/>
              <a:t>Still counts as an academic course for admissions purposes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/>
              <a:t>Some students may qualify for language 10, 11 or 12 credits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/>
              <a:t>Students who are fluent in a second language may write a Language Challenge exam or complete a language course online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/>
              <a:t>Current second language offerings:</a:t>
            </a:r>
          </a:p>
          <a:p>
            <a:pPr marL="457200" lvl="1" indent="0">
              <a:buNone/>
            </a:pPr>
            <a:r>
              <a:rPr lang="en-US" dirty="0"/>
              <a:t>French 8-12</a:t>
            </a:r>
          </a:p>
          <a:p>
            <a:pPr marL="457200" lvl="1" indent="0">
              <a:buNone/>
            </a:pPr>
            <a:r>
              <a:rPr lang="en-US" dirty="0"/>
              <a:t>Spanish 9-12, Intro 11</a:t>
            </a:r>
          </a:p>
        </p:txBody>
      </p:sp>
    </p:spTree>
    <p:extLst>
      <p:ext uri="{BB962C8B-B14F-4D97-AF65-F5344CB8AC3E}">
        <p14:creationId xmlns:p14="http://schemas.microsoft.com/office/powerpoint/2010/main" val="2611390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3055-8B25-2F67-C52B-057ADD26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80998"/>
            <a:ext cx="86106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External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FC099-941C-B885-A381-8E664531A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410200" cy="4024125"/>
          </a:xfrm>
        </p:spPr>
        <p:txBody>
          <a:bodyPr/>
          <a:lstStyle/>
          <a:p>
            <a:r>
              <a:rPr lang="en-US" dirty="0"/>
              <a:t>Some outside activities may qualify for extra credits</a:t>
            </a:r>
          </a:p>
          <a:p>
            <a:r>
              <a:rPr lang="en-US" dirty="0"/>
              <a:t>E.g. Royal Conservatory of Music, BC Athletics</a:t>
            </a:r>
          </a:p>
          <a:p>
            <a:r>
              <a:rPr lang="en-US" dirty="0"/>
              <a:t>Contact organization to see if they have certification</a:t>
            </a:r>
          </a:p>
          <a:p>
            <a:r>
              <a:rPr lang="en-US" dirty="0"/>
              <a:t>Proof of involvement/completion – letter, certificate,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Free Girl playing piano Image ...">
            <a:extLst>
              <a:ext uri="{FF2B5EF4-FFF2-40B4-BE49-F238E27FC236}">
                <a16:creationId xmlns:a16="http://schemas.microsoft.com/office/drawing/2014/main" id="{9E3CAECF-C332-A49A-57E5-C6E5BC50C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29" y="2098105"/>
            <a:ext cx="2847975" cy="16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Wang looks to the future | Hockey Canada">
            <a:extLst>
              <a:ext uri="{FF2B5EF4-FFF2-40B4-BE49-F238E27FC236}">
                <a16:creationId xmlns:a16="http://schemas.microsoft.com/office/drawing/2014/main" id="{A8F4E260-14B4-6F4F-55CD-1257BEC7A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11" y="3574474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67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148EA-6014-18F4-2289-969ED8388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92702"/>
            <a:ext cx="86106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Career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BCD58-CEF3-5876-963E-F24A02872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different opportunities with the VSB</a:t>
            </a:r>
          </a:p>
          <a:p>
            <a:r>
              <a:rPr lang="en-US" dirty="0"/>
              <a:t>Train in Trades</a:t>
            </a:r>
          </a:p>
          <a:p>
            <a:pPr lvl="1"/>
            <a:r>
              <a:rPr lang="en-US" dirty="0"/>
              <a:t>Partnership with BCIT, VCC, Finishing Trades Institute, Piping Industry College of BC</a:t>
            </a:r>
          </a:p>
          <a:p>
            <a:pPr lvl="1"/>
            <a:r>
              <a:rPr lang="en-US" dirty="0"/>
              <a:t>Some programs run through summer, others during school year</a:t>
            </a:r>
          </a:p>
          <a:p>
            <a:r>
              <a:rPr lang="en-US" dirty="0"/>
              <a:t>Work in Trades</a:t>
            </a:r>
          </a:p>
          <a:p>
            <a:pPr lvl="1"/>
            <a:r>
              <a:rPr lang="en-US" dirty="0"/>
              <a:t>Currently already working in a trade</a:t>
            </a:r>
          </a:p>
          <a:p>
            <a:pPr lvl="1"/>
            <a:r>
              <a:rPr lang="en-US" dirty="0"/>
              <a:t>Credits for high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85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DE8A3-AFE0-A09A-3DA8-18BC3A8F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818407"/>
            <a:ext cx="86106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Youth train/work in trades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942866-44DF-906B-0EF9-8D4559ED0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70" y="1710368"/>
            <a:ext cx="5088730" cy="49124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BBE447-25E4-EC48-F903-1325BCECD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387" y="1710368"/>
            <a:ext cx="5555238" cy="49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95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9CDE-C981-6F69-A115-1D85DDA7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825956"/>
            <a:ext cx="86106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Youth train in trades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958E-8012-99C5-5F55-65B558996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138" y="2700872"/>
            <a:ext cx="6452062" cy="4024125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/>
              <a:t>Start your apprenticeship training while in Grade 11 or 12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/>
              <a:t>Earn up to 16 high school credits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/>
              <a:t>Earn credits at the post-secondary level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/>
              <a:t>Speak to Mr. Tse if interested</a:t>
            </a:r>
          </a:p>
        </p:txBody>
      </p:sp>
      <p:pic>
        <p:nvPicPr>
          <p:cNvPr id="2050" name="Picture 2" descr="Aircraft Maintenance Engineer Category ...">
            <a:extLst>
              <a:ext uri="{FF2B5EF4-FFF2-40B4-BE49-F238E27FC236}">
                <a16:creationId xmlns:a16="http://schemas.microsoft.com/office/drawing/2014/main" id="{9A7287B3-3268-1A09-D891-1A9BAC9C9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2700872"/>
            <a:ext cx="4688378" cy="234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3614ED-B7CB-FE71-DD92-B9D139A2F661}"/>
              </a:ext>
            </a:extLst>
          </p:cNvPr>
          <p:cNvSpPr txBox="1"/>
          <p:nvPr/>
        </p:nvSpPr>
        <p:spPr>
          <a:xfrm>
            <a:off x="2335530" y="5623419"/>
            <a:ext cx="7520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https://www.vsb.bc.ca/career-programs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113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BDED38-E809-47DF-A501-94A1EC4C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E575AD-0BC9-9D41-B4F1-354C1662B8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28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AC7B8-B2E8-EFD7-EE54-461FC3EA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80998"/>
            <a:ext cx="86106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Summer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D54E-9AB1-EA55-E3C8-8C79D88D7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/>
              <a:t>Registration typically starts in late April or early May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/>
              <a:t>Inform counsellor of your plans to take a Summer School course (write down on course selection form)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/>
              <a:t>Completion courses</a:t>
            </a:r>
          </a:p>
          <a:p>
            <a:pPr marL="457200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en-US" dirty="0"/>
              <a:t>5-6 weeks (3 hours/day)</a:t>
            </a:r>
          </a:p>
          <a:p>
            <a:pPr marL="457200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en-US" dirty="0"/>
              <a:t>July – August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/>
              <a:t>Register day of/time of</a:t>
            </a:r>
            <a:r>
              <a:rPr lang="en-US" dirty="0"/>
              <a:t> – spaces in completion courses fill up very quickly</a:t>
            </a:r>
          </a:p>
          <a:p>
            <a:pPr marL="457200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en-US" dirty="0"/>
              <a:t>Create account ahead of time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61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7CCF-C7D5-3CF8-509E-2B8F53FB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35277"/>
            <a:ext cx="86106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Post-secondary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D175B-A8BB-45EB-9894-5D7EC40F1C80}"/>
              </a:ext>
            </a:extLst>
          </p:cNvPr>
          <p:cNvSpPr/>
          <p:nvPr/>
        </p:nvSpPr>
        <p:spPr>
          <a:xfrm>
            <a:off x="520700" y="2028305"/>
            <a:ext cx="5143499" cy="43450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73770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All Canadian Universities look for completion of Grade 10 and 11 courses.</a:t>
            </a:r>
          </a:p>
          <a:p>
            <a:pPr marL="373770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Many Canadian Universities are now using Grade 11 marks as part of the admissions process.</a:t>
            </a:r>
          </a:p>
          <a:p>
            <a:pPr marL="373770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Canadian Universities calculate admission averages based on 4 - 6 Grade 12 courses and will use the Grade 11 equivalent when a Grade 12 mark isn’t available.  </a:t>
            </a:r>
          </a:p>
          <a:p>
            <a:pPr marL="373770" indent="-3429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200" dirty="0">
                <a:ea typeface="Verdana" panose="020B0604030504040204" pitchFamily="34" charset="0"/>
              </a:rPr>
              <a:t>UBC requires a minimum of ‘3’ on the Literacy 12 exam</a:t>
            </a:r>
            <a:endParaRPr lang="en-US" sz="2200" dirty="0"/>
          </a:p>
          <a:p>
            <a:pPr marL="285750" indent="-18288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200" dirty="0"/>
          </a:p>
        </p:txBody>
      </p:sp>
      <p:pic>
        <p:nvPicPr>
          <p:cNvPr id="4100" name="Picture 4" descr="British Columbia - AMS Student Nest ...">
            <a:extLst>
              <a:ext uri="{FF2B5EF4-FFF2-40B4-BE49-F238E27FC236}">
                <a16:creationId xmlns:a16="http://schemas.microsoft.com/office/drawing/2014/main" id="{19FA3C75-DE43-C666-253E-C5405D0D8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9279"/>
            <a:ext cx="4939073" cy="354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563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6A59-BA72-3ED2-946D-D1C9EC26F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35282"/>
            <a:ext cx="86106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Post-secondary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9500E-386F-0CA9-5004-94B474BE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796"/>
            <a:ext cx="6346767" cy="3757353"/>
          </a:xfrm>
        </p:spPr>
        <p:txBody>
          <a:bodyPr>
            <a:noAutofit/>
          </a:bodyPr>
          <a:lstStyle/>
          <a:p>
            <a:pPr marL="373770" indent="-3429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Ontario Universities require/recommend Calculus 12 for most science, math, engineering and business programs.</a:t>
            </a:r>
          </a:p>
          <a:p>
            <a:pPr marL="373770" indent="-3429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In BC, Calculus 12 is recommended/required for some programs </a:t>
            </a:r>
            <a:r>
              <a:rPr lang="en-US" dirty="0" err="1">
                <a:ea typeface="Verdana" panose="020B0604030504040204" pitchFamily="34" charset="0"/>
                <a:cs typeface="Verdana" panose="020B0604030504040204" pitchFamily="34" charset="0"/>
              </a:rPr>
              <a:t>ie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. Required for engineering, recommended for business </a:t>
            </a:r>
          </a:p>
          <a:p>
            <a:pPr marL="373770" indent="-3429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Science and Engineering programs typically require Chemistry 11, Physics 11 and 1-2 science 12 courses, as well as calculus.</a:t>
            </a:r>
          </a:p>
          <a:p>
            <a:endParaRPr lang="en-US" dirty="0"/>
          </a:p>
        </p:txBody>
      </p:sp>
      <p:pic>
        <p:nvPicPr>
          <p:cNvPr id="5122" name="Picture 2" descr="University of Toronto Parking Solution ...">
            <a:extLst>
              <a:ext uri="{FF2B5EF4-FFF2-40B4-BE49-F238E27FC236}">
                <a16:creationId xmlns:a16="http://schemas.microsoft.com/office/drawing/2014/main" id="{92BDC5FF-C1AF-60EA-CC2E-56529A465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01" y="2236120"/>
            <a:ext cx="4422099" cy="294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79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21C6-D72C-73B7-B45F-39DA69ACC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80999"/>
            <a:ext cx="86106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Common misconceptions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5967A-476B-252E-A8E2-7681CB208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5648498" cy="4024125"/>
          </a:xfrm>
        </p:spPr>
        <p:txBody>
          <a:bodyPr>
            <a:normAutofit/>
          </a:bodyPr>
          <a:lstStyle/>
          <a:p>
            <a:pPr marL="374904" indent="-342900">
              <a:spcBef>
                <a:spcPts val="7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dirty="0">
                <a:ea typeface="Verdana" panose="020B0604030504040204" pitchFamily="34" charset="0"/>
                <a:cs typeface="Verdana" panose="020B0604030504040204" pitchFamily="34" charset="0"/>
              </a:rPr>
              <a:t>I need to take all my Grade 12 courses in Grade 11</a:t>
            </a:r>
          </a:p>
          <a:p>
            <a:pPr marL="374904" indent="-342900">
              <a:spcBef>
                <a:spcPts val="7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dirty="0">
                <a:ea typeface="Verdana" panose="020B0604030504040204" pitchFamily="34" charset="0"/>
                <a:cs typeface="Verdana" panose="020B0604030504040204" pitchFamily="34" charset="0"/>
              </a:rPr>
              <a:t>I need to take additional coursework outside of PW to be competitive for university applications (AP courses)</a:t>
            </a:r>
          </a:p>
          <a:p>
            <a:pPr marL="374904" indent="-342900">
              <a:spcBef>
                <a:spcPts val="7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dirty="0">
                <a:ea typeface="Verdana" panose="020B0604030504040204" pitchFamily="34" charset="0"/>
                <a:cs typeface="Verdana" panose="020B0604030504040204" pitchFamily="34" charset="0"/>
              </a:rPr>
              <a:t>Doing well at PW is the most important factor</a:t>
            </a:r>
          </a:p>
          <a:p>
            <a:pPr marL="374904" indent="-342900">
              <a:spcBef>
                <a:spcPts val="7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dirty="0">
                <a:ea typeface="Verdana" panose="020B0604030504040204" pitchFamily="34" charset="0"/>
                <a:cs typeface="Verdana" panose="020B0604030504040204" pitchFamily="34" charset="0"/>
              </a:rPr>
              <a:t>Get involved in extracurricular activities</a:t>
            </a:r>
          </a:p>
          <a:p>
            <a:pPr marL="388620" indent="-3429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dirty="0"/>
          </a:p>
          <a:p>
            <a:endParaRPr lang="en-US" dirty="0"/>
          </a:p>
        </p:txBody>
      </p:sp>
      <p:pic>
        <p:nvPicPr>
          <p:cNvPr id="6146" name="Picture 2" descr="Overworking Effects on Physical and ...">
            <a:extLst>
              <a:ext uri="{FF2B5EF4-FFF2-40B4-BE49-F238E27FC236}">
                <a16:creationId xmlns:a16="http://schemas.microsoft.com/office/drawing/2014/main" id="{9A845292-8DE1-FB62-6509-EF85A964F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771" y="2173779"/>
            <a:ext cx="4819429" cy="25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07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1D38-1CF1-2541-8D87-75ACC98D6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784" y="736664"/>
            <a:ext cx="8610600" cy="1293028"/>
          </a:xfrm>
        </p:spPr>
        <p:txBody>
          <a:bodyPr/>
          <a:lstStyle/>
          <a:p>
            <a:pPr algn="ctr"/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Post-Secondary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1771A-D179-E749-98D2-B74D60B3D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dirty="0"/>
              <a:t>Research each individual institution thoroughly</a:t>
            </a:r>
          </a:p>
          <a:p>
            <a:pPr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dirty="0"/>
              <a:t>Be aware of application deadlines and admission requirements</a:t>
            </a:r>
          </a:p>
          <a:p>
            <a:pPr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dirty="0"/>
              <a:t>Polytechnic universities work on a first-come first-served basis (aside from specialty programs)</a:t>
            </a:r>
          </a:p>
          <a:p>
            <a:pPr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dirty="0"/>
              <a:t>High marks and graduation DO NOT guarantee entrance into the institution/program of your choice</a:t>
            </a:r>
          </a:p>
          <a:p>
            <a:pPr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dirty="0"/>
              <a:t>Apply to multiple schools/programs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D090F5-E9D7-E741-903A-B2EB47C5A493}"/>
              </a:ext>
            </a:extLst>
          </p:cNvPr>
          <p:cNvSpPr/>
          <p:nvPr/>
        </p:nvSpPr>
        <p:spPr>
          <a:xfrm>
            <a:off x="235974" y="235974"/>
            <a:ext cx="11710220" cy="6400800"/>
          </a:xfrm>
          <a:prstGeom prst="rect">
            <a:avLst/>
          </a:prstGeom>
          <a:noFill/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3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783" y="810555"/>
            <a:ext cx="8738129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Post-secondary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6180513" cy="4024125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MyBlueprint</a:t>
            </a:r>
            <a:r>
              <a:rPr lang="en-US" dirty="0"/>
              <a:t> - </a:t>
            </a:r>
            <a:r>
              <a:rPr lang="en-US" dirty="0">
                <a:hlinkClick r:id="rId2"/>
              </a:rPr>
              <a:t>www.myblueprint.ca/sd39</a:t>
            </a:r>
            <a:endParaRPr lang="en-US" dirty="0"/>
          </a:p>
          <a:p>
            <a:pPr lvl="1"/>
            <a:r>
              <a:rPr lang="en-US" dirty="0"/>
              <a:t>Post-secondary planning</a:t>
            </a:r>
          </a:p>
          <a:p>
            <a:pPr lvl="1"/>
            <a:r>
              <a:rPr lang="en-US" dirty="0"/>
              <a:t>Scholarships</a:t>
            </a:r>
          </a:p>
          <a:p>
            <a:pPr lvl="1"/>
            <a:r>
              <a:rPr lang="en-US" dirty="0"/>
              <a:t>Grad portfolio</a:t>
            </a:r>
          </a:p>
          <a:p>
            <a:pPr lvl="1"/>
            <a:r>
              <a:rPr lang="en-US" dirty="0"/>
              <a:t>Click “login”</a:t>
            </a:r>
          </a:p>
          <a:p>
            <a:pPr lvl="1"/>
            <a:r>
              <a:rPr lang="en-US" dirty="0"/>
              <a:t>Click “School account login”</a:t>
            </a:r>
          </a:p>
          <a:p>
            <a:pPr lvl="1"/>
            <a:r>
              <a:rPr lang="en-US" dirty="0"/>
              <a:t>Select “SD39 Vancouver”</a:t>
            </a:r>
          </a:p>
          <a:p>
            <a:pPr lvl="1"/>
            <a:r>
              <a:rPr lang="en-US" dirty="0"/>
              <a:t>Use PW login and password</a:t>
            </a:r>
          </a:p>
          <a:p>
            <a:r>
              <a:rPr lang="en-US" b="1" dirty="0"/>
              <a:t>Education Planner</a:t>
            </a:r>
            <a:r>
              <a:rPr lang="en-US" dirty="0"/>
              <a:t> - </a:t>
            </a:r>
            <a:r>
              <a:rPr lang="en-US" dirty="0">
                <a:hlinkClick r:id="rId3"/>
              </a:rPr>
              <a:t>www.educationplannerbc.ca</a:t>
            </a:r>
            <a:endParaRPr lang="en-US" dirty="0"/>
          </a:p>
          <a:p>
            <a:pPr lvl="1"/>
            <a:r>
              <a:rPr lang="en-US" dirty="0"/>
              <a:t>Post-secondary requirements</a:t>
            </a:r>
          </a:p>
          <a:p>
            <a:pPr lvl="1"/>
            <a:r>
              <a:rPr lang="en-US" dirty="0"/>
              <a:t>Application portal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EFD0D9-3A90-8D48-A370-DE5267F2682E}"/>
              </a:ext>
            </a:extLst>
          </p:cNvPr>
          <p:cNvSpPr/>
          <p:nvPr/>
        </p:nvSpPr>
        <p:spPr>
          <a:xfrm>
            <a:off x="235974" y="235974"/>
            <a:ext cx="11710220" cy="6400800"/>
          </a:xfrm>
          <a:prstGeom prst="rect">
            <a:avLst/>
          </a:prstGeom>
          <a:noFill/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myBlueprint | Edward Milne">
            <a:extLst>
              <a:ext uri="{FF2B5EF4-FFF2-40B4-BE49-F238E27FC236}">
                <a16:creationId xmlns:a16="http://schemas.microsoft.com/office/drawing/2014/main" id="{FDFFD851-08EF-8707-0F9D-CAEBEABE1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28" y="2194560"/>
            <a:ext cx="412432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ducationPlannerBC">
            <a:extLst>
              <a:ext uri="{FF2B5EF4-FFF2-40B4-BE49-F238E27FC236}">
                <a16:creationId xmlns:a16="http://schemas.microsoft.com/office/drawing/2014/main" id="{EB275F05-961E-0099-A46C-203EF944E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04" y="4472841"/>
            <a:ext cx="55911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273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A2008-349B-726F-1455-50FF06FD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80998"/>
            <a:ext cx="86106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EBD9C-76EF-6641-273F-945C58401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Parents and students are responsible for checking with colleges and universities for their specific entrance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3712141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784" y="801319"/>
            <a:ext cx="86106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MYED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6812280" cy="402412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dirty="0"/>
              <a:t>Go to PW website </a:t>
            </a:r>
            <a:r>
              <a:rPr lang="en-US" dirty="0">
                <a:hlinkClick r:id="rId2"/>
              </a:rPr>
              <a:t>https://www.vsb.bc.ca/prince-wales</a:t>
            </a:r>
            <a:endParaRPr lang="en-US" dirty="0"/>
          </a:p>
          <a:p>
            <a:pPr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dirty="0"/>
              <a:t>Click the ‘Family’ Tab and click “My Education BC Family Portal”</a:t>
            </a:r>
          </a:p>
          <a:p>
            <a:pPr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dirty="0"/>
              <a:t>Log into </a:t>
            </a:r>
            <a:r>
              <a:rPr lang="en-US" dirty="0" err="1"/>
              <a:t>MyEd</a:t>
            </a:r>
            <a:endParaRPr lang="en-US" dirty="0"/>
          </a:p>
          <a:p>
            <a:pPr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dirty="0"/>
              <a:t>Click on top tab ‘Info’</a:t>
            </a:r>
          </a:p>
          <a:p>
            <a:pPr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dirty="0"/>
              <a:t>Click on side tab ‘Requests’</a:t>
            </a:r>
          </a:p>
          <a:p>
            <a:pPr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dirty="0"/>
              <a:t>Click on ‘Entry Mode’ if available – if not available, you are ready for selection</a:t>
            </a:r>
          </a:p>
          <a:p>
            <a:pPr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dirty="0"/>
              <a:t>Portal will be open to put in requests on Jan. 31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EFD0D9-3A90-8D48-A370-DE5267F2682E}"/>
              </a:ext>
            </a:extLst>
          </p:cNvPr>
          <p:cNvSpPr/>
          <p:nvPr/>
        </p:nvSpPr>
        <p:spPr>
          <a:xfrm>
            <a:off x="235974" y="235974"/>
            <a:ext cx="11710220" cy="6400800"/>
          </a:xfrm>
          <a:prstGeom prst="rect">
            <a:avLst/>
          </a:prstGeom>
          <a:noFill/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53A8E2-C0D7-8C87-9C88-E9B13EBAC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055" y="1656979"/>
            <a:ext cx="4220164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04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9E03-CCBD-8FD7-8EEA-E9A8947F6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203285"/>
            <a:ext cx="86106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Course selection schedule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Computer Lab C106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BB422B-6CC3-BBAD-5370-9CD696896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767250"/>
              </p:ext>
            </p:extLst>
          </p:nvPr>
        </p:nvGraphicFramePr>
        <p:xfrm>
          <a:off x="685800" y="2692908"/>
          <a:ext cx="108204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3286370688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548743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131375696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4093593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Last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248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Adab</a:t>
                      </a:r>
                      <a:r>
                        <a:rPr lang="en-US" dirty="0"/>
                        <a:t>-Chen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February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379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Cheng-Hang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February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Afternoon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616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Harrison-Leung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February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Afternoon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26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Li-Minami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February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104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Moretta-Senbel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February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Afternoon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07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Shao-Vo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February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122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Wang-Ye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February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Afternoon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61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York-Zhu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February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39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871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578A-70E9-B8C9-ADEB-145C4636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39315"/>
            <a:ext cx="86106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43D21-8372-782C-1F69-32235CF1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4297680" cy="4024125"/>
          </a:xfrm>
        </p:spPr>
        <p:txBody>
          <a:bodyPr/>
          <a:lstStyle/>
          <a:p>
            <a:r>
              <a:rPr lang="en-US" dirty="0"/>
              <a:t>Come see Mr. Tse</a:t>
            </a:r>
          </a:p>
          <a:p>
            <a:r>
              <a:rPr lang="en-US" dirty="0"/>
              <a:t>ctse@vsb.bc.ca</a:t>
            </a:r>
          </a:p>
        </p:txBody>
      </p:sp>
    </p:spTree>
    <p:extLst>
      <p:ext uri="{BB962C8B-B14F-4D97-AF65-F5344CB8AC3E}">
        <p14:creationId xmlns:p14="http://schemas.microsoft.com/office/powerpoint/2010/main" val="243241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1DC9-13E2-21A5-DF5F-170DC9E6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73517"/>
            <a:ext cx="86106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Course planning timeline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B133B9-5B05-A5D8-E567-4251BFD35B82}"/>
              </a:ext>
            </a:extLst>
          </p:cNvPr>
          <p:cNvSpPr txBox="1"/>
          <p:nvPr/>
        </p:nvSpPr>
        <p:spPr>
          <a:xfrm>
            <a:off x="740664" y="1801368"/>
            <a:ext cx="9966960" cy="3771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200" b="1" dirty="0">
                <a:ea typeface="Verdana" panose="020B0604030504040204" pitchFamily="34" charset="0"/>
                <a:cs typeface="Verdana" panose="020B0604030504040204" pitchFamily="34" charset="0"/>
              </a:rPr>
              <a:t>January – February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Course planning presentations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Course Selections complete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200" b="1" dirty="0">
                <a:ea typeface="Verdana" panose="020B0604030504040204" pitchFamily="34" charset="0"/>
                <a:cs typeface="Verdana" panose="020B0604030504040204" pitchFamily="34" charset="0"/>
              </a:rPr>
              <a:t>March – May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Timetable built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200" b="1" dirty="0">
                <a:ea typeface="Verdana" panose="020B0604030504040204" pitchFamily="34" charset="0"/>
                <a:cs typeface="Verdana" panose="020B0604030504040204" pitchFamily="34" charset="0"/>
              </a:rPr>
              <a:t>June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Resolve conflicts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Changes if possible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200" b="1" dirty="0">
                <a:ea typeface="Verdana" panose="020B0604030504040204" pitchFamily="34" charset="0"/>
                <a:cs typeface="Verdana" panose="020B0604030504040204" pitchFamily="34" charset="0"/>
              </a:rPr>
              <a:t>August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Resolve course conflicts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Changes if possible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200" b="1" dirty="0">
                <a:ea typeface="Verdana" panose="020B0604030504040204" pitchFamily="34" charset="0"/>
                <a:cs typeface="Verdana" panose="020B0604030504040204" pitchFamily="34" charset="0"/>
              </a:rPr>
              <a:t>September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200" dirty="0">
                <a:ea typeface="Verdana" panose="020B0604030504040204" pitchFamily="34" charset="0"/>
                <a:cs typeface="Verdana" panose="020B0604030504040204" pitchFamily="34" charset="0"/>
              </a:rPr>
              <a:t>Changes if possible</a:t>
            </a:r>
          </a:p>
        </p:txBody>
      </p:sp>
    </p:spTree>
    <p:extLst>
      <p:ext uri="{BB962C8B-B14F-4D97-AF65-F5344CB8AC3E}">
        <p14:creationId xmlns:p14="http://schemas.microsoft.com/office/powerpoint/2010/main" val="359553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C0C9-F385-0145-A4C8-AECE49708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84" y="684507"/>
            <a:ext cx="10515600" cy="1443553"/>
          </a:xfrm>
        </p:spPr>
        <p:txBody>
          <a:bodyPr>
            <a:normAutofit/>
          </a:bodyPr>
          <a:lstStyle/>
          <a:p>
            <a:pPr algn="ctr"/>
            <a:r>
              <a:rPr lang="en-CA" sz="3600" b="1" dirty="0">
                <a:solidFill>
                  <a:schemeClr val="accent1">
                    <a:lumMod val="50000"/>
                  </a:schemeClr>
                </a:solidFill>
              </a:rPr>
              <a:t>Graduation Requirements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99BCD-150B-FD43-86FE-7031AC982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87257D-EC58-DE45-B5F2-D56E6F602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174379"/>
              </p:ext>
            </p:extLst>
          </p:nvPr>
        </p:nvGraphicFramePr>
        <p:xfrm>
          <a:off x="2445774" y="1861174"/>
          <a:ext cx="7290619" cy="421969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290619">
                  <a:extLst>
                    <a:ext uri="{9D8B030D-6E8A-4147-A177-3AD203B41FA5}">
                      <a16:colId xmlns:a16="http://schemas.microsoft.com/office/drawing/2014/main" val="2055853937"/>
                    </a:ext>
                  </a:extLst>
                </a:gridCol>
              </a:tblGrid>
              <a:tr h="710782">
                <a:tc>
                  <a:txBody>
                    <a:bodyPr/>
                    <a:lstStyle/>
                    <a:p>
                      <a:pPr algn="l"/>
                      <a:r>
                        <a:rPr lang="en-CA" sz="2400" b="0" dirty="0"/>
                        <a:t>English 10/English First Peoples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350576"/>
                  </a:ext>
                </a:extLst>
              </a:tr>
              <a:tr h="1248123">
                <a:tc>
                  <a:txBody>
                    <a:bodyPr/>
                    <a:lstStyle/>
                    <a:p>
                      <a:pPr algn="l"/>
                      <a:r>
                        <a:rPr lang="en-CA" sz="2400" dirty="0"/>
                        <a:t>Mathematics 10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/>
                        <a:t>Foundations and Pre-calculus 10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/>
                        <a:t>Workplace Math 10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46099"/>
                  </a:ext>
                </a:extLst>
              </a:tr>
              <a:tr h="533039">
                <a:tc>
                  <a:txBody>
                    <a:bodyPr/>
                    <a:lstStyle/>
                    <a:p>
                      <a:pPr algn="l"/>
                      <a:r>
                        <a:rPr lang="en-CA" sz="2400" dirty="0"/>
                        <a:t>Physical Education 10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220345"/>
                  </a:ext>
                </a:extLst>
              </a:tr>
              <a:tr h="533039">
                <a:tc>
                  <a:txBody>
                    <a:bodyPr/>
                    <a:lstStyle/>
                    <a:p>
                      <a:pPr algn="l"/>
                      <a:r>
                        <a:rPr lang="en-CA" sz="2400" dirty="0"/>
                        <a:t>Science 10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899894"/>
                  </a:ext>
                </a:extLst>
              </a:tr>
              <a:tr h="533039">
                <a:tc>
                  <a:txBody>
                    <a:bodyPr/>
                    <a:lstStyle/>
                    <a:p>
                      <a:pPr algn="l"/>
                      <a:r>
                        <a:rPr lang="en-CA" sz="2400" dirty="0"/>
                        <a:t>Social Studies 10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559939"/>
                  </a:ext>
                </a:extLst>
              </a:tr>
              <a:tr h="661677">
                <a:tc>
                  <a:txBody>
                    <a:bodyPr/>
                    <a:lstStyle/>
                    <a:p>
                      <a:pPr algn="l"/>
                      <a:r>
                        <a:rPr lang="en-CA" sz="2400" dirty="0"/>
                        <a:t>Career Life Education 10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3575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FEA0980-13EA-2F4A-8675-B14CB923EF38}"/>
              </a:ext>
            </a:extLst>
          </p:cNvPr>
          <p:cNvSpPr/>
          <p:nvPr/>
        </p:nvSpPr>
        <p:spPr>
          <a:xfrm>
            <a:off x="235974" y="235974"/>
            <a:ext cx="11710220" cy="6400800"/>
          </a:xfrm>
          <a:prstGeom prst="rect">
            <a:avLst/>
          </a:prstGeom>
          <a:noFill/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2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283" y="7448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Graduation Requirements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EA0980-13EA-2F4A-8675-B14CB923EF38}"/>
              </a:ext>
            </a:extLst>
          </p:cNvPr>
          <p:cNvSpPr/>
          <p:nvPr/>
        </p:nvSpPr>
        <p:spPr>
          <a:xfrm>
            <a:off x="235974" y="235974"/>
            <a:ext cx="11710220" cy="6400800"/>
          </a:xfrm>
          <a:prstGeom prst="rect">
            <a:avLst/>
          </a:prstGeom>
          <a:noFill/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87257D-EC58-DE45-B5F2-D56E6F602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355905"/>
              </p:ext>
            </p:extLst>
          </p:nvPr>
        </p:nvGraphicFramePr>
        <p:xfrm>
          <a:off x="2413929" y="1851348"/>
          <a:ext cx="7354307" cy="478542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354307">
                  <a:extLst>
                    <a:ext uri="{9D8B030D-6E8A-4147-A177-3AD203B41FA5}">
                      <a16:colId xmlns:a16="http://schemas.microsoft.com/office/drawing/2014/main" val="2055853937"/>
                    </a:ext>
                  </a:extLst>
                </a:gridCol>
              </a:tblGrid>
              <a:tr h="487746">
                <a:tc>
                  <a:txBody>
                    <a:bodyPr/>
                    <a:lstStyle/>
                    <a:p>
                      <a:pPr algn="l"/>
                      <a:r>
                        <a:rPr lang="en-CA" sz="2400" b="0" dirty="0"/>
                        <a:t>English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350576"/>
                  </a:ext>
                </a:extLst>
              </a:tr>
              <a:tr h="1070060">
                <a:tc>
                  <a:txBody>
                    <a:bodyPr/>
                    <a:lstStyle/>
                    <a:p>
                      <a:pPr algn="l"/>
                      <a:r>
                        <a:rPr lang="en-CA" sz="2400" dirty="0"/>
                        <a:t>Mathematics 11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Workplace Math 11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Foundations of Math 11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600" baseline="0" dirty="0"/>
                        <a:t>Pre-calculus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46099"/>
                  </a:ext>
                </a:extLst>
              </a:tr>
              <a:tr h="1585013">
                <a:tc>
                  <a:txBody>
                    <a:bodyPr/>
                    <a:lstStyle/>
                    <a:p>
                      <a:pPr algn="l"/>
                      <a:r>
                        <a:rPr lang="en-CA" sz="2400" dirty="0"/>
                        <a:t>Social Studies 11/Social Studies 12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Human Geography 12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20</a:t>
                      </a:r>
                      <a:r>
                        <a:rPr lang="en-CA" sz="1600" baseline="30000" dirty="0"/>
                        <a:t>th</a:t>
                      </a:r>
                      <a:r>
                        <a:rPr lang="en-CA" sz="1600" dirty="0"/>
                        <a:t> Century World History 12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Economic Theory 12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Law 12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Indigenous Studies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220345"/>
                  </a:ext>
                </a:extLst>
              </a:tr>
              <a:tr h="1354465">
                <a:tc>
                  <a:txBody>
                    <a:bodyPr/>
                    <a:lstStyle/>
                    <a:p>
                      <a:pPr algn="l"/>
                      <a:r>
                        <a:rPr lang="en-CA" sz="2400" dirty="0"/>
                        <a:t>Science 11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Life Sciences 11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Chemistry 11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Physics 11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Earth Sciences 11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899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65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284" y="7445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Graduation Requirements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EA0980-13EA-2F4A-8675-B14CB923EF38}"/>
              </a:ext>
            </a:extLst>
          </p:cNvPr>
          <p:cNvSpPr/>
          <p:nvPr/>
        </p:nvSpPr>
        <p:spPr>
          <a:xfrm>
            <a:off x="235974" y="235974"/>
            <a:ext cx="11710220" cy="6400800"/>
          </a:xfrm>
          <a:prstGeom prst="rect">
            <a:avLst/>
          </a:prstGeom>
          <a:noFill/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87257D-EC58-DE45-B5F2-D56E6F602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608688"/>
              </p:ext>
            </p:extLst>
          </p:nvPr>
        </p:nvGraphicFramePr>
        <p:xfrm>
          <a:off x="2442803" y="1858055"/>
          <a:ext cx="7296562" cy="439309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296562">
                  <a:extLst>
                    <a:ext uri="{9D8B030D-6E8A-4147-A177-3AD203B41FA5}">
                      <a16:colId xmlns:a16="http://schemas.microsoft.com/office/drawing/2014/main" val="2055853937"/>
                    </a:ext>
                  </a:extLst>
                </a:gridCol>
              </a:tblGrid>
              <a:tr h="529287">
                <a:tc>
                  <a:txBody>
                    <a:bodyPr/>
                    <a:lstStyle/>
                    <a:p>
                      <a:pPr algn="l"/>
                      <a:r>
                        <a:rPr lang="en-CA" sz="2400" b="0" dirty="0"/>
                        <a:t>English 12/</a:t>
                      </a:r>
                      <a:r>
                        <a:rPr lang="en-CA" sz="2400" b="0" baseline="0" dirty="0"/>
                        <a:t>English 12 First Peoples</a:t>
                      </a:r>
                      <a:endParaRPr lang="en-CA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350576"/>
                  </a:ext>
                </a:extLst>
              </a:tr>
              <a:tr h="519374">
                <a:tc>
                  <a:txBody>
                    <a:bodyPr/>
                    <a:lstStyle/>
                    <a:p>
                      <a:pPr algn="l"/>
                      <a:r>
                        <a:rPr lang="en-CA" sz="2400" dirty="0"/>
                        <a:t>3 Grade</a:t>
                      </a:r>
                      <a:r>
                        <a:rPr lang="en-CA" sz="2400" baseline="0" dirty="0"/>
                        <a:t> 12 Electives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46099"/>
                  </a:ext>
                </a:extLst>
              </a:tr>
              <a:tr h="519374">
                <a:tc>
                  <a:txBody>
                    <a:bodyPr/>
                    <a:lstStyle/>
                    <a:p>
                      <a:pPr algn="l"/>
                      <a:r>
                        <a:rPr lang="en-CA" sz="2400" baseline="0" dirty="0"/>
                        <a:t>Fine Arts OR Applied Skills 10, 11, OR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513877"/>
                  </a:ext>
                </a:extLst>
              </a:tr>
              <a:tr h="500524">
                <a:tc>
                  <a:txBody>
                    <a:bodyPr/>
                    <a:lstStyle/>
                    <a:p>
                      <a:pPr algn="l"/>
                      <a:r>
                        <a:rPr lang="en-CA" sz="2400" dirty="0"/>
                        <a:t>Career Life Connections/Capstone</a:t>
                      </a:r>
                      <a:r>
                        <a:rPr lang="en-CA" sz="2400" baseline="0" dirty="0"/>
                        <a:t> Project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220345"/>
                  </a:ext>
                </a:extLst>
              </a:tr>
              <a:tr h="500524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Indigenous studies course (En 10, En 12, Cont. Ind. Studies)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765532"/>
                  </a:ext>
                </a:extLst>
              </a:tr>
              <a:tr h="500524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Minimum 80 credits</a:t>
                      </a:r>
                      <a:r>
                        <a:rPr lang="en-US" sz="2400" baseline="0" dirty="0"/>
                        <a:t> (20 courses)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483689"/>
                  </a:ext>
                </a:extLst>
              </a:tr>
              <a:tr h="500524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Literacy/Numeracy 10 exams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204915"/>
                  </a:ext>
                </a:extLst>
              </a:tr>
              <a:tr h="500524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Literacy 12 exam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112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923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2AD67-3EEA-A9F1-3B59-59DE2F5A4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64373"/>
            <a:ext cx="86106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Electives</a:t>
            </a:r>
          </a:p>
        </p:txBody>
      </p:sp>
      <p:graphicFrame>
        <p:nvGraphicFramePr>
          <p:cNvPr id="4" name="Text Box 2">
            <a:extLst>
              <a:ext uri="{FF2B5EF4-FFF2-40B4-BE49-F238E27FC236}">
                <a16:creationId xmlns:a16="http://schemas.microsoft.com/office/drawing/2014/main" id="{4394D358-B40A-0244-E969-5A6E57176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832323"/>
              </p:ext>
            </p:extLst>
          </p:nvPr>
        </p:nvGraphicFramePr>
        <p:xfrm>
          <a:off x="652548" y="2057401"/>
          <a:ext cx="6511413" cy="4382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Woodworking 101: A Comprehensive ...">
            <a:extLst>
              <a:ext uri="{FF2B5EF4-FFF2-40B4-BE49-F238E27FC236}">
                <a16:creationId xmlns:a16="http://schemas.microsoft.com/office/drawing/2014/main" id="{854352E6-D5F4-A982-B2B9-809B0EB23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05" y="2057401"/>
            <a:ext cx="2216108" cy="147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8,200+ Art Class Stock Photos ...">
            <a:extLst>
              <a:ext uri="{FF2B5EF4-FFF2-40B4-BE49-F238E27FC236}">
                <a16:creationId xmlns:a16="http://schemas.microsoft.com/office/drawing/2014/main" id="{39B4A5BC-26ED-932E-A093-BC5593C03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59" y="3579361"/>
            <a:ext cx="2216108" cy="147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 10 Best Sewing Classes in Brighton">
            <a:extLst>
              <a:ext uri="{FF2B5EF4-FFF2-40B4-BE49-F238E27FC236}">
                <a16:creationId xmlns:a16="http://schemas.microsoft.com/office/drawing/2014/main" id="{46866BB5-201B-45E6-0C49-671935636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779" y="5101321"/>
            <a:ext cx="2216108" cy="133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63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84988-F2D3-B111-D8FC-6C1B14AEE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828381"/>
            <a:ext cx="8610600" cy="129302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Off-timetable Electives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ED9081DA-1B66-5BA8-66CA-B6FA99F9F4D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685800" y="2193925"/>
            <a:ext cx="6446520" cy="40243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Consider taking an off-timetable elective</a:t>
            </a:r>
          </a:p>
          <a:p>
            <a:pPr marL="502920" indent="-34290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Specialized Studies in Foods 12</a:t>
            </a:r>
          </a:p>
          <a:p>
            <a:pPr marL="502920" indent="-34290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Fitness &amp; Conditioning 11/12</a:t>
            </a:r>
          </a:p>
          <a:p>
            <a:pPr marL="502920" indent="-34290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Jazz Band 8 - 12</a:t>
            </a:r>
          </a:p>
          <a:p>
            <a:pPr marL="502920" indent="-34290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Strings Orchestra 8 - 12 </a:t>
            </a:r>
          </a:p>
          <a:p>
            <a:pPr marL="502920" indent="-34290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CLE 10</a:t>
            </a:r>
          </a:p>
          <a:p>
            <a:pPr marL="502920" indent="-34290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Theatre Production (Stagecraft) </a:t>
            </a:r>
          </a:p>
          <a:p>
            <a:pPr marL="502920" indent="-34290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Theatre Company 9 – 12</a:t>
            </a:r>
          </a:p>
          <a:p>
            <a:pPr marL="502920" indent="-34290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Yearbook 11</a:t>
            </a:r>
          </a:p>
          <a:p>
            <a:pPr marL="331470" indent="-285750">
              <a:lnSpc>
                <a:spcPct val="90000"/>
              </a:lnSpc>
              <a:spcBef>
                <a:spcPts val="95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endParaRPr lang="en-US" altLang="en-US" sz="16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31470" indent="-285750">
              <a:lnSpc>
                <a:spcPct val="90000"/>
              </a:lnSpc>
              <a:spcBef>
                <a:spcPts val="35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endParaRPr lang="en-US" altLang="en-US" sz="16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5" name="Picture 6" descr="Students Who Take Music Classes Also Do Better Academically, Study Finds |  Discover Magazine">
            <a:extLst>
              <a:ext uri="{FF2B5EF4-FFF2-40B4-BE49-F238E27FC236}">
                <a16:creationId xmlns:a16="http://schemas.microsoft.com/office/drawing/2014/main" id="{B6AEDF37-DFBF-5670-178E-9ED336B03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4"/>
          <a:stretch/>
        </p:blipFill>
        <p:spPr bwMode="auto">
          <a:xfrm>
            <a:off x="6892545" y="2206625"/>
            <a:ext cx="2238886" cy="169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ooking with Confidence: 3-Day Series for Teens -Woodmere, OH | Sur La Table">
            <a:extLst>
              <a:ext uri="{FF2B5EF4-FFF2-40B4-BE49-F238E27FC236}">
                <a16:creationId xmlns:a16="http://schemas.microsoft.com/office/drawing/2014/main" id="{CF0383E8-3B23-9FCE-122D-33E7D5123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7077" y="3244056"/>
            <a:ext cx="1708446" cy="170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 dumbbell and a measuring tape next to water bottles&#10;&#10;Description automatically generated">
            <a:extLst>
              <a:ext uri="{FF2B5EF4-FFF2-40B4-BE49-F238E27FC236}">
                <a16:creationId xmlns:a16="http://schemas.microsoft.com/office/drawing/2014/main" id="{F46E3C11-6469-437C-54BB-41083D1ED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6941" y="4351566"/>
            <a:ext cx="2415901" cy="169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44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6316E2-0160-A485-CB8E-03EEAD4317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117" y="76606"/>
            <a:ext cx="10879138" cy="83779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VSB DISTRICT COURSES</a:t>
            </a:r>
            <a:endParaRPr lang="en-US" sz="2000" dirty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2025-2026 OVERVIEW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5A98EA9-76E8-E63A-79AA-52DC5024FC3A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102117" y="1173842"/>
            <a:ext cx="1152613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are District Courses?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Special district-wide elective courses available to all VSB students.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Available Courses: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History of African Descent in BC 12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Queer &amp; Trans History of BC 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Why Take Them?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Unique curriculum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field trips, guest speakers, and project-based learning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Meet students from across the district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 on important cultural and historical topics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Who Can Enroll?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Grades 11 &amp; 12 students from all VSB high schools </a:t>
            </a:r>
          </a:p>
        </p:txBody>
      </p:sp>
    </p:spTree>
    <p:extLst>
      <p:ext uri="{BB962C8B-B14F-4D97-AF65-F5344CB8AC3E}">
        <p14:creationId xmlns:p14="http://schemas.microsoft.com/office/powerpoint/2010/main" val="373033807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5940</TotalTime>
  <Words>1289</Words>
  <Application>Microsoft Office PowerPoint</Application>
  <PresentationFormat>Widescreen</PresentationFormat>
  <Paragraphs>230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Century Gothic</vt:lpstr>
      <vt:lpstr>Signika</vt:lpstr>
      <vt:lpstr>Source Sans Pro</vt:lpstr>
      <vt:lpstr>Verdana</vt:lpstr>
      <vt:lpstr>Wingdings</vt:lpstr>
      <vt:lpstr>Vapor Trail</vt:lpstr>
      <vt:lpstr>Course Selection for Current Grade 10 Students</vt:lpstr>
      <vt:lpstr>PowerPoint Presentation</vt:lpstr>
      <vt:lpstr>Course planning timeline</vt:lpstr>
      <vt:lpstr>Graduation Requirements</vt:lpstr>
      <vt:lpstr>Graduation Requirements</vt:lpstr>
      <vt:lpstr>Graduation Requirements</vt:lpstr>
      <vt:lpstr>Electives</vt:lpstr>
      <vt:lpstr>Off-timetable Electives</vt:lpstr>
      <vt:lpstr>PowerPoint Presentation</vt:lpstr>
      <vt:lpstr>PowerPoint Presentation</vt:lpstr>
      <vt:lpstr>Course Selection</vt:lpstr>
      <vt:lpstr>Course Selection</vt:lpstr>
      <vt:lpstr>Learning strategies/gold Classes</vt:lpstr>
      <vt:lpstr>ELL beg/int</vt:lpstr>
      <vt:lpstr>Second language</vt:lpstr>
      <vt:lpstr>External credits</vt:lpstr>
      <vt:lpstr>Career programs</vt:lpstr>
      <vt:lpstr>Youth train/work in trades</vt:lpstr>
      <vt:lpstr>Youth train in trades</vt:lpstr>
      <vt:lpstr>Summer school</vt:lpstr>
      <vt:lpstr>Post-secondary</vt:lpstr>
      <vt:lpstr>Post-secondary </vt:lpstr>
      <vt:lpstr>Common misconceptions</vt:lpstr>
      <vt:lpstr>Post-Secondary</vt:lpstr>
      <vt:lpstr>Post-secondary research</vt:lpstr>
      <vt:lpstr>reminder</vt:lpstr>
      <vt:lpstr>MYED INSTRUCTIONS</vt:lpstr>
      <vt:lpstr>Course selection schedule Computer Lab C106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Tse</dc:creator>
  <cp:lastModifiedBy>Caroline Good</cp:lastModifiedBy>
  <cp:revision>2</cp:revision>
  <dcterms:created xsi:type="dcterms:W3CDTF">2025-01-08T17:48:42Z</dcterms:created>
  <dcterms:modified xsi:type="dcterms:W3CDTF">2025-02-04T18:16:18Z</dcterms:modified>
</cp:coreProperties>
</file>