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9" r:id="rId1"/>
  </p:sldMasterIdLst>
  <p:notesMasterIdLst>
    <p:notesMasterId r:id="rId47"/>
  </p:notesMasterIdLst>
  <p:handoutMasterIdLst>
    <p:handoutMasterId r:id="rId48"/>
  </p:handoutMasterIdLst>
  <p:sldIdLst>
    <p:sldId id="340" r:id="rId2"/>
    <p:sldId id="338" r:id="rId3"/>
    <p:sldId id="257" r:id="rId4"/>
    <p:sldId id="258" r:id="rId5"/>
    <p:sldId id="318" r:id="rId6"/>
    <p:sldId id="307" r:id="rId7"/>
    <p:sldId id="308" r:id="rId8"/>
    <p:sldId id="268" r:id="rId9"/>
    <p:sldId id="269" r:id="rId10"/>
    <p:sldId id="270" r:id="rId11"/>
    <p:sldId id="271" r:id="rId12"/>
    <p:sldId id="298" r:id="rId13"/>
    <p:sldId id="275" r:id="rId14"/>
    <p:sldId id="276" r:id="rId15"/>
    <p:sldId id="284" r:id="rId16"/>
    <p:sldId id="277" r:id="rId17"/>
    <p:sldId id="291" r:id="rId18"/>
    <p:sldId id="292" r:id="rId19"/>
    <p:sldId id="341" r:id="rId20"/>
    <p:sldId id="343" r:id="rId21"/>
    <p:sldId id="344" r:id="rId22"/>
    <p:sldId id="358" r:id="rId23"/>
    <p:sldId id="345" r:id="rId24"/>
    <p:sldId id="346" r:id="rId25"/>
    <p:sldId id="353" r:id="rId26"/>
    <p:sldId id="351" r:id="rId27"/>
    <p:sldId id="359" r:id="rId28"/>
    <p:sldId id="360" r:id="rId29"/>
    <p:sldId id="361" r:id="rId30"/>
    <p:sldId id="362" r:id="rId31"/>
    <p:sldId id="363" r:id="rId32"/>
    <p:sldId id="293" r:id="rId33"/>
    <p:sldId id="320" r:id="rId34"/>
    <p:sldId id="295" r:id="rId35"/>
    <p:sldId id="319" r:id="rId36"/>
    <p:sldId id="259" r:id="rId37"/>
    <p:sldId id="287" r:id="rId38"/>
    <p:sldId id="313" r:id="rId39"/>
    <p:sldId id="356" r:id="rId40"/>
    <p:sldId id="357" r:id="rId41"/>
    <p:sldId id="352" r:id="rId42"/>
    <p:sldId id="354" r:id="rId43"/>
    <p:sldId id="265" r:id="rId44"/>
    <p:sldId id="355" r:id="rId45"/>
    <p:sldId id="364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70FC1-3EA5-D04A-B0E2-A50426999272}" v="232" dt="2024-01-16T21:05:47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/>
    <p:restoredTop sz="91877"/>
  </p:normalViewPr>
  <p:slideViewPr>
    <p:cSldViewPr snapToGrid="0" snapToObjects="1">
      <p:cViewPr varScale="1">
        <p:scale>
          <a:sx n="102" d="100"/>
          <a:sy n="102" d="100"/>
        </p:scale>
        <p:origin x="19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6934E-7904-41F0-A93E-90C6574A1F66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A7AEB1-3590-4FF3-B1E1-EA913629C9FC}">
      <dgm:prSet/>
      <dgm:spPr/>
      <dgm:t>
        <a:bodyPr/>
        <a:lstStyle/>
        <a:p>
          <a:r>
            <a: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Schools are staffed and time-tabled according to student course requests in January and February</a:t>
          </a:r>
          <a:r>
            <a:rPr lang="en-CA"/>
            <a:t>.</a:t>
          </a:r>
        </a:p>
      </dgm:t>
    </dgm:pt>
    <dgm:pt modelId="{4B68CBCC-2B30-4C21-BC47-32ECA56258E1}" type="parTrans" cxnId="{2F93E368-8A6F-47AF-86DC-DE72B8184D0C}">
      <dgm:prSet/>
      <dgm:spPr/>
      <dgm:t>
        <a:bodyPr/>
        <a:lstStyle/>
        <a:p>
          <a:endParaRPr lang="en-US"/>
        </a:p>
      </dgm:t>
    </dgm:pt>
    <dgm:pt modelId="{8D88393E-656F-4D5B-94BB-52B405E3EAB0}" type="sibTrans" cxnId="{2F93E368-8A6F-47AF-86DC-DE72B8184D0C}">
      <dgm:prSet/>
      <dgm:spPr/>
      <dgm:t>
        <a:bodyPr/>
        <a:lstStyle/>
        <a:p>
          <a:endParaRPr lang="en-US"/>
        </a:p>
      </dgm:t>
    </dgm:pt>
    <dgm:pt modelId="{A31B389E-9CC2-4DE8-B316-3CA3ED07B3FE}">
      <dgm:prSet/>
      <dgm:spPr/>
      <dgm:t>
        <a:bodyPr/>
        <a:lstStyle/>
        <a:p>
          <a:r>
            <a: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Only those courses with a sufficient number of students registered will be available.</a:t>
          </a:r>
        </a:p>
      </dgm:t>
    </dgm:pt>
    <dgm:pt modelId="{4F5905D1-09A6-4F7E-8B41-8DF967C8EA7A}" type="parTrans" cxnId="{5B14DF74-CB15-49C1-BAD2-225B1103FEE1}">
      <dgm:prSet/>
      <dgm:spPr/>
      <dgm:t>
        <a:bodyPr/>
        <a:lstStyle/>
        <a:p>
          <a:endParaRPr lang="en-US"/>
        </a:p>
      </dgm:t>
    </dgm:pt>
    <dgm:pt modelId="{E9491A95-4223-47D8-A793-118C619E8055}" type="sibTrans" cxnId="{5B14DF74-CB15-49C1-BAD2-225B1103FEE1}">
      <dgm:prSet/>
      <dgm:spPr/>
      <dgm:t>
        <a:bodyPr/>
        <a:lstStyle/>
        <a:p>
          <a:endParaRPr lang="en-US"/>
        </a:p>
      </dgm:t>
    </dgm:pt>
    <dgm:pt modelId="{75F77B46-22C8-4C03-A935-AEF3DCB5F3F7}">
      <dgm:prSet/>
      <dgm:spPr/>
      <dgm:t>
        <a:bodyPr/>
        <a:lstStyle/>
        <a:p>
          <a:r>
            <a: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Please choose carefully as there is very little flexibility in September!</a:t>
          </a:r>
        </a:p>
      </dgm:t>
    </dgm:pt>
    <dgm:pt modelId="{1E685A65-CFE6-483D-A87A-2FF5EB493413}" type="parTrans" cxnId="{C8E9BA84-BB81-4B3A-B701-C569FE9CCEE8}">
      <dgm:prSet/>
      <dgm:spPr/>
      <dgm:t>
        <a:bodyPr/>
        <a:lstStyle/>
        <a:p>
          <a:endParaRPr lang="en-US"/>
        </a:p>
      </dgm:t>
    </dgm:pt>
    <dgm:pt modelId="{06B63B96-89E4-467A-AB22-554D926CC0D4}" type="sibTrans" cxnId="{C8E9BA84-BB81-4B3A-B701-C569FE9CCEE8}">
      <dgm:prSet/>
      <dgm:spPr/>
      <dgm:t>
        <a:bodyPr/>
        <a:lstStyle/>
        <a:p>
          <a:endParaRPr lang="en-US"/>
        </a:p>
      </dgm:t>
    </dgm:pt>
    <dgm:pt modelId="{B88B1C1F-ED12-1642-A95F-8AE96BFB0450}" type="pres">
      <dgm:prSet presAssocID="{AC76934E-7904-41F0-A93E-90C6574A1F66}" presName="vert0" presStyleCnt="0">
        <dgm:presLayoutVars>
          <dgm:dir/>
          <dgm:animOne val="branch"/>
          <dgm:animLvl val="lvl"/>
        </dgm:presLayoutVars>
      </dgm:prSet>
      <dgm:spPr/>
    </dgm:pt>
    <dgm:pt modelId="{5CEB09E4-034B-B048-BAA8-022FED26660F}" type="pres">
      <dgm:prSet presAssocID="{72A7AEB1-3590-4FF3-B1E1-EA913629C9FC}" presName="thickLine" presStyleLbl="alignNode1" presStyleIdx="0" presStyleCnt="3"/>
      <dgm:spPr/>
    </dgm:pt>
    <dgm:pt modelId="{604ED48D-EB0E-FF4E-AC1A-B41D25D1B798}" type="pres">
      <dgm:prSet presAssocID="{72A7AEB1-3590-4FF3-B1E1-EA913629C9FC}" presName="horz1" presStyleCnt="0"/>
      <dgm:spPr/>
    </dgm:pt>
    <dgm:pt modelId="{DFE76528-29AF-F44F-BEB7-EBC8987DFDA6}" type="pres">
      <dgm:prSet presAssocID="{72A7AEB1-3590-4FF3-B1E1-EA913629C9FC}" presName="tx1" presStyleLbl="revTx" presStyleIdx="0" presStyleCnt="3"/>
      <dgm:spPr/>
    </dgm:pt>
    <dgm:pt modelId="{65F04542-C2D6-C94A-9862-8E86BD6B32C7}" type="pres">
      <dgm:prSet presAssocID="{72A7AEB1-3590-4FF3-B1E1-EA913629C9FC}" presName="vert1" presStyleCnt="0"/>
      <dgm:spPr/>
    </dgm:pt>
    <dgm:pt modelId="{36A5C689-B436-B24A-A22D-4BD2C7AD6228}" type="pres">
      <dgm:prSet presAssocID="{A31B389E-9CC2-4DE8-B316-3CA3ED07B3FE}" presName="thickLine" presStyleLbl="alignNode1" presStyleIdx="1" presStyleCnt="3"/>
      <dgm:spPr/>
    </dgm:pt>
    <dgm:pt modelId="{25EBCED8-0C4A-314F-875C-E9EDD600A389}" type="pres">
      <dgm:prSet presAssocID="{A31B389E-9CC2-4DE8-B316-3CA3ED07B3FE}" presName="horz1" presStyleCnt="0"/>
      <dgm:spPr/>
    </dgm:pt>
    <dgm:pt modelId="{B7BD47DD-ECF8-7444-A2EC-7A78071DB2FC}" type="pres">
      <dgm:prSet presAssocID="{A31B389E-9CC2-4DE8-B316-3CA3ED07B3FE}" presName="tx1" presStyleLbl="revTx" presStyleIdx="1" presStyleCnt="3"/>
      <dgm:spPr/>
    </dgm:pt>
    <dgm:pt modelId="{F96902D0-6467-884B-B31F-2CB26808AEF9}" type="pres">
      <dgm:prSet presAssocID="{A31B389E-9CC2-4DE8-B316-3CA3ED07B3FE}" presName="vert1" presStyleCnt="0"/>
      <dgm:spPr/>
    </dgm:pt>
    <dgm:pt modelId="{15859F41-36E3-AE46-9595-C03EB5CD9FA7}" type="pres">
      <dgm:prSet presAssocID="{75F77B46-22C8-4C03-A935-AEF3DCB5F3F7}" presName="thickLine" presStyleLbl="alignNode1" presStyleIdx="2" presStyleCnt="3"/>
      <dgm:spPr/>
    </dgm:pt>
    <dgm:pt modelId="{91662B8A-74B5-014D-8EE2-C9FB65CB7F8D}" type="pres">
      <dgm:prSet presAssocID="{75F77B46-22C8-4C03-A935-AEF3DCB5F3F7}" presName="horz1" presStyleCnt="0"/>
      <dgm:spPr/>
    </dgm:pt>
    <dgm:pt modelId="{A76E414D-C855-584F-8EAE-F646BB6A78F9}" type="pres">
      <dgm:prSet presAssocID="{75F77B46-22C8-4C03-A935-AEF3DCB5F3F7}" presName="tx1" presStyleLbl="revTx" presStyleIdx="2" presStyleCnt="3"/>
      <dgm:spPr/>
    </dgm:pt>
    <dgm:pt modelId="{1E003E15-B58B-6A40-8743-FCA06F9D8EBC}" type="pres">
      <dgm:prSet presAssocID="{75F77B46-22C8-4C03-A935-AEF3DCB5F3F7}" presName="vert1" presStyleCnt="0"/>
      <dgm:spPr/>
    </dgm:pt>
  </dgm:ptLst>
  <dgm:cxnLst>
    <dgm:cxn modelId="{2F93E368-8A6F-47AF-86DC-DE72B8184D0C}" srcId="{AC76934E-7904-41F0-A93E-90C6574A1F66}" destId="{72A7AEB1-3590-4FF3-B1E1-EA913629C9FC}" srcOrd="0" destOrd="0" parTransId="{4B68CBCC-2B30-4C21-BC47-32ECA56258E1}" sibTransId="{8D88393E-656F-4D5B-94BB-52B405E3EAB0}"/>
    <dgm:cxn modelId="{5B14DF74-CB15-49C1-BAD2-225B1103FEE1}" srcId="{AC76934E-7904-41F0-A93E-90C6574A1F66}" destId="{A31B389E-9CC2-4DE8-B316-3CA3ED07B3FE}" srcOrd="1" destOrd="0" parTransId="{4F5905D1-09A6-4F7E-8B41-8DF967C8EA7A}" sibTransId="{E9491A95-4223-47D8-A793-118C619E8055}"/>
    <dgm:cxn modelId="{C8E9BA84-BB81-4B3A-B701-C569FE9CCEE8}" srcId="{AC76934E-7904-41F0-A93E-90C6574A1F66}" destId="{75F77B46-22C8-4C03-A935-AEF3DCB5F3F7}" srcOrd="2" destOrd="0" parTransId="{1E685A65-CFE6-483D-A87A-2FF5EB493413}" sibTransId="{06B63B96-89E4-467A-AB22-554D926CC0D4}"/>
    <dgm:cxn modelId="{D1067697-1665-9344-ABA8-F4A56E7C0C23}" type="presOf" srcId="{A31B389E-9CC2-4DE8-B316-3CA3ED07B3FE}" destId="{B7BD47DD-ECF8-7444-A2EC-7A78071DB2FC}" srcOrd="0" destOrd="0" presId="urn:microsoft.com/office/officeart/2008/layout/LinedList"/>
    <dgm:cxn modelId="{E309FEA4-0A5B-2346-8081-367E4E3D2CBC}" type="presOf" srcId="{72A7AEB1-3590-4FF3-B1E1-EA913629C9FC}" destId="{DFE76528-29AF-F44F-BEB7-EBC8987DFDA6}" srcOrd="0" destOrd="0" presId="urn:microsoft.com/office/officeart/2008/layout/LinedList"/>
    <dgm:cxn modelId="{BCFF6EC5-1069-4046-BF2E-8D92F395B410}" type="presOf" srcId="{75F77B46-22C8-4C03-A935-AEF3DCB5F3F7}" destId="{A76E414D-C855-584F-8EAE-F646BB6A78F9}" srcOrd="0" destOrd="0" presId="urn:microsoft.com/office/officeart/2008/layout/LinedList"/>
    <dgm:cxn modelId="{BEB91AE1-D30D-2548-A1CD-7358B859F9BB}" type="presOf" srcId="{AC76934E-7904-41F0-A93E-90C6574A1F66}" destId="{B88B1C1F-ED12-1642-A95F-8AE96BFB0450}" srcOrd="0" destOrd="0" presId="urn:microsoft.com/office/officeart/2008/layout/LinedList"/>
    <dgm:cxn modelId="{158D0CE7-A9D4-B64A-922F-4B2DE972FE0E}" type="presParOf" srcId="{B88B1C1F-ED12-1642-A95F-8AE96BFB0450}" destId="{5CEB09E4-034B-B048-BAA8-022FED26660F}" srcOrd="0" destOrd="0" presId="urn:microsoft.com/office/officeart/2008/layout/LinedList"/>
    <dgm:cxn modelId="{3953E5DA-8BD7-254B-AE54-12C0966E40E8}" type="presParOf" srcId="{B88B1C1F-ED12-1642-A95F-8AE96BFB0450}" destId="{604ED48D-EB0E-FF4E-AC1A-B41D25D1B798}" srcOrd="1" destOrd="0" presId="urn:microsoft.com/office/officeart/2008/layout/LinedList"/>
    <dgm:cxn modelId="{4F22ACDC-CC83-3741-ABE1-01632A3BA557}" type="presParOf" srcId="{604ED48D-EB0E-FF4E-AC1A-B41D25D1B798}" destId="{DFE76528-29AF-F44F-BEB7-EBC8987DFDA6}" srcOrd="0" destOrd="0" presId="urn:microsoft.com/office/officeart/2008/layout/LinedList"/>
    <dgm:cxn modelId="{52212EA6-4895-C44E-AE33-114F8852183F}" type="presParOf" srcId="{604ED48D-EB0E-FF4E-AC1A-B41D25D1B798}" destId="{65F04542-C2D6-C94A-9862-8E86BD6B32C7}" srcOrd="1" destOrd="0" presId="urn:microsoft.com/office/officeart/2008/layout/LinedList"/>
    <dgm:cxn modelId="{908188E9-859A-BF41-BB5F-33C81BD9F592}" type="presParOf" srcId="{B88B1C1F-ED12-1642-A95F-8AE96BFB0450}" destId="{36A5C689-B436-B24A-A22D-4BD2C7AD6228}" srcOrd="2" destOrd="0" presId="urn:microsoft.com/office/officeart/2008/layout/LinedList"/>
    <dgm:cxn modelId="{D05715CE-4150-1F40-BE05-6C3319F734A6}" type="presParOf" srcId="{B88B1C1F-ED12-1642-A95F-8AE96BFB0450}" destId="{25EBCED8-0C4A-314F-875C-E9EDD600A389}" srcOrd="3" destOrd="0" presId="urn:microsoft.com/office/officeart/2008/layout/LinedList"/>
    <dgm:cxn modelId="{9126B87F-4345-B34B-9CC5-501A23B75482}" type="presParOf" srcId="{25EBCED8-0C4A-314F-875C-E9EDD600A389}" destId="{B7BD47DD-ECF8-7444-A2EC-7A78071DB2FC}" srcOrd="0" destOrd="0" presId="urn:microsoft.com/office/officeart/2008/layout/LinedList"/>
    <dgm:cxn modelId="{B536198A-D59A-BE45-9B5F-0A04E2DDDB37}" type="presParOf" srcId="{25EBCED8-0C4A-314F-875C-E9EDD600A389}" destId="{F96902D0-6467-884B-B31F-2CB26808AEF9}" srcOrd="1" destOrd="0" presId="urn:microsoft.com/office/officeart/2008/layout/LinedList"/>
    <dgm:cxn modelId="{E5C8AB18-7801-BD42-85D7-1148897B653F}" type="presParOf" srcId="{B88B1C1F-ED12-1642-A95F-8AE96BFB0450}" destId="{15859F41-36E3-AE46-9595-C03EB5CD9FA7}" srcOrd="4" destOrd="0" presId="urn:microsoft.com/office/officeart/2008/layout/LinedList"/>
    <dgm:cxn modelId="{CBF2B742-0AE6-134E-9993-F9DA89F177E7}" type="presParOf" srcId="{B88B1C1F-ED12-1642-A95F-8AE96BFB0450}" destId="{91662B8A-74B5-014D-8EE2-C9FB65CB7F8D}" srcOrd="5" destOrd="0" presId="urn:microsoft.com/office/officeart/2008/layout/LinedList"/>
    <dgm:cxn modelId="{4EFD7B19-6694-D44F-81F9-8069A8111669}" type="presParOf" srcId="{91662B8A-74B5-014D-8EE2-C9FB65CB7F8D}" destId="{A76E414D-C855-584F-8EAE-F646BB6A78F9}" srcOrd="0" destOrd="0" presId="urn:microsoft.com/office/officeart/2008/layout/LinedList"/>
    <dgm:cxn modelId="{BC42AC54-5436-BC43-8306-F97E3AF4B16E}" type="presParOf" srcId="{91662B8A-74B5-014D-8EE2-C9FB65CB7F8D}" destId="{1E003E15-B58B-6A40-8743-FCA06F9D8E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782A1-9820-4D6B-8106-22428CC121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2A0F67-6CF5-4834-B2C6-B7D181E4FA32}">
      <dgm:prSet/>
      <dgm:spPr/>
      <dgm:t>
        <a:bodyPr/>
        <a:lstStyle/>
        <a:p>
          <a:r>
            <a:rPr lang="en-CA" dirty="0"/>
            <a:t>Business Education</a:t>
          </a:r>
          <a:endParaRPr lang="en-US" dirty="0"/>
        </a:p>
      </dgm:t>
    </dgm:pt>
    <dgm:pt modelId="{09D236D2-0FAD-4064-9941-105123BE317E}" type="parTrans" cxnId="{A2CB09D6-427D-472F-B670-22694AA9D4E9}">
      <dgm:prSet/>
      <dgm:spPr/>
      <dgm:t>
        <a:bodyPr/>
        <a:lstStyle/>
        <a:p>
          <a:endParaRPr lang="en-US"/>
        </a:p>
      </dgm:t>
    </dgm:pt>
    <dgm:pt modelId="{AF913979-375B-4FFB-ADD1-12CA5543E099}" type="sibTrans" cxnId="{A2CB09D6-427D-472F-B670-22694AA9D4E9}">
      <dgm:prSet/>
      <dgm:spPr/>
      <dgm:t>
        <a:bodyPr/>
        <a:lstStyle/>
        <a:p>
          <a:endParaRPr lang="en-US"/>
        </a:p>
      </dgm:t>
    </dgm:pt>
    <dgm:pt modelId="{DF0A8DAF-33E7-4587-9D39-5AC71327EC22}">
      <dgm:prSet/>
      <dgm:spPr/>
      <dgm:t>
        <a:bodyPr/>
        <a:lstStyle/>
        <a:p>
          <a:r>
            <a:rPr lang="en-CA"/>
            <a:t>Technical Education</a:t>
          </a:r>
          <a:endParaRPr lang="en-US"/>
        </a:p>
      </dgm:t>
    </dgm:pt>
    <dgm:pt modelId="{75E8B525-7B9D-4205-A316-D00575DADE54}" type="parTrans" cxnId="{737A339C-68EF-4D9C-89AD-2EE103225597}">
      <dgm:prSet/>
      <dgm:spPr/>
      <dgm:t>
        <a:bodyPr/>
        <a:lstStyle/>
        <a:p>
          <a:endParaRPr lang="en-US"/>
        </a:p>
      </dgm:t>
    </dgm:pt>
    <dgm:pt modelId="{7F96A5AC-A137-4BC4-929C-804C82BBE6A7}" type="sibTrans" cxnId="{737A339C-68EF-4D9C-89AD-2EE103225597}">
      <dgm:prSet/>
      <dgm:spPr/>
      <dgm:t>
        <a:bodyPr/>
        <a:lstStyle/>
        <a:p>
          <a:endParaRPr lang="en-US"/>
        </a:p>
      </dgm:t>
    </dgm:pt>
    <dgm:pt modelId="{8BBA174C-4604-4A75-8F26-56F69118DC76}">
      <dgm:prSet/>
      <dgm:spPr/>
      <dgm:t>
        <a:bodyPr/>
        <a:lstStyle/>
        <a:p>
          <a:r>
            <a:rPr lang="en-CA" dirty="0"/>
            <a:t>Home Economics</a:t>
          </a:r>
          <a:endParaRPr lang="en-US" dirty="0"/>
        </a:p>
      </dgm:t>
    </dgm:pt>
    <dgm:pt modelId="{5BC3C9FF-2CB1-4A55-98D7-1BCF72169605}" type="parTrans" cxnId="{2383BB94-D591-485B-9499-B3C5D50CE82C}">
      <dgm:prSet/>
      <dgm:spPr/>
      <dgm:t>
        <a:bodyPr/>
        <a:lstStyle/>
        <a:p>
          <a:endParaRPr lang="en-US"/>
        </a:p>
      </dgm:t>
    </dgm:pt>
    <dgm:pt modelId="{E9182A61-10DD-4023-8091-65A2C1B3CC37}" type="sibTrans" cxnId="{2383BB94-D591-485B-9499-B3C5D50CE82C}">
      <dgm:prSet/>
      <dgm:spPr/>
      <dgm:t>
        <a:bodyPr/>
        <a:lstStyle/>
        <a:p>
          <a:endParaRPr lang="en-US"/>
        </a:p>
      </dgm:t>
    </dgm:pt>
    <dgm:pt modelId="{CB9806EB-60B3-4B86-8643-79A83C500638}">
      <dgm:prSet/>
      <dgm:spPr/>
      <dgm:t>
        <a:bodyPr/>
        <a:lstStyle/>
        <a:p>
          <a:r>
            <a:rPr lang="en-CA"/>
            <a:t>Fine Arts</a:t>
          </a:r>
          <a:endParaRPr lang="en-US"/>
        </a:p>
      </dgm:t>
    </dgm:pt>
    <dgm:pt modelId="{0EB60FBF-3B70-40DD-9DAF-8426A0029C8B}" type="parTrans" cxnId="{DD3BAC5E-03B7-4082-9558-B000A9651F7C}">
      <dgm:prSet/>
      <dgm:spPr/>
      <dgm:t>
        <a:bodyPr/>
        <a:lstStyle/>
        <a:p>
          <a:endParaRPr lang="en-US"/>
        </a:p>
      </dgm:t>
    </dgm:pt>
    <dgm:pt modelId="{DC875E89-7961-4FF3-8209-0909E50F8050}" type="sibTrans" cxnId="{DD3BAC5E-03B7-4082-9558-B000A9651F7C}">
      <dgm:prSet/>
      <dgm:spPr/>
      <dgm:t>
        <a:bodyPr/>
        <a:lstStyle/>
        <a:p>
          <a:endParaRPr lang="en-US"/>
        </a:p>
      </dgm:t>
    </dgm:pt>
    <dgm:pt modelId="{D67527B0-F492-4DC3-8E3B-3885E57385DB}">
      <dgm:prSet/>
      <dgm:spPr/>
      <dgm:t>
        <a:bodyPr/>
        <a:lstStyle/>
        <a:p>
          <a:r>
            <a:rPr lang="en-CA"/>
            <a:t>Music</a:t>
          </a:r>
          <a:endParaRPr lang="en-US"/>
        </a:p>
      </dgm:t>
    </dgm:pt>
    <dgm:pt modelId="{E08C81B0-01D9-490B-A735-45A662A0E2EB}" type="parTrans" cxnId="{6FD0C0A6-05DB-4D31-AA4B-1CB4DF258F6F}">
      <dgm:prSet/>
      <dgm:spPr/>
      <dgm:t>
        <a:bodyPr/>
        <a:lstStyle/>
        <a:p>
          <a:endParaRPr lang="en-US"/>
        </a:p>
      </dgm:t>
    </dgm:pt>
    <dgm:pt modelId="{A77426C2-36A8-40AF-B9AE-CFDDD6E0201D}" type="sibTrans" cxnId="{6FD0C0A6-05DB-4D31-AA4B-1CB4DF258F6F}">
      <dgm:prSet/>
      <dgm:spPr/>
      <dgm:t>
        <a:bodyPr/>
        <a:lstStyle/>
        <a:p>
          <a:endParaRPr lang="en-US"/>
        </a:p>
      </dgm:t>
    </dgm:pt>
    <dgm:pt modelId="{7DE5E95D-46B1-433D-B713-F5A5A44E0F48}">
      <dgm:prSet/>
      <dgm:spPr/>
      <dgm:t>
        <a:bodyPr/>
        <a:lstStyle/>
        <a:p>
          <a:r>
            <a:rPr lang="en-CA"/>
            <a:t>Performing Arts</a:t>
          </a:r>
          <a:endParaRPr lang="en-US"/>
        </a:p>
      </dgm:t>
    </dgm:pt>
    <dgm:pt modelId="{1CC2F570-86C1-4441-9BB0-46D8DA09E511}" type="parTrans" cxnId="{B7ECE9E4-771D-46A4-A003-9D62A64A6BA0}">
      <dgm:prSet/>
      <dgm:spPr/>
      <dgm:t>
        <a:bodyPr/>
        <a:lstStyle/>
        <a:p>
          <a:endParaRPr lang="en-US"/>
        </a:p>
      </dgm:t>
    </dgm:pt>
    <dgm:pt modelId="{0CE11492-3670-4BB0-903C-B1C43F70D695}" type="sibTrans" cxnId="{B7ECE9E4-771D-46A4-A003-9D62A64A6BA0}">
      <dgm:prSet/>
      <dgm:spPr/>
      <dgm:t>
        <a:bodyPr/>
        <a:lstStyle/>
        <a:p>
          <a:endParaRPr lang="en-US"/>
        </a:p>
      </dgm:t>
    </dgm:pt>
    <dgm:pt modelId="{F257C303-556F-4D2A-AD35-DCCBDBE13227}">
      <dgm:prSet/>
      <dgm:spPr/>
      <dgm:t>
        <a:bodyPr/>
        <a:lstStyle/>
        <a:p>
          <a:r>
            <a:rPr lang="en-CA"/>
            <a:t>P.E.</a:t>
          </a:r>
          <a:endParaRPr lang="en-US"/>
        </a:p>
      </dgm:t>
    </dgm:pt>
    <dgm:pt modelId="{7405A162-33AF-4977-B72E-2392A9A8B75A}" type="parTrans" cxnId="{D175C2FC-3DDD-4A55-AD18-2364E0DCA3FF}">
      <dgm:prSet/>
      <dgm:spPr/>
      <dgm:t>
        <a:bodyPr/>
        <a:lstStyle/>
        <a:p>
          <a:endParaRPr lang="en-US"/>
        </a:p>
      </dgm:t>
    </dgm:pt>
    <dgm:pt modelId="{8D7DE8E4-8410-4B81-9394-79A27E9E2B00}" type="sibTrans" cxnId="{D175C2FC-3DDD-4A55-AD18-2364E0DCA3FF}">
      <dgm:prSet/>
      <dgm:spPr/>
      <dgm:t>
        <a:bodyPr/>
        <a:lstStyle/>
        <a:p>
          <a:endParaRPr lang="en-US"/>
        </a:p>
      </dgm:t>
    </dgm:pt>
    <dgm:pt modelId="{6720CF1D-33D2-4268-A9D7-396611FD60A1}">
      <dgm:prSet/>
      <dgm:spPr/>
      <dgm:t>
        <a:bodyPr/>
        <a:lstStyle/>
        <a:p>
          <a:r>
            <a:rPr lang="en-CA"/>
            <a:t>Languages</a:t>
          </a:r>
          <a:endParaRPr lang="en-US"/>
        </a:p>
      </dgm:t>
    </dgm:pt>
    <dgm:pt modelId="{3D97230C-C393-4974-ADF1-B87F239459D2}" type="parTrans" cxnId="{B0984951-B803-4702-A34F-27F56E726EA0}">
      <dgm:prSet/>
      <dgm:spPr/>
      <dgm:t>
        <a:bodyPr/>
        <a:lstStyle/>
        <a:p>
          <a:endParaRPr lang="en-US"/>
        </a:p>
      </dgm:t>
    </dgm:pt>
    <dgm:pt modelId="{6D349562-F1F6-4871-9E60-0EC254C98965}" type="sibTrans" cxnId="{B0984951-B803-4702-A34F-27F56E726EA0}">
      <dgm:prSet/>
      <dgm:spPr/>
      <dgm:t>
        <a:bodyPr/>
        <a:lstStyle/>
        <a:p>
          <a:endParaRPr lang="en-US"/>
        </a:p>
      </dgm:t>
    </dgm:pt>
    <dgm:pt modelId="{7ED2F6F2-ED0A-4C42-996F-D5F8A09F7FC8}" type="pres">
      <dgm:prSet presAssocID="{F02782A1-9820-4D6B-8106-22428CC1218C}" presName="vert0" presStyleCnt="0">
        <dgm:presLayoutVars>
          <dgm:dir/>
          <dgm:animOne val="branch"/>
          <dgm:animLvl val="lvl"/>
        </dgm:presLayoutVars>
      </dgm:prSet>
      <dgm:spPr/>
    </dgm:pt>
    <dgm:pt modelId="{DE2709E5-99D5-A24A-8AE6-3DE3F384AA47}" type="pres">
      <dgm:prSet presAssocID="{962A0F67-6CF5-4834-B2C6-B7D181E4FA32}" presName="thickLine" presStyleLbl="alignNode1" presStyleIdx="0" presStyleCnt="8"/>
      <dgm:spPr/>
    </dgm:pt>
    <dgm:pt modelId="{14A00E5E-52A5-1A4C-B6B5-C814C1380BAF}" type="pres">
      <dgm:prSet presAssocID="{962A0F67-6CF5-4834-B2C6-B7D181E4FA32}" presName="horz1" presStyleCnt="0"/>
      <dgm:spPr/>
    </dgm:pt>
    <dgm:pt modelId="{CC2F0E52-E1F4-1248-92FA-8AE24453F6EC}" type="pres">
      <dgm:prSet presAssocID="{962A0F67-6CF5-4834-B2C6-B7D181E4FA32}" presName="tx1" presStyleLbl="revTx" presStyleIdx="0" presStyleCnt="8"/>
      <dgm:spPr/>
    </dgm:pt>
    <dgm:pt modelId="{678BA942-6B34-774F-ACA0-FBDAB6F2A26E}" type="pres">
      <dgm:prSet presAssocID="{962A0F67-6CF5-4834-B2C6-B7D181E4FA32}" presName="vert1" presStyleCnt="0"/>
      <dgm:spPr/>
    </dgm:pt>
    <dgm:pt modelId="{2C69BEEE-AE1E-FD4B-993D-C0E95F7CE296}" type="pres">
      <dgm:prSet presAssocID="{DF0A8DAF-33E7-4587-9D39-5AC71327EC22}" presName="thickLine" presStyleLbl="alignNode1" presStyleIdx="1" presStyleCnt="8"/>
      <dgm:spPr/>
    </dgm:pt>
    <dgm:pt modelId="{6CC59436-3FAF-174F-8A8F-5FD45AEC9FE5}" type="pres">
      <dgm:prSet presAssocID="{DF0A8DAF-33E7-4587-9D39-5AC71327EC22}" presName="horz1" presStyleCnt="0"/>
      <dgm:spPr/>
    </dgm:pt>
    <dgm:pt modelId="{2226C76A-1FCB-1E42-A2F7-D6E126885AD6}" type="pres">
      <dgm:prSet presAssocID="{DF0A8DAF-33E7-4587-9D39-5AC71327EC22}" presName="tx1" presStyleLbl="revTx" presStyleIdx="1" presStyleCnt="8"/>
      <dgm:spPr/>
    </dgm:pt>
    <dgm:pt modelId="{B1BFA538-8D4E-814E-81C4-C667EE1067DA}" type="pres">
      <dgm:prSet presAssocID="{DF0A8DAF-33E7-4587-9D39-5AC71327EC22}" presName="vert1" presStyleCnt="0"/>
      <dgm:spPr/>
    </dgm:pt>
    <dgm:pt modelId="{C4372BE8-F365-D343-AF0D-6AC4C8B232F3}" type="pres">
      <dgm:prSet presAssocID="{8BBA174C-4604-4A75-8F26-56F69118DC76}" presName="thickLine" presStyleLbl="alignNode1" presStyleIdx="2" presStyleCnt="8"/>
      <dgm:spPr/>
    </dgm:pt>
    <dgm:pt modelId="{85A0AF1F-E112-FD4A-B9C1-2F4A5F3E8DA4}" type="pres">
      <dgm:prSet presAssocID="{8BBA174C-4604-4A75-8F26-56F69118DC76}" presName="horz1" presStyleCnt="0"/>
      <dgm:spPr/>
    </dgm:pt>
    <dgm:pt modelId="{8F16EE13-1B55-B24B-A2CC-42B951D7EDC7}" type="pres">
      <dgm:prSet presAssocID="{8BBA174C-4604-4A75-8F26-56F69118DC76}" presName="tx1" presStyleLbl="revTx" presStyleIdx="2" presStyleCnt="8"/>
      <dgm:spPr/>
    </dgm:pt>
    <dgm:pt modelId="{045B5760-A983-5845-B630-0B32495F53B2}" type="pres">
      <dgm:prSet presAssocID="{8BBA174C-4604-4A75-8F26-56F69118DC76}" presName="vert1" presStyleCnt="0"/>
      <dgm:spPr/>
    </dgm:pt>
    <dgm:pt modelId="{5A3C7B16-9644-CF4A-B121-D1FF5B46B2F3}" type="pres">
      <dgm:prSet presAssocID="{CB9806EB-60B3-4B86-8643-79A83C500638}" presName="thickLine" presStyleLbl="alignNode1" presStyleIdx="3" presStyleCnt="8"/>
      <dgm:spPr/>
    </dgm:pt>
    <dgm:pt modelId="{2827FAF4-148C-464C-8D53-DA9243248189}" type="pres">
      <dgm:prSet presAssocID="{CB9806EB-60B3-4B86-8643-79A83C500638}" presName="horz1" presStyleCnt="0"/>
      <dgm:spPr/>
    </dgm:pt>
    <dgm:pt modelId="{46663EC0-C816-4E40-BA78-20A32E3FA1BC}" type="pres">
      <dgm:prSet presAssocID="{CB9806EB-60B3-4B86-8643-79A83C500638}" presName="tx1" presStyleLbl="revTx" presStyleIdx="3" presStyleCnt="8"/>
      <dgm:spPr/>
    </dgm:pt>
    <dgm:pt modelId="{32E7A20F-F402-2947-A7AE-D9110EBDE204}" type="pres">
      <dgm:prSet presAssocID="{CB9806EB-60B3-4B86-8643-79A83C500638}" presName="vert1" presStyleCnt="0"/>
      <dgm:spPr/>
    </dgm:pt>
    <dgm:pt modelId="{CFBEAB4E-FB91-954E-857E-DB7878311418}" type="pres">
      <dgm:prSet presAssocID="{D67527B0-F492-4DC3-8E3B-3885E57385DB}" presName="thickLine" presStyleLbl="alignNode1" presStyleIdx="4" presStyleCnt="8"/>
      <dgm:spPr/>
    </dgm:pt>
    <dgm:pt modelId="{65800439-9E30-8D48-8DEC-C6419B6BB9A5}" type="pres">
      <dgm:prSet presAssocID="{D67527B0-F492-4DC3-8E3B-3885E57385DB}" presName="horz1" presStyleCnt="0"/>
      <dgm:spPr/>
    </dgm:pt>
    <dgm:pt modelId="{4CF3EF30-B8AF-B944-83C1-F62A54EBC003}" type="pres">
      <dgm:prSet presAssocID="{D67527B0-F492-4DC3-8E3B-3885E57385DB}" presName="tx1" presStyleLbl="revTx" presStyleIdx="4" presStyleCnt="8"/>
      <dgm:spPr/>
    </dgm:pt>
    <dgm:pt modelId="{3CA08E1D-6565-9A40-9571-C9266B1447C2}" type="pres">
      <dgm:prSet presAssocID="{D67527B0-F492-4DC3-8E3B-3885E57385DB}" presName="vert1" presStyleCnt="0"/>
      <dgm:spPr/>
    </dgm:pt>
    <dgm:pt modelId="{85F24517-1118-E048-B5ED-08E7955355D6}" type="pres">
      <dgm:prSet presAssocID="{7DE5E95D-46B1-433D-B713-F5A5A44E0F48}" presName="thickLine" presStyleLbl="alignNode1" presStyleIdx="5" presStyleCnt="8"/>
      <dgm:spPr/>
    </dgm:pt>
    <dgm:pt modelId="{EB8D4724-34E6-A848-B614-105DB071E9D7}" type="pres">
      <dgm:prSet presAssocID="{7DE5E95D-46B1-433D-B713-F5A5A44E0F48}" presName="horz1" presStyleCnt="0"/>
      <dgm:spPr/>
    </dgm:pt>
    <dgm:pt modelId="{4A0078BA-128E-044A-BCDA-532E5B50FC10}" type="pres">
      <dgm:prSet presAssocID="{7DE5E95D-46B1-433D-B713-F5A5A44E0F48}" presName="tx1" presStyleLbl="revTx" presStyleIdx="5" presStyleCnt="8"/>
      <dgm:spPr/>
    </dgm:pt>
    <dgm:pt modelId="{84958CC4-A9F8-8F43-814B-717C83D55EF4}" type="pres">
      <dgm:prSet presAssocID="{7DE5E95D-46B1-433D-B713-F5A5A44E0F48}" presName="vert1" presStyleCnt="0"/>
      <dgm:spPr/>
    </dgm:pt>
    <dgm:pt modelId="{337C7EC1-4016-2043-900C-475947484E91}" type="pres">
      <dgm:prSet presAssocID="{F257C303-556F-4D2A-AD35-DCCBDBE13227}" presName="thickLine" presStyleLbl="alignNode1" presStyleIdx="6" presStyleCnt="8"/>
      <dgm:spPr/>
    </dgm:pt>
    <dgm:pt modelId="{6982FEC6-8307-7A40-BC3F-2AF37C150B82}" type="pres">
      <dgm:prSet presAssocID="{F257C303-556F-4D2A-AD35-DCCBDBE13227}" presName="horz1" presStyleCnt="0"/>
      <dgm:spPr/>
    </dgm:pt>
    <dgm:pt modelId="{83A0AA14-2181-0F45-99A3-4B8704D8C70D}" type="pres">
      <dgm:prSet presAssocID="{F257C303-556F-4D2A-AD35-DCCBDBE13227}" presName="tx1" presStyleLbl="revTx" presStyleIdx="6" presStyleCnt="8"/>
      <dgm:spPr/>
    </dgm:pt>
    <dgm:pt modelId="{46940227-4587-7145-9E93-1EFF85A45E2C}" type="pres">
      <dgm:prSet presAssocID="{F257C303-556F-4D2A-AD35-DCCBDBE13227}" presName="vert1" presStyleCnt="0"/>
      <dgm:spPr/>
    </dgm:pt>
    <dgm:pt modelId="{E68EABCD-6E5B-E44F-B651-30EB40A0089F}" type="pres">
      <dgm:prSet presAssocID="{6720CF1D-33D2-4268-A9D7-396611FD60A1}" presName="thickLine" presStyleLbl="alignNode1" presStyleIdx="7" presStyleCnt="8"/>
      <dgm:spPr/>
    </dgm:pt>
    <dgm:pt modelId="{CD7BF73A-39F3-9446-B49D-349B37CDF784}" type="pres">
      <dgm:prSet presAssocID="{6720CF1D-33D2-4268-A9D7-396611FD60A1}" presName="horz1" presStyleCnt="0"/>
      <dgm:spPr/>
    </dgm:pt>
    <dgm:pt modelId="{7E87B58D-4D90-4F4A-83EE-FB306CA86502}" type="pres">
      <dgm:prSet presAssocID="{6720CF1D-33D2-4268-A9D7-396611FD60A1}" presName="tx1" presStyleLbl="revTx" presStyleIdx="7" presStyleCnt="8"/>
      <dgm:spPr/>
    </dgm:pt>
    <dgm:pt modelId="{07CA88A2-A3FC-D84C-B6BB-E2A5F8766B2B}" type="pres">
      <dgm:prSet presAssocID="{6720CF1D-33D2-4268-A9D7-396611FD60A1}" presName="vert1" presStyleCnt="0"/>
      <dgm:spPr/>
    </dgm:pt>
  </dgm:ptLst>
  <dgm:cxnLst>
    <dgm:cxn modelId="{992FB71E-9B9D-9A4C-AEA0-E80033DDA791}" type="presOf" srcId="{F02782A1-9820-4D6B-8106-22428CC1218C}" destId="{7ED2F6F2-ED0A-4C42-996F-D5F8A09F7FC8}" srcOrd="0" destOrd="0" presId="urn:microsoft.com/office/officeart/2008/layout/LinedList"/>
    <dgm:cxn modelId="{DD3BAC5E-03B7-4082-9558-B000A9651F7C}" srcId="{F02782A1-9820-4D6B-8106-22428CC1218C}" destId="{CB9806EB-60B3-4B86-8643-79A83C500638}" srcOrd="3" destOrd="0" parTransId="{0EB60FBF-3B70-40DD-9DAF-8426A0029C8B}" sibTransId="{DC875E89-7961-4FF3-8209-0909E50F8050}"/>
    <dgm:cxn modelId="{11A65D46-78EA-3745-AFED-E9B651016571}" type="presOf" srcId="{D67527B0-F492-4DC3-8E3B-3885E57385DB}" destId="{4CF3EF30-B8AF-B944-83C1-F62A54EBC003}" srcOrd="0" destOrd="0" presId="urn:microsoft.com/office/officeart/2008/layout/LinedList"/>
    <dgm:cxn modelId="{B0984951-B803-4702-A34F-27F56E726EA0}" srcId="{F02782A1-9820-4D6B-8106-22428CC1218C}" destId="{6720CF1D-33D2-4268-A9D7-396611FD60A1}" srcOrd="7" destOrd="0" parTransId="{3D97230C-C393-4974-ADF1-B87F239459D2}" sibTransId="{6D349562-F1F6-4871-9E60-0EC254C98965}"/>
    <dgm:cxn modelId="{1733AB72-644A-ED4D-B903-F3A1DAF81B57}" type="presOf" srcId="{962A0F67-6CF5-4834-B2C6-B7D181E4FA32}" destId="{CC2F0E52-E1F4-1248-92FA-8AE24453F6EC}" srcOrd="0" destOrd="0" presId="urn:microsoft.com/office/officeart/2008/layout/LinedList"/>
    <dgm:cxn modelId="{52AB7B54-F48D-8243-A8E8-93FDC6960680}" type="presOf" srcId="{F257C303-556F-4D2A-AD35-DCCBDBE13227}" destId="{83A0AA14-2181-0F45-99A3-4B8704D8C70D}" srcOrd="0" destOrd="0" presId="urn:microsoft.com/office/officeart/2008/layout/LinedList"/>
    <dgm:cxn modelId="{08D28684-1EF5-3744-9D50-357FFC9535A1}" type="presOf" srcId="{7DE5E95D-46B1-433D-B713-F5A5A44E0F48}" destId="{4A0078BA-128E-044A-BCDA-532E5B50FC10}" srcOrd="0" destOrd="0" presId="urn:microsoft.com/office/officeart/2008/layout/LinedList"/>
    <dgm:cxn modelId="{2383BB94-D591-485B-9499-B3C5D50CE82C}" srcId="{F02782A1-9820-4D6B-8106-22428CC1218C}" destId="{8BBA174C-4604-4A75-8F26-56F69118DC76}" srcOrd="2" destOrd="0" parTransId="{5BC3C9FF-2CB1-4A55-98D7-1BCF72169605}" sibTransId="{E9182A61-10DD-4023-8091-65A2C1B3CC37}"/>
    <dgm:cxn modelId="{E5DD0799-16D5-7C4A-968F-37F145F29A46}" type="presOf" srcId="{6720CF1D-33D2-4268-A9D7-396611FD60A1}" destId="{7E87B58D-4D90-4F4A-83EE-FB306CA86502}" srcOrd="0" destOrd="0" presId="urn:microsoft.com/office/officeart/2008/layout/LinedList"/>
    <dgm:cxn modelId="{737A339C-68EF-4D9C-89AD-2EE103225597}" srcId="{F02782A1-9820-4D6B-8106-22428CC1218C}" destId="{DF0A8DAF-33E7-4587-9D39-5AC71327EC22}" srcOrd="1" destOrd="0" parTransId="{75E8B525-7B9D-4205-A316-D00575DADE54}" sibTransId="{7F96A5AC-A137-4BC4-929C-804C82BBE6A7}"/>
    <dgm:cxn modelId="{6FD0C0A6-05DB-4D31-AA4B-1CB4DF258F6F}" srcId="{F02782A1-9820-4D6B-8106-22428CC1218C}" destId="{D67527B0-F492-4DC3-8E3B-3885E57385DB}" srcOrd="4" destOrd="0" parTransId="{E08C81B0-01D9-490B-A735-45A662A0E2EB}" sibTransId="{A77426C2-36A8-40AF-B9AE-CFDDD6E0201D}"/>
    <dgm:cxn modelId="{9B4FFAA7-54FC-1B40-83DE-800A47E3A052}" type="presOf" srcId="{CB9806EB-60B3-4B86-8643-79A83C500638}" destId="{46663EC0-C816-4E40-BA78-20A32E3FA1BC}" srcOrd="0" destOrd="0" presId="urn:microsoft.com/office/officeart/2008/layout/LinedList"/>
    <dgm:cxn modelId="{A2CB09D6-427D-472F-B670-22694AA9D4E9}" srcId="{F02782A1-9820-4D6B-8106-22428CC1218C}" destId="{962A0F67-6CF5-4834-B2C6-B7D181E4FA32}" srcOrd="0" destOrd="0" parTransId="{09D236D2-0FAD-4064-9941-105123BE317E}" sibTransId="{AF913979-375B-4FFB-ADD1-12CA5543E099}"/>
    <dgm:cxn modelId="{B7ECE9E4-771D-46A4-A003-9D62A64A6BA0}" srcId="{F02782A1-9820-4D6B-8106-22428CC1218C}" destId="{7DE5E95D-46B1-433D-B713-F5A5A44E0F48}" srcOrd="5" destOrd="0" parTransId="{1CC2F570-86C1-4441-9BB0-46D8DA09E511}" sibTransId="{0CE11492-3670-4BB0-903C-B1C43F70D695}"/>
    <dgm:cxn modelId="{5233F8EA-C993-5E4E-B9CB-F6F9CCCE729C}" type="presOf" srcId="{DF0A8DAF-33E7-4587-9D39-5AC71327EC22}" destId="{2226C76A-1FCB-1E42-A2F7-D6E126885AD6}" srcOrd="0" destOrd="0" presId="urn:microsoft.com/office/officeart/2008/layout/LinedList"/>
    <dgm:cxn modelId="{13D557FC-9F59-A045-91D7-33F87F91CA10}" type="presOf" srcId="{8BBA174C-4604-4A75-8F26-56F69118DC76}" destId="{8F16EE13-1B55-B24B-A2CC-42B951D7EDC7}" srcOrd="0" destOrd="0" presId="urn:microsoft.com/office/officeart/2008/layout/LinedList"/>
    <dgm:cxn modelId="{D175C2FC-3DDD-4A55-AD18-2364E0DCA3FF}" srcId="{F02782A1-9820-4D6B-8106-22428CC1218C}" destId="{F257C303-556F-4D2A-AD35-DCCBDBE13227}" srcOrd="6" destOrd="0" parTransId="{7405A162-33AF-4977-B72E-2392A9A8B75A}" sibTransId="{8D7DE8E4-8410-4B81-9394-79A27E9E2B00}"/>
    <dgm:cxn modelId="{2B637339-9621-204B-854F-A29745DE91B5}" type="presParOf" srcId="{7ED2F6F2-ED0A-4C42-996F-D5F8A09F7FC8}" destId="{DE2709E5-99D5-A24A-8AE6-3DE3F384AA47}" srcOrd="0" destOrd="0" presId="urn:microsoft.com/office/officeart/2008/layout/LinedList"/>
    <dgm:cxn modelId="{34E9105C-0A6F-3A4D-9423-090459E15855}" type="presParOf" srcId="{7ED2F6F2-ED0A-4C42-996F-D5F8A09F7FC8}" destId="{14A00E5E-52A5-1A4C-B6B5-C814C1380BAF}" srcOrd="1" destOrd="0" presId="urn:microsoft.com/office/officeart/2008/layout/LinedList"/>
    <dgm:cxn modelId="{2D429904-4128-2647-8BEB-51FB54A86AAD}" type="presParOf" srcId="{14A00E5E-52A5-1A4C-B6B5-C814C1380BAF}" destId="{CC2F0E52-E1F4-1248-92FA-8AE24453F6EC}" srcOrd="0" destOrd="0" presId="urn:microsoft.com/office/officeart/2008/layout/LinedList"/>
    <dgm:cxn modelId="{F5DDBA04-78AA-BA4D-84E2-354257EB1986}" type="presParOf" srcId="{14A00E5E-52A5-1A4C-B6B5-C814C1380BAF}" destId="{678BA942-6B34-774F-ACA0-FBDAB6F2A26E}" srcOrd="1" destOrd="0" presId="urn:microsoft.com/office/officeart/2008/layout/LinedList"/>
    <dgm:cxn modelId="{EC9200F2-8C90-144E-B393-B761FBFC2139}" type="presParOf" srcId="{7ED2F6F2-ED0A-4C42-996F-D5F8A09F7FC8}" destId="{2C69BEEE-AE1E-FD4B-993D-C0E95F7CE296}" srcOrd="2" destOrd="0" presId="urn:microsoft.com/office/officeart/2008/layout/LinedList"/>
    <dgm:cxn modelId="{1AD5F3C1-745A-1D46-9903-0CD2BD6103DF}" type="presParOf" srcId="{7ED2F6F2-ED0A-4C42-996F-D5F8A09F7FC8}" destId="{6CC59436-3FAF-174F-8A8F-5FD45AEC9FE5}" srcOrd="3" destOrd="0" presId="urn:microsoft.com/office/officeart/2008/layout/LinedList"/>
    <dgm:cxn modelId="{7052C9AF-C6E0-2740-99E9-98E7837077CF}" type="presParOf" srcId="{6CC59436-3FAF-174F-8A8F-5FD45AEC9FE5}" destId="{2226C76A-1FCB-1E42-A2F7-D6E126885AD6}" srcOrd="0" destOrd="0" presId="urn:microsoft.com/office/officeart/2008/layout/LinedList"/>
    <dgm:cxn modelId="{FEEE3173-95AE-254A-80FA-0DE846F1A132}" type="presParOf" srcId="{6CC59436-3FAF-174F-8A8F-5FD45AEC9FE5}" destId="{B1BFA538-8D4E-814E-81C4-C667EE1067DA}" srcOrd="1" destOrd="0" presId="urn:microsoft.com/office/officeart/2008/layout/LinedList"/>
    <dgm:cxn modelId="{5492A12F-5ACB-5744-98A9-DDDA53AF5F49}" type="presParOf" srcId="{7ED2F6F2-ED0A-4C42-996F-D5F8A09F7FC8}" destId="{C4372BE8-F365-D343-AF0D-6AC4C8B232F3}" srcOrd="4" destOrd="0" presId="urn:microsoft.com/office/officeart/2008/layout/LinedList"/>
    <dgm:cxn modelId="{E9C93F61-E841-8245-B333-221E5B48E154}" type="presParOf" srcId="{7ED2F6F2-ED0A-4C42-996F-D5F8A09F7FC8}" destId="{85A0AF1F-E112-FD4A-B9C1-2F4A5F3E8DA4}" srcOrd="5" destOrd="0" presId="urn:microsoft.com/office/officeart/2008/layout/LinedList"/>
    <dgm:cxn modelId="{0C9F277D-0579-F740-8F03-29A5FDF0DF56}" type="presParOf" srcId="{85A0AF1F-E112-FD4A-B9C1-2F4A5F3E8DA4}" destId="{8F16EE13-1B55-B24B-A2CC-42B951D7EDC7}" srcOrd="0" destOrd="0" presId="urn:microsoft.com/office/officeart/2008/layout/LinedList"/>
    <dgm:cxn modelId="{43EA1425-724C-F143-9B40-E3A4BE40060F}" type="presParOf" srcId="{85A0AF1F-E112-FD4A-B9C1-2F4A5F3E8DA4}" destId="{045B5760-A983-5845-B630-0B32495F53B2}" srcOrd="1" destOrd="0" presId="urn:microsoft.com/office/officeart/2008/layout/LinedList"/>
    <dgm:cxn modelId="{702CB400-70F7-4B44-BB8C-7E5613AC4B0C}" type="presParOf" srcId="{7ED2F6F2-ED0A-4C42-996F-D5F8A09F7FC8}" destId="{5A3C7B16-9644-CF4A-B121-D1FF5B46B2F3}" srcOrd="6" destOrd="0" presId="urn:microsoft.com/office/officeart/2008/layout/LinedList"/>
    <dgm:cxn modelId="{AB77624E-2995-374C-9181-85048B3A33FC}" type="presParOf" srcId="{7ED2F6F2-ED0A-4C42-996F-D5F8A09F7FC8}" destId="{2827FAF4-148C-464C-8D53-DA9243248189}" srcOrd="7" destOrd="0" presId="urn:microsoft.com/office/officeart/2008/layout/LinedList"/>
    <dgm:cxn modelId="{CABC008D-74AF-3245-9C71-D5523B5C653D}" type="presParOf" srcId="{2827FAF4-148C-464C-8D53-DA9243248189}" destId="{46663EC0-C816-4E40-BA78-20A32E3FA1BC}" srcOrd="0" destOrd="0" presId="urn:microsoft.com/office/officeart/2008/layout/LinedList"/>
    <dgm:cxn modelId="{2EBBFE8F-867E-7C48-9976-7B81A7853C14}" type="presParOf" srcId="{2827FAF4-148C-464C-8D53-DA9243248189}" destId="{32E7A20F-F402-2947-A7AE-D9110EBDE204}" srcOrd="1" destOrd="0" presId="urn:microsoft.com/office/officeart/2008/layout/LinedList"/>
    <dgm:cxn modelId="{AE6358F2-1DD6-774B-9E14-F97B8C96E560}" type="presParOf" srcId="{7ED2F6F2-ED0A-4C42-996F-D5F8A09F7FC8}" destId="{CFBEAB4E-FB91-954E-857E-DB7878311418}" srcOrd="8" destOrd="0" presId="urn:microsoft.com/office/officeart/2008/layout/LinedList"/>
    <dgm:cxn modelId="{F5A5B279-A71A-CF46-A39F-BF6BD34A5BD5}" type="presParOf" srcId="{7ED2F6F2-ED0A-4C42-996F-D5F8A09F7FC8}" destId="{65800439-9E30-8D48-8DEC-C6419B6BB9A5}" srcOrd="9" destOrd="0" presId="urn:microsoft.com/office/officeart/2008/layout/LinedList"/>
    <dgm:cxn modelId="{206A898C-483F-4C4E-B1DE-6BA964F1CA25}" type="presParOf" srcId="{65800439-9E30-8D48-8DEC-C6419B6BB9A5}" destId="{4CF3EF30-B8AF-B944-83C1-F62A54EBC003}" srcOrd="0" destOrd="0" presId="urn:microsoft.com/office/officeart/2008/layout/LinedList"/>
    <dgm:cxn modelId="{A9AA93D6-4234-0E4F-A635-D5528E9528EF}" type="presParOf" srcId="{65800439-9E30-8D48-8DEC-C6419B6BB9A5}" destId="{3CA08E1D-6565-9A40-9571-C9266B1447C2}" srcOrd="1" destOrd="0" presId="urn:microsoft.com/office/officeart/2008/layout/LinedList"/>
    <dgm:cxn modelId="{8BA42D4C-5ECD-0549-B00D-35AADD772D13}" type="presParOf" srcId="{7ED2F6F2-ED0A-4C42-996F-D5F8A09F7FC8}" destId="{85F24517-1118-E048-B5ED-08E7955355D6}" srcOrd="10" destOrd="0" presId="urn:microsoft.com/office/officeart/2008/layout/LinedList"/>
    <dgm:cxn modelId="{0C3B3321-AE96-854D-8266-5FC3E9DC1940}" type="presParOf" srcId="{7ED2F6F2-ED0A-4C42-996F-D5F8A09F7FC8}" destId="{EB8D4724-34E6-A848-B614-105DB071E9D7}" srcOrd="11" destOrd="0" presId="urn:microsoft.com/office/officeart/2008/layout/LinedList"/>
    <dgm:cxn modelId="{13B2B8EA-0369-CA4A-A6B7-D639297DE8EA}" type="presParOf" srcId="{EB8D4724-34E6-A848-B614-105DB071E9D7}" destId="{4A0078BA-128E-044A-BCDA-532E5B50FC10}" srcOrd="0" destOrd="0" presId="urn:microsoft.com/office/officeart/2008/layout/LinedList"/>
    <dgm:cxn modelId="{2BFEC09D-6D56-9446-A618-E8A252D3D449}" type="presParOf" srcId="{EB8D4724-34E6-A848-B614-105DB071E9D7}" destId="{84958CC4-A9F8-8F43-814B-717C83D55EF4}" srcOrd="1" destOrd="0" presId="urn:microsoft.com/office/officeart/2008/layout/LinedList"/>
    <dgm:cxn modelId="{9E329A67-6BCB-E14A-B15C-512A728F9CCE}" type="presParOf" srcId="{7ED2F6F2-ED0A-4C42-996F-D5F8A09F7FC8}" destId="{337C7EC1-4016-2043-900C-475947484E91}" srcOrd="12" destOrd="0" presId="urn:microsoft.com/office/officeart/2008/layout/LinedList"/>
    <dgm:cxn modelId="{AE89AD0B-2352-B541-AE32-97DDF5D83289}" type="presParOf" srcId="{7ED2F6F2-ED0A-4C42-996F-D5F8A09F7FC8}" destId="{6982FEC6-8307-7A40-BC3F-2AF37C150B82}" srcOrd="13" destOrd="0" presId="urn:microsoft.com/office/officeart/2008/layout/LinedList"/>
    <dgm:cxn modelId="{CC180911-80CC-204E-904B-F27E5A568803}" type="presParOf" srcId="{6982FEC6-8307-7A40-BC3F-2AF37C150B82}" destId="{83A0AA14-2181-0F45-99A3-4B8704D8C70D}" srcOrd="0" destOrd="0" presId="urn:microsoft.com/office/officeart/2008/layout/LinedList"/>
    <dgm:cxn modelId="{2DA275D1-8D09-AD4C-9270-53D916CED9B9}" type="presParOf" srcId="{6982FEC6-8307-7A40-BC3F-2AF37C150B82}" destId="{46940227-4587-7145-9E93-1EFF85A45E2C}" srcOrd="1" destOrd="0" presId="urn:microsoft.com/office/officeart/2008/layout/LinedList"/>
    <dgm:cxn modelId="{5420335F-17A4-6D4E-9462-7825D7885F93}" type="presParOf" srcId="{7ED2F6F2-ED0A-4C42-996F-D5F8A09F7FC8}" destId="{E68EABCD-6E5B-E44F-B651-30EB40A0089F}" srcOrd="14" destOrd="0" presId="urn:microsoft.com/office/officeart/2008/layout/LinedList"/>
    <dgm:cxn modelId="{CFC8CCC4-9CD5-7443-A1A2-6669A557EEE8}" type="presParOf" srcId="{7ED2F6F2-ED0A-4C42-996F-D5F8A09F7FC8}" destId="{CD7BF73A-39F3-9446-B49D-349B37CDF784}" srcOrd="15" destOrd="0" presId="urn:microsoft.com/office/officeart/2008/layout/LinedList"/>
    <dgm:cxn modelId="{517D875C-E851-544E-B386-B1D704B471AF}" type="presParOf" srcId="{CD7BF73A-39F3-9446-B49D-349B37CDF784}" destId="{7E87B58D-4D90-4F4A-83EE-FB306CA86502}" srcOrd="0" destOrd="0" presId="urn:microsoft.com/office/officeart/2008/layout/LinedList"/>
    <dgm:cxn modelId="{CDD55F40-5330-A246-A428-A76D553E737E}" type="presParOf" srcId="{CD7BF73A-39F3-9446-B49D-349B37CDF784}" destId="{07CA88A2-A3FC-D84C-B6BB-E2A5F8766B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09E4-034B-B048-BAA8-022FED26660F}">
      <dsp:nvSpPr>
        <dsp:cNvPr id="0" name=""/>
        <dsp:cNvSpPr/>
      </dsp:nvSpPr>
      <dsp:spPr>
        <a:xfrm>
          <a:off x="0" y="1766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76528-29AF-F44F-BEB7-EBC8987DFDA6}">
      <dsp:nvSpPr>
        <dsp:cNvPr id="0" name=""/>
        <dsp:cNvSpPr/>
      </dsp:nvSpPr>
      <dsp:spPr>
        <a:xfrm>
          <a:off x="0" y="1766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Schools are staffed and time-tabled according to student course requests in January and February</a:t>
          </a:r>
          <a:r>
            <a:rPr lang="en-CA" sz="2400" kern="1200"/>
            <a:t>.</a:t>
          </a:r>
        </a:p>
      </dsp:txBody>
      <dsp:txXfrm>
        <a:off x="0" y="1766"/>
        <a:ext cx="7543800" cy="1204770"/>
      </dsp:txXfrm>
    </dsp:sp>
    <dsp:sp modelId="{36A5C689-B436-B24A-A22D-4BD2C7AD6228}">
      <dsp:nvSpPr>
        <dsp:cNvPr id="0" name=""/>
        <dsp:cNvSpPr/>
      </dsp:nvSpPr>
      <dsp:spPr>
        <a:xfrm>
          <a:off x="0" y="1206537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D47DD-ECF8-7444-A2EC-7A78071DB2FC}">
      <dsp:nvSpPr>
        <dsp:cNvPr id="0" name=""/>
        <dsp:cNvSpPr/>
      </dsp:nvSpPr>
      <dsp:spPr>
        <a:xfrm>
          <a:off x="0" y="1206537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Only those courses with a sufficient number of students registered will be available.</a:t>
          </a:r>
        </a:p>
      </dsp:txBody>
      <dsp:txXfrm>
        <a:off x="0" y="1206537"/>
        <a:ext cx="7543800" cy="1204770"/>
      </dsp:txXfrm>
    </dsp:sp>
    <dsp:sp modelId="{15859F41-36E3-AE46-9595-C03EB5CD9FA7}">
      <dsp:nvSpPr>
        <dsp:cNvPr id="0" name=""/>
        <dsp:cNvSpPr/>
      </dsp:nvSpPr>
      <dsp:spPr>
        <a:xfrm>
          <a:off x="0" y="2411307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414D-C855-584F-8EAE-F646BB6A78F9}">
      <dsp:nvSpPr>
        <dsp:cNvPr id="0" name=""/>
        <dsp:cNvSpPr/>
      </dsp:nvSpPr>
      <dsp:spPr>
        <a:xfrm>
          <a:off x="0" y="2411307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Please choose carefully as there is very little flexibility in September!</a:t>
          </a:r>
        </a:p>
      </dsp:txBody>
      <dsp:txXfrm>
        <a:off x="0" y="2411307"/>
        <a:ext cx="7543800" cy="1204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09E5-99D5-A24A-8AE6-3DE3F384AA47}">
      <dsp:nvSpPr>
        <dsp:cNvPr id="0" name=""/>
        <dsp:cNvSpPr/>
      </dsp:nvSpPr>
      <dsp:spPr>
        <a:xfrm>
          <a:off x="0" y="0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F0E52-E1F4-1248-92FA-8AE24453F6EC}">
      <dsp:nvSpPr>
        <dsp:cNvPr id="0" name=""/>
        <dsp:cNvSpPr/>
      </dsp:nvSpPr>
      <dsp:spPr>
        <a:xfrm>
          <a:off x="0" y="0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Business Education</a:t>
          </a:r>
          <a:endParaRPr lang="en-US" sz="2100" kern="1200" dirty="0"/>
        </a:p>
      </dsp:txBody>
      <dsp:txXfrm>
        <a:off x="0" y="0"/>
        <a:ext cx="3576057" cy="451039"/>
      </dsp:txXfrm>
    </dsp:sp>
    <dsp:sp modelId="{2C69BEEE-AE1E-FD4B-993D-C0E95F7CE296}">
      <dsp:nvSpPr>
        <dsp:cNvPr id="0" name=""/>
        <dsp:cNvSpPr/>
      </dsp:nvSpPr>
      <dsp:spPr>
        <a:xfrm>
          <a:off x="0" y="451039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6C76A-1FCB-1E42-A2F7-D6E126885AD6}">
      <dsp:nvSpPr>
        <dsp:cNvPr id="0" name=""/>
        <dsp:cNvSpPr/>
      </dsp:nvSpPr>
      <dsp:spPr>
        <a:xfrm>
          <a:off x="0" y="451039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Technical Education</a:t>
          </a:r>
          <a:endParaRPr lang="en-US" sz="2100" kern="1200"/>
        </a:p>
      </dsp:txBody>
      <dsp:txXfrm>
        <a:off x="0" y="451039"/>
        <a:ext cx="3576057" cy="451039"/>
      </dsp:txXfrm>
    </dsp:sp>
    <dsp:sp modelId="{C4372BE8-F365-D343-AF0D-6AC4C8B232F3}">
      <dsp:nvSpPr>
        <dsp:cNvPr id="0" name=""/>
        <dsp:cNvSpPr/>
      </dsp:nvSpPr>
      <dsp:spPr>
        <a:xfrm>
          <a:off x="0" y="902079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EE13-1B55-B24B-A2CC-42B951D7EDC7}">
      <dsp:nvSpPr>
        <dsp:cNvPr id="0" name=""/>
        <dsp:cNvSpPr/>
      </dsp:nvSpPr>
      <dsp:spPr>
        <a:xfrm>
          <a:off x="0" y="902079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Home Economics</a:t>
          </a:r>
          <a:endParaRPr lang="en-US" sz="2100" kern="1200" dirty="0"/>
        </a:p>
      </dsp:txBody>
      <dsp:txXfrm>
        <a:off x="0" y="902079"/>
        <a:ext cx="3576057" cy="451039"/>
      </dsp:txXfrm>
    </dsp:sp>
    <dsp:sp modelId="{5A3C7B16-9644-CF4A-B121-D1FF5B46B2F3}">
      <dsp:nvSpPr>
        <dsp:cNvPr id="0" name=""/>
        <dsp:cNvSpPr/>
      </dsp:nvSpPr>
      <dsp:spPr>
        <a:xfrm>
          <a:off x="0" y="135311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63EC0-C816-4E40-BA78-20A32E3FA1BC}">
      <dsp:nvSpPr>
        <dsp:cNvPr id="0" name=""/>
        <dsp:cNvSpPr/>
      </dsp:nvSpPr>
      <dsp:spPr>
        <a:xfrm>
          <a:off x="0" y="135311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Fine Arts</a:t>
          </a:r>
          <a:endParaRPr lang="en-US" sz="2100" kern="1200"/>
        </a:p>
      </dsp:txBody>
      <dsp:txXfrm>
        <a:off x="0" y="1353118"/>
        <a:ext cx="3576057" cy="451039"/>
      </dsp:txXfrm>
    </dsp:sp>
    <dsp:sp modelId="{CFBEAB4E-FB91-954E-857E-DB7878311418}">
      <dsp:nvSpPr>
        <dsp:cNvPr id="0" name=""/>
        <dsp:cNvSpPr/>
      </dsp:nvSpPr>
      <dsp:spPr>
        <a:xfrm>
          <a:off x="0" y="180415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3EF30-B8AF-B944-83C1-F62A54EBC003}">
      <dsp:nvSpPr>
        <dsp:cNvPr id="0" name=""/>
        <dsp:cNvSpPr/>
      </dsp:nvSpPr>
      <dsp:spPr>
        <a:xfrm>
          <a:off x="0" y="180415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Music</a:t>
          </a:r>
          <a:endParaRPr lang="en-US" sz="2100" kern="1200"/>
        </a:p>
      </dsp:txBody>
      <dsp:txXfrm>
        <a:off x="0" y="1804158"/>
        <a:ext cx="3576057" cy="451039"/>
      </dsp:txXfrm>
    </dsp:sp>
    <dsp:sp modelId="{85F24517-1118-E048-B5ED-08E7955355D6}">
      <dsp:nvSpPr>
        <dsp:cNvPr id="0" name=""/>
        <dsp:cNvSpPr/>
      </dsp:nvSpPr>
      <dsp:spPr>
        <a:xfrm>
          <a:off x="0" y="225519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078BA-128E-044A-BCDA-532E5B50FC10}">
      <dsp:nvSpPr>
        <dsp:cNvPr id="0" name=""/>
        <dsp:cNvSpPr/>
      </dsp:nvSpPr>
      <dsp:spPr>
        <a:xfrm>
          <a:off x="0" y="225519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Performing Arts</a:t>
          </a:r>
          <a:endParaRPr lang="en-US" sz="2100" kern="1200"/>
        </a:p>
      </dsp:txBody>
      <dsp:txXfrm>
        <a:off x="0" y="2255198"/>
        <a:ext cx="3576057" cy="451039"/>
      </dsp:txXfrm>
    </dsp:sp>
    <dsp:sp modelId="{337C7EC1-4016-2043-900C-475947484E91}">
      <dsp:nvSpPr>
        <dsp:cNvPr id="0" name=""/>
        <dsp:cNvSpPr/>
      </dsp:nvSpPr>
      <dsp:spPr>
        <a:xfrm>
          <a:off x="0" y="2706237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AA14-2181-0F45-99A3-4B8704D8C70D}">
      <dsp:nvSpPr>
        <dsp:cNvPr id="0" name=""/>
        <dsp:cNvSpPr/>
      </dsp:nvSpPr>
      <dsp:spPr>
        <a:xfrm>
          <a:off x="0" y="2706237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P.E.</a:t>
          </a:r>
          <a:endParaRPr lang="en-US" sz="2100" kern="1200"/>
        </a:p>
      </dsp:txBody>
      <dsp:txXfrm>
        <a:off x="0" y="2706237"/>
        <a:ext cx="3576057" cy="451039"/>
      </dsp:txXfrm>
    </dsp:sp>
    <dsp:sp modelId="{E68EABCD-6E5B-E44F-B651-30EB40A0089F}">
      <dsp:nvSpPr>
        <dsp:cNvPr id="0" name=""/>
        <dsp:cNvSpPr/>
      </dsp:nvSpPr>
      <dsp:spPr>
        <a:xfrm>
          <a:off x="0" y="3157277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7B58D-4D90-4F4A-83EE-FB306CA86502}">
      <dsp:nvSpPr>
        <dsp:cNvPr id="0" name=""/>
        <dsp:cNvSpPr/>
      </dsp:nvSpPr>
      <dsp:spPr>
        <a:xfrm>
          <a:off x="0" y="3157277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Languages</a:t>
          </a:r>
          <a:endParaRPr lang="en-US" sz="2100" kern="1200"/>
        </a:p>
      </dsp:txBody>
      <dsp:txXfrm>
        <a:off x="0" y="3157277"/>
        <a:ext cx="3576057" cy="45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5B913B1-7B95-974F-B65C-9C7D6E59D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D0620B2-DAF2-D848-815B-34AE274A9E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021D62E-E1C9-4946-939E-27AE421E5D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68C4EBCC-BB3E-8C4B-937E-E63B8BBECE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44F5D253-053C-7341-BE8F-E92592052D1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92E5116-37D1-2F44-9891-D0CFFDEE9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74FF6374-B41A-C041-B62C-D9A4BC55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2D7FE16-AB1C-D64C-A052-9FE0619C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9EBE7C4A-9999-F049-8C58-B6F0D831C5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1D6CDA4-8D7C-5049-9D2F-74F6ECD38E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B691FB6-D50C-9D4A-BA46-37B8F52980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C6DD582C-993F-7F4A-9511-0D5BF2AE5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A3A0CD8-CE92-094C-AD00-0BEA4C23C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AB95FC-1728-264E-81B9-2FAD0FF936D8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8F56B79E-FE45-C44E-BD40-1A78EE0A8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50F2796-C479-6E43-8832-458470EE1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8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0D8BE15E-B418-7B44-9645-D6B92C318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EE2BDF-6F94-6F49-B3B7-CB1A3BFAB1F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E934EB3B-D18D-3347-AACD-C8650A20D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638ED4A-80FB-FD49-A8F4-4CF0E6F3C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AF23EAFE-36C8-A344-B4B9-9000BA0252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2F7391-21FA-2144-989A-7B54DF155F8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12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77E77147-A070-AF44-B7AF-20EDBA65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456BDB68-04EE-A04C-BA9F-71B6550E2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D2066F4D-19C2-D048-9287-CB0165183E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F5C3B5-2AC8-FA41-A7D2-534D96E22101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714499A6-384E-8945-A3E4-88D2CA15C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4EB1B1D0-1ED5-AD44-90F7-6EC5B6460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C44BDB5-C227-E04A-A449-57340CCD46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27196-059F-974F-B218-34804C1D2A4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77BE3E72-853A-CE46-8628-2DB63CBF4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B75F2428-4DAA-7147-83D6-1A6232C94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Studied Grade 7, 8 or 9 in another language = grade 10, 11 or 12 external language credit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E762DF9A-B5C7-8C49-9020-7DB2D9933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D5DB8-12D2-C842-B95C-2C809231DFF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6188E07-017D-CF40-9036-A0481076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BB09E82B-C7D7-6247-BACC-CF56D61020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LD with a ministry of Ed </a:t>
            </a:r>
            <a:r>
              <a:rPr lang="en-CA" err="1">
                <a:ea typeface="ＭＳ Ｐゴシック" charset="0"/>
              </a:rPr>
              <a:t>designatin</a:t>
            </a:r>
            <a:r>
              <a:rPr lang="en-CA">
                <a:ea typeface="ＭＳ Ｐゴシック" charset="0"/>
              </a:rPr>
              <a:t> you are exempt from the language requirement. ELL students and students that came from a different province/country may also be exempt</a:t>
            </a:r>
          </a:p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A4705D1-373D-2C46-8673-703100D45D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739F52-10E3-BC48-827C-68531521266F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C6793756-03B1-0048-8630-31415C70A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743DAA-C164-D743-A684-BB4B7D3D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Choose based on your likes not your friends!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D7AB29D4-9EA4-9843-BD45-D7F745DE6D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E873FD-9D50-D045-ADA7-A81C884288C0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6E9639AE-C0BE-F84A-BCA1-DA86147D2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44077CDF-9EF9-F541-9D47-F7E2E1004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18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19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2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20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4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E88BED4-2CEE-AC47-B7A8-89C58EB62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515EC-FB56-D54E-B756-48FC4AABF22A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05CCA142-CB77-2B4A-B397-B46A6A53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1480B945-DEE7-BC43-879C-4E31F9C84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0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9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89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67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04B7D627-32F8-FE41-A0B8-BDB1E08640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59A3D8-93CB-F542-B844-779418F3095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32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66D5763-A950-274F-8C8C-03D28756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75592A8-4EFA-EA42-A30E-1B149120B3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252051AD-20E2-E544-9AF1-654CF53951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9B14B-093C-1045-AB24-2F1AC6B5152B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1A678366-5FD1-2C4A-A73E-883D7549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458B69-21C0-CC45-A400-331C0385F0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42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B82E1190-DA96-0442-839A-DDCD12D4FC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13BCF4-A991-B74C-A22A-7ED18C923812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BD88EB95-868E-384D-8E29-AA22D672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712804E9-F0A7-9F40-89F3-D595F678A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6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886D43A2-BADE-0443-8040-96BB01BF17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69ABB5-D9C3-D34D-9FD7-050B75DBE78B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4383E61D-E09C-DF4B-AA47-A87A8FE5F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E62206C3-9C35-0D48-BAE0-D8CA8D327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85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E88BED4-2CEE-AC47-B7A8-89C58EB62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515EC-FB56-D54E-B756-48FC4AABF22A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05CCA142-CB77-2B4A-B397-B46A6A53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1480B945-DEE7-BC43-879C-4E31F9C84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4AE672E-2E70-4749-B6E7-BFE60B1314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36CD1B-3556-924B-8337-A55000D7C9D8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FE1357E0-A74D-884F-989C-FB128223D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FCB2F1D2-DE17-B648-98DB-9152F3021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ADF2C08D-48F7-724E-B196-4C51F635AA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6FC8B7-55B4-D649-B6BF-289B3E4B9E1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FD8D2E77-379D-0B42-99C0-186745E51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3F80DF1E-CACC-E847-827C-A7B2BBC23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3F1B19DA-9CC8-5542-9BA8-A732B982B0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F36971-3ECC-2243-B420-CC1A289A8930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27194EAC-9C53-B244-99D5-F4988F9A5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8A9C2306-80ED-A147-9DD8-33698527B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D64EE310-08DB-3F4D-9E0A-EC8ABDD5DF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456CBA-EDEF-804A-B0FA-DAD4DD830F6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8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4E4DDDCD-6130-B94C-A393-951EA89FF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E6EFA2B-381D-3B4B-B68F-AC3278A0C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0DF362AB-341A-3043-83CD-C88242DA50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CBC810-49AB-AB4A-BC25-596052F4C613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9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9D6EA659-D9BD-8240-974C-1EFFB586C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EDA966C8-34E2-4644-AE4C-7A2CF92AB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8DE96B31-8FD9-BC44-AE56-177DE3BCAE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77E5B9-93D0-D647-AB56-3B01A138F36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10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74A6687A-A04F-7D4A-BBC3-BD4CB9626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9E3A3406-D833-324E-AEC9-9308EE04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4C5-1330-544F-9DA3-04C3B0507A37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81064604-15DB-4B4A-AA0C-E0091FB18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B930F-A991-EB48-A4D3-4469C8639C4E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7D4ED-0973-6540-8BFD-395410DE7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1AD07-7E70-4A40-A197-91FF7185F1E0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2615E-3F7A-984A-AD46-999B6B75B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D5291-7BBD-DD42-9001-4240406A21B1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27945-C356-D449-B794-CED35A093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16ED607-794E-2843-AA0D-0AB60F5B190A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A268BC2-96B1-D543-9D06-598FB40DDE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5AB9E-77BC-A043-A287-07931F52E895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48C44-A7DB-394B-9E9C-2D88EE0D5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3BDA3-004A-8147-8552-5225EA8D8BB6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BEE7E-5E68-8243-B8ED-800959352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040BA14-3560-F743-99DF-5BD94D6EB8D9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30549-7610-FD40-ACD8-A495687BD3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4787F-3848-D84F-9F07-5DDA469EF5E3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C4E6-8774-9A44-9ABE-10206CE37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10916-DCDD-9242-AD6C-79A0DA310BF1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4BDEA-E902-614C-9518-1BBAC8522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C754B-9AE6-5A47-A4DD-1184E4812902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623F-D8D6-504E-9B78-1EF810CD3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B03BDA3-004A-8147-8552-5225EA8D8BB6}" type="datetimeFigureOut">
              <a:rPr lang="en-US" smtClean="0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BFBEE7E-5E68-8243-B8ED-800959352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http://www.vln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2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microsoft.com/office/2007/relationships/hdphoto" Target="../media/hdphoto1.wdp"/><Relationship Id="rId9" Type="http://schemas.openxmlformats.org/officeDocument/2006/relationships/hyperlink" Target="https://www.educationplannerbc.ca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jpeg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jpeg"/><Relationship Id="rId10" Type="http://schemas.openxmlformats.org/officeDocument/2006/relationships/hyperlink" Target="vsb.bc.ca/site/Career-Programs" TargetMode="External"/><Relationship Id="rId4" Type="http://schemas.microsoft.com/office/2007/relationships/hdphoto" Target="../media/hdphoto1.wdp"/><Relationship Id="rId9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vsb.bc.ca/site/Career-Programs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Oval 51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135" name="Rectangle 513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9" name="Rectangle 513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41" name="Rectangle 513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22" name="Text Box 1">
            <a:extLst>
              <a:ext uri="{FF2B5EF4-FFF2-40B4-BE49-F238E27FC236}">
                <a16:creationId xmlns:a16="http://schemas.microsoft.com/office/drawing/2014/main" id="{76AC9A0B-6CB9-7243-AB84-1A51F955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spc="2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Prince of Wales Secondary</a:t>
            </a:r>
            <a:br>
              <a:rPr lang="en-US" altLang="en-US" sz="4200" b="1" cap="all" spc="2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altLang="en-US" sz="4200" b="1" cap="all" spc="20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32B3C0AE-8268-E14C-9B3B-45D75CDBB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470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CAC4C47D-DC15-2145-8F84-F4FC9B7C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162" y="2320412"/>
            <a:ext cx="3474023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 Grade 11</a:t>
            </a:r>
          </a:p>
        </p:txBody>
      </p:sp>
      <p:sp>
        <p:nvSpPr>
          <p:cNvPr id="5143" name="Oval 514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45" name="Oval 514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6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232560A6-2757-9443-921D-14EB2AC7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3" y="529831"/>
            <a:ext cx="540747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sz="3600" b="1" dirty="0">
                <a:solidFill>
                  <a:schemeClr val="tx1"/>
                </a:solidFill>
                <a:latin typeface="+mj-lt"/>
                <a:ea typeface="MS Gothic" panose="020B0609070205080204" pitchFamily="49" charset="-128"/>
              </a:rPr>
              <a:t>Science Choices</a:t>
            </a:r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561B7295-9C9D-EE4E-A89F-F16B9971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34D8FEF-8998-9043-BC1A-85B1E3601B81}"/>
              </a:ext>
            </a:extLst>
          </p:cNvPr>
          <p:cNvSpPr txBox="1">
            <a:spLocks noChangeArrowheads="1"/>
          </p:cNvSpPr>
          <p:nvPr/>
        </p:nvSpPr>
        <p:spPr>
          <a:xfrm>
            <a:off x="461168" y="1865511"/>
            <a:ext cx="4046538" cy="365921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Sciences 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(one required for graduation)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Science 11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Science 11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11*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 11*</a:t>
            </a:r>
          </a:p>
          <a:p>
            <a:pPr marL="0" indent="0" defTabSz="9144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for admission to </a:t>
            </a: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sciences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AB30B6E-84A0-8A40-8EE8-2DDF11E989BF}"/>
              </a:ext>
            </a:extLst>
          </p:cNvPr>
          <p:cNvSpPr txBox="1">
            <a:spLocks noChangeArrowheads="1"/>
          </p:cNvSpPr>
          <p:nvPr/>
        </p:nvSpPr>
        <p:spPr>
          <a:xfrm>
            <a:off x="4636294" y="1861910"/>
            <a:ext cx="4046538" cy="4114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Sciences</a:t>
            </a:r>
          </a:p>
          <a:p>
            <a:pPr defTabSz="914400">
              <a:lnSpc>
                <a:spcPct val="90000"/>
              </a:lnSpc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Anatomy &amp; Physiology 12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12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 12</a:t>
            </a:r>
          </a:p>
          <a:p>
            <a:pPr defTabSz="914400">
              <a:lnSpc>
                <a:spcPct val="90000"/>
              </a:lnSpc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One or two required for admission to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of Science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depending on the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AD691-15AE-DE40-8DF7-64BEE98137CA}"/>
              </a:ext>
            </a:extLst>
          </p:cNvPr>
          <p:cNvSpPr txBox="1"/>
          <p:nvPr/>
        </p:nvSpPr>
        <p:spPr>
          <a:xfrm>
            <a:off x="461168" y="6113854"/>
            <a:ext cx="797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may take more than 1 Science in Grade 11 or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8" name="Group 3789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899" name="Oval 3789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Oval 3789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Rectangle 3790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ext Box 1">
            <a:extLst>
              <a:ext uri="{FF2B5EF4-FFF2-40B4-BE49-F238E27FC236}">
                <a16:creationId xmlns:a16="http://schemas.microsoft.com/office/drawing/2014/main" id="{1629BB62-48D2-0147-97B9-AD0DF8369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Math Choices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69347F66-B78E-8944-BD59-232357EF7A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r="37206" b="2"/>
          <a:stretch/>
        </p:blipFill>
        <p:spPr bwMode="auto">
          <a:xfrm>
            <a:off x="2508" y="10"/>
            <a:ext cx="34850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>
            <a:extLst>
              <a:ext uri="{FF2B5EF4-FFF2-40B4-BE49-F238E27FC236}">
                <a16:creationId xmlns:a16="http://schemas.microsoft.com/office/drawing/2014/main" id="{CB681A68-E1BC-F046-9466-EBCC120D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1828800"/>
            <a:ext cx="5413911" cy="473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(one required for graduation)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11 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12 Mini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 Math 11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 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math</a:t>
            </a:r>
          </a:p>
          <a:p>
            <a:pPr marL="2286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2286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37904" name="Group 3790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905" name="Oval 3790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906" name="Oval 3790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8" name="Group 481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8139" name="Oval 481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Oval 481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8142" name="Rectangle 4814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4" name="Rectangle 4814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46" name="Rectangle 4814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48" name="Rectangle 4814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0" name="Text Box 1">
            <a:extLst>
              <a:ext uri="{FF2B5EF4-FFF2-40B4-BE49-F238E27FC236}">
                <a16:creationId xmlns:a16="http://schemas.microsoft.com/office/drawing/2014/main" id="{365F87D4-1F3B-6941-AE0B-3A6B325A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Learning Strategies or GOLD class</a:t>
            </a:r>
          </a:p>
        </p:txBody>
      </p:sp>
      <p:pic>
        <p:nvPicPr>
          <p:cNvPr id="48133" name="Picture 1">
            <a:extLst>
              <a:ext uri="{FF2B5EF4-FFF2-40B4-BE49-F238E27FC236}">
                <a16:creationId xmlns:a16="http://schemas.microsoft.com/office/drawing/2014/main" id="{384EEEC8-89EF-A145-B357-5A7B2FC176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r="13679" b="-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2">
            <a:extLst>
              <a:ext uri="{FF2B5EF4-FFF2-40B4-BE49-F238E27FC236}">
                <a16:creationId xmlns:a16="http://schemas.microsoft.com/office/drawing/2014/main" id="{C37520F2-FE36-2146-8545-A9EEB6AE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281" y="2465681"/>
            <a:ext cx="3719322" cy="4366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 11 or GOLD 11 – for students who have taken these classes in previous years </a:t>
            </a: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 &amp; GOLD students earn 4 credits </a:t>
            </a:r>
          </a:p>
          <a:p>
            <a:pPr marL="1581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 students can choose 2 classes if they want one in each semester</a:t>
            </a: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8150" name="Oval 4814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8152" name="Oval 4815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06" name="Group 4200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007" name="Oval 4200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Oval 4200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2010" name="Rectangle 4200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2" name="Rectangle 420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014" name="Rectangle 420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016" name="Rectangle 420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986" name="Text Box 1">
            <a:extLst>
              <a:ext uri="{FF2B5EF4-FFF2-40B4-BE49-F238E27FC236}">
                <a16:creationId xmlns:a16="http://schemas.microsoft.com/office/drawing/2014/main" id="{B0834048-01EF-D144-856E-05D55D15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Electives</a:t>
            </a:r>
          </a:p>
        </p:txBody>
      </p:sp>
      <p:pic>
        <p:nvPicPr>
          <p:cNvPr id="1026" name="Picture 2" descr="Tips for the college-bound: Choosing high school electives">
            <a:extLst>
              <a:ext uri="{FF2B5EF4-FFF2-40B4-BE49-F238E27FC236}">
                <a16:creationId xmlns:a16="http://schemas.microsoft.com/office/drawing/2014/main" id="{2E6E078A-8B6E-700D-C784-6DCDABE11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26800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2">
            <a:extLst>
              <a:ext uri="{FF2B5EF4-FFF2-40B4-BE49-F238E27FC236}">
                <a16:creationId xmlns:a16="http://schemas.microsoft.com/office/drawing/2014/main" id="{48A61791-0A28-2D42-9901-C9510585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892" y="2320412"/>
            <a:ext cx="3909008" cy="4181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11 - 4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– 6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choose Grade 10, 11 or 12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Grade 11, a 2</a:t>
            </a:r>
            <a:r>
              <a:rPr lang="en-US" altLang="en-US" sz="2200" baseline="30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science, a socials or a language will take an elective space</a:t>
            </a: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9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2018" name="Oval 420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2020" name="Oval 420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42" name="Group 4404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4043" name="Oval 4404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044" name="Oval 4404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034" name="Text Box 1">
            <a:extLst>
              <a:ext uri="{FF2B5EF4-FFF2-40B4-BE49-F238E27FC236}">
                <a16:creationId xmlns:a16="http://schemas.microsoft.com/office/drawing/2014/main" id="{6E82767E-9392-2546-BCDA-58EE6A15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84632"/>
            <a:ext cx="7787386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800" b="1" cap="all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altLang="en-US" sz="4800" b="1" cap="all" baseline="300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altLang="en-US" sz="4800" b="1" cap="all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Language Requirements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7DF63386-F337-404C-B515-08B56681D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95" y="2850894"/>
            <a:ext cx="2446481" cy="2324156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2">
            <a:extLst>
              <a:ext uri="{FF2B5EF4-FFF2-40B4-BE49-F238E27FC236}">
                <a16:creationId xmlns:a16="http://schemas.microsoft.com/office/drawing/2014/main" id="{7AE4E0F0-CFDF-7A4B-87BA-33CCEAED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1878584"/>
            <a:ext cx="5223893" cy="45654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second language is NOT required for graduation.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who are fluent in a second language may write a Language Challenge exam or complete a language course online for credit. 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students may be eligible for a Language 10, 11, 12 credit.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2000" baseline="30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 Course options: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11/12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Spanish 11/12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Beginner Spanish 11</a:t>
            </a:r>
          </a:p>
          <a:p>
            <a:pPr marL="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2" name="Group 46091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6093" name="Oval 46092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094" name="Oval 4609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096" name="Rectangle 46095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81D5E5C3-07C8-5A44-B1C8-FF6A3421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2</a:t>
            </a:r>
            <a:r>
              <a:rPr lang="en-US" altLang="en-US" sz="4200" b="1" cap="all" baseline="300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altLang="en-US" sz="42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 Language</a:t>
            </a:r>
          </a:p>
        </p:txBody>
      </p:sp>
      <p:pic>
        <p:nvPicPr>
          <p:cNvPr id="46087" name="Picture 3">
            <a:extLst>
              <a:ext uri="{FF2B5EF4-FFF2-40B4-BE49-F238E27FC236}">
                <a16:creationId xmlns:a16="http://schemas.microsoft.com/office/drawing/2014/main" id="{1944AE2C-880C-6146-BFF7-999C84788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0"/>
          <a:stretch>
            <a:fillRect/>
          </a:stretch>
        </p:blipFill>
        <p:spPr bwMode="auto">
          <a:xfrm>
            <a:off x="1003569" y="639447"/>
            <a:ext cx="1480414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Logo, icon&#10;&#10;Description automatically generated">
            <a:extLst>
              <a:ext uri="{FF2B5EF4-FFF2-40B4-BE49-F238E27FC236}">
                <a16:creationId xmlns:a16="http://schemas.microsoft.com/office/drawing/2014/main" id="{18D802BA-F5F4-6440-B993-F6C71716F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058" y="2486209"/>
            <a:ext cx="1251436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Logo&#10;&#10;Description automatically generated">
            <a:extLst>
              <a:ext uri="{FF2B5EF4-FFF2-40B4-BE49-F238E27FC236}">
                <a16:creationId xmlns:a16="http://schemas.microsoft.com/office/drawing/2014/main" id="{EF371DE0-1C4E-2F4E-9449-7577D384D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276" y="4355523"/>
            <a:ext cx="1285000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431A71DB-FAFB-CD44-A292-9668C4D0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302119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400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Admissions Requirement</a:t>
            </a:r>
          </a:p>
          <a:p>
            <a:pPr marL="45561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561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UBC requires a language 11</a:t>
            </a:r>
          </a:p>
          <a:p>
            <a:pPr marL="45561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SFU requires a minimum of a beginner language 11 </a:t>
            </a:r>
          </a:p>
          <a:p>
            <a:pPr marL="45561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UVIC does not require a 2</a:t>
            </a:r>
            <a:r>
              <a:rPr lang="en-US" altLang="en-US" sz="2400" baseline="30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</a:t>
            </a:r>
          </a:p>
          <a:p>
            <a:pPr marL="34290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561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specific university requirements</a:t>
            </a:r>
          </a:p>
          <a:p>
            <a:pPr marL="39846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46098" name="Group 46097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6099" name="Oval 46098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100" name="Oval 46099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50188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1" name="Rectangle 50190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3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193" name="Rectangle 50192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ext Box 1">
            <a:extLst>
              <a:ext uri="{FF2B5EF4-FFF2-40B4-BE49-F238E27FC236}">
                <a16:creationId xmlns:a16="http://schemas.microsoft.com/office/drawing/2014/main" id="{2CC4C915-3422-AF40-8AB2-3725D367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251" y="705288"/>
            <a:ext cx="2356396" cy="77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704088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704088" algn="l"/>
                <a:tab pos="1408176" algn="l"/>
                <a:tab pos="2112264" algn="l"/>
                <a:tab pos="2816352" algn="l"/>
                <a:tab pos="3520440" algn="l"/>
                <a:tab pos="4224528" algn="l"/>
                <a:tab pos="4928616" algn="l"/>
                <a:tab pos="5632704" algn="l"/>
                <a:tab pos="6336792" algn="l"/>
                <a:tab pos="7040880" algn="l"/>
                <a:tab pos="7744968" algn="l"/>
              </a:tabLst>
            </a:pPr>
            <a:r>
              <a:rPr lang="en-CA" altLang="en-US" sz="4000" b="1" kern="1200" dirty="0">
                <a:solidFill>
                  <a:schemeClr val="tx1"/>
                </a:solidFill>
                <a:latin typeface="+mj-lt"/>
                <a:ea typeface="MS Gothic" panose="020B0609070205080204" pitchFamily="49" charset="-128"/>
                <a:cs typeface="+mn-cs"/>
              </a:rPr>
              <a:t>Electives</a:t>
            </a:r>
            <a:endParaRPr lang="en-CA" altLang="en-US" sz="4000" b="1" dirty="0">
              <a:solidFill>
                <a:schemeClr val="tx1"/>
              </a:solidFill>
              <a:latin typeface="+mj-lt"/>
              <a:ea typeface="MS Gothic" panose="020B0609070205080204" pitchFamily="49" charset="-128"/>
            </a:endParaRPr>
          </a:p>
        </p:txBody>
      </p:sp>
      <p:sp>
        <p:nvSpPr>
          <p:cNvPr id="50182" name="TextBox 3">
            <a:extLst>
              <a:ext uri="{FF2B5EF4-FFF2-40B4-BE49-F238E27FC236}">
                <a16:creationId xmlns:a16="http://schemas.microsoft.com/office/drawing/2014/main" id="{CA14D9EC-0A42-7E4D-A9A6-B4C6888C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5625515"/>
            <a:ext cx="429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altLang="en-US" sz="2400" b="1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Choose your electives carefully!</a:t>
            </a:r>
            <a:endParaRPr lang="en-US" altLang="en-US" sz="24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8" name="Picture 10" descr="7 Transferable Skills Learned in Woodworking Class | Rawhide">
            <a:extLst>
              <a:ext uri="{FF2B5EF4-FFF2-40B4-BE49-F238E27FC236}">
                <a16:creationId xmlns:a16="http://schemas.microsoft.com/office/drawing/2014/main" id="{C652D3B1-9714-2D4F-8D94-3DBD4E07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32" y="803062"/>
            <a:ext cx="2893846" cy="16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PA Professional Education Program: Elective module – Finance">
            <a:extLst>
              <a:ext uri="{FF2B5EF4-FFF2-40B4-BE49-F238E27FC236}">
                <a16:creationId xmlns:a16="http://schemas.microsoft.com/office/drawing/2014/main" id="{5EBD59E0-806E-E04F-BE86-6E5D0C83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02" y="2498065"/>
            <a:ext cx="2923545" cy="18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The Case for Electives in Schools | Edutopia">
            <a:extLst>
              <a:ext uri="{FF2B5EF4-FFF2-40B4-BE49-F238E27FC236}">
                <a16:creationId xmlns:a16="http://schemas.microsoft.com/office/drawing/2014/main" id="{121142A1-6C70-2A41-AB10-4778F3E4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08" y="4406915"/>
            <a:ext cx="2942894" cy="16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184" name="Text Box 2">
            <a:extLst>
              <a:ext uri="{FF2B5EF4-FFF2-40B4-BE49-F238E27FC236}">
                <a16:creationId xmlns:a16="http://schemas.microsoft.com/office/drawing/2014/main" id="{396DB770-7473-B42F-1788-DE3BABE0D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99799"/>
              </p:ext>
            </p:extLst>
          </p:nvPr>
        </p:nvGraphicFramePr>
        <p:xfrm>
          <a:off x="1309251" y="1701800"/>
          <a:ext cx="3576057" cy="360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2" name="Group 67591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7593" name="Oval 67592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594" name="Oval 6759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596" name="Rectangle 67595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ext Box 1">
            <a:extLst>
              <a:ext uri="{FF2B5EF4-FFF2-40B4-BE49-F238E27FC236}">
                <a16:creationId xmlns:a16="http://schemas.microsoft.com/office/drawing/2014/main" id="{9D82D854-3923-164D-A082-39DA83E4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Electives: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Off Timetable </a:t>
            </a:r>
          </a:p>
        </p:txBody>
      </p:sp>
      <p:pic>
        <p:nvPicPr>
          <p:cNvPr id="10" name="Picture 6" descr="Students Who Take Music Classes Also Do Better Academically, Study Finds |  Discover Magazine">
            <a:extLst>
              <a:ext uri="{FF2B5EF4-FFF2-40B4-BE49-F238E27FC236}">
                <a16:creationId xmlns:a16="http://schemas.microsoft.com/office/drawing/2014/main" id="{6D9975CB-0E4C-6C41-B7CA-3C2B1E6CA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/>
          <a:stretch/>
        </p:blipFill>
        <p:spPr bwMode="auto">
          <a:xfrm>
            <a:off x="624333" y="639447"/>
            <a:ext cx="2238886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oking with Confidence: 3-Day Series for Teens -Woodmere, OH | Sur La Table">
            <a:extLst>
              <a:ext uri="{FF2B5EF4-FFF2-40B4-BE49-F238E27FC236}">
                <a16:creationId xmlns:a16="http://schemas.microsoft.com/office/drawing/2014/main" id="{DD00C54D-1D16-A24F-9335-4319F82C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53" y="2486209"/>
            <a:ext cx="1708446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2" descr="A dumbbell and a measuring tape next to water bottles&#10;&#10;Description automatically generated">
            <a:extLst>
              <a:ext uri="{FF2B5EF4-FFF2-40B4-BE49-F238E27FC236}">
                <a16:creationId xmlns:a16="http://schemas.microsoft.com/office/drawing/2014/main" id="{E306751B-5C16-5540-9B46-A994A8EB3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25" y="4355523"/>
            <a:ext cx="2415901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>
            <a:extLst>
              <a:ext uri="{FF2B5EF4-FFF2-40B4-BE49-F238E27FC236}">
                <a16:creationId xmlns:a16="http://schemas.microsoft.com/office/drawing/2014/main" id="{B75CDB95-072D-5B48-948F-6433EB43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047707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taking an off-timetable elective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Foods 10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 Studies in Foods 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Fitness &amp; Conditioning 11/12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Jazz Band 8 - 12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Strings Orchestra 8 - 12 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 10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 Production (Stagecraft) 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 Company 9 - 12</a:t>
            </a:r>
          </a:p>
          <a:p>
            <a:pPr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67598" name="Group 67597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7599" name="Oval 67598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600" name="Oval 67599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2" name="Group 5428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3" name="Oval 5428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Oval 5428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4286" name="Rectangle 5428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8" name="Rectangle 5428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90" name="Rectangle 5428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92" name="Rectangle 5429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ELL Students</a:t>
            </a:r>
          </a:p>
        </p:txBody>
      </p:sp>
      <p:pic>
        <p:nvPicPr>
          <p:cNvPr id="54277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EACC97-E7F2-544E-BD7F-4C8447E074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9031" b="3"/>
          <a:stretch/>
        </p:blipFill>
        <p:spPr bwMode="auto">
          <a:xfrm>
            <a:off x="802386" y="2320412"/>
            <a:ext cx="3514400" cy="359778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E1209ACD-A9EF-D84B-B49D-4AA015AA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81" y="2140580"/>
            <a:ext cx="4066941" cy="4232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 up for the same level you are currently in.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teachers advise counsellors on your required ELL classes in April/May.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 in Spring will determine placement for next year.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4294" name="Oval 5429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4296" name="Oval 5429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0" name="Group 542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Oval 542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pic>
        <p:nvPicPr>
          <p:cNvPr id="9220" name="Picture 4" descr="What's the Difference Between College and University in the U.S.? | Best  Colleges | US News">
            <a:extLst>
              <a:ext uri="{FF2B5EF4-FFF2-40B4-BE49-F238E27FC236}">
                <a16:creationId xmlns:a16="http://schemas.microsoft.com/office/drawing/2014/main" id="{C8155EAA-B389-9846-A605-A7EEBC6C2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9" r="16198" b="-1"/>
          <a:stretch/>
        </p:blipFill>
        <p:spPr bwMode="auto">
          <a:xfrm>
            <a:off x="592708" y="2218436"/>
            <a:ext cx="2442632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E1209ACD-A9EF-D84B-B49D-4AA015AA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445" y="2130552"/>
            <a:ext cx="5502847" cy="4049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Universities have different entrance requirements  </a:t>
            </a: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each University and program to ensure that you have the necessary courses</a:t>
            </a: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Universities require: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Gr. 12 academic courses (UVIC)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5 Gr. 12 academic courses (SFU)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6 Gr. 12 courses (UT/UBC)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2" name="Oval 719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Oval 719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5" name="Rectangle 719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 Box 1">
            <a:extLst>
              <a:ext uri="{FF2B5EF4-FFF2-40B4-BE49-F238E27FC236}">
                <a16:creationId xmlns:a16="http://schemas.microsoft.com/office/drawing/2014/main" id="{CFE0976B-99F5-8E48-ABD0-26A8CAB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0" y="118338"/>
            <a:ext cx="5047708" cy="1302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Course Planning Timeline</a:t>
            </a:r>
          </a:p>
        </p:txBody>
      </p:sp>
      <p:pic>
        <p:nvPicPr>
          <p:cNvPr id="7187" name="Picture 7186" descr="Side view of a white calendar">
            <a:extLst>
              <a:ext uri="{FF2B5EF4-FFF2-40B4-BE49-F238E27FC236}">
                <a16:creationId xmlns:a16="http://schemas.microsoft.com/office/drawing/2014/main" id="{A72392E8-8DF2-5D98-4FBB-5D098EF237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667" r="8412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55333-BDD3-7FF6-14CF-498DBDA791B7}"/>
              </a:ext>
            </a:extLst>
          </p:cNvPr>
          <p:cNvSpPr txBox="1"/>
          <p:nvPr/>
        </p:nvSpPr>
        <p:spPr>
          <a:xfrm>
            <a:off x="3791922" y="1449950"/>
            <a:ext cx="5047707" cy="453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– February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Presentations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Selections complete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– May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Timetable Built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 course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</p:txBody>
      </p:sp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8" name="Oval 719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199" name="Oval 719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63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9" name="Group 5427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0" name="Oval 5427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4283" name="Rectangle 5428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5" name="Rectangle 5428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87" name="Rectangle 5428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89" name="Rectangle 5428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Tips</a:t>
            </a:r>
          </a:p>
        </p:txBody>
      </p:sp>
      <p:pic>
        <p:nvPicPr>
          <p:cNvPr id="10242" name="Picture 2" descr="University of Toronto: student life on campus">
            <a:extLst>
              <a:ext uri="{FF2B5EF4-FFF2-40B4-BE49-F238E27FC236}">
                <a16:creationId xmlns:a16="http://schemas.microsoft.com/office/drawing/2014/main" id="{719FA16B-1173-974B-AA80-50388F33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 r="27376"/>
          <a:stretch/>
        </p:blipFill>
        <p:spPr bwMode="auto">
          <a:xfrm>
            <a:off x="738378" y="2671437"/>
            <a:ext cx="2460507" cy="335658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3369006" y="1912013"/>
            <a:ext cx="5036616" cy="565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Ontario Universities require Calculus 12 for most science, math and engineering programs.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BC, Calculus 12 is recommended for some programs but not required.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Business programs recommend Calculus 12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and Engineering programs typically require Chemistry 11 and Physics 11 and 1-2 science 12 courses.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language – not required at BC Colleges, UVIC, Capilano (etc.) and most Ontario universities</a:t>
            </a:r>
            <a:endParaRPr lang="en-US" sz="1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54291" name="Oval 5429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4293" name="Oval 5429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3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6" name="Group 5428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7" name="Oval 5428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Oval 5428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520700" y="2121408"/>
            <a:ext cx="514349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Canadian Universities look for completion of Grade 10 and 11 courses.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Canadian Universities are now using Grade 11 marks as part of the admissions process.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 Universities calculate admission averages based on 4 - 6 Grade 12 courses and will use the Grade 11 equivalent when a Grade 12 mark isn’t available.  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11266" name="Picture 2" descr="Ethically troubling.' University reopening plans put professors, students  on edge | Science | AAAS">
            <a:extLst>
              <a:ext uri="{FF2B5EF4-FFF2-40B4-BE49-F238E27FC236}">
                <a16:creationId xmlns:a16="http://schemas.microsoft.com/office/drawing/2014/main" id="{DD996133-9741-E441-A221-9F098E1D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r="31586"/>
          <a:stretch/>
        </p:blipFill>
        <p:spPr bwMode="auto">
          <a:xfrm>
            <a:off x="5904230" y="2193036"/>
            <a:ext cx="2446480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6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Misconceptions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The Student's Guide To Managing Stress">
            <a:extLst>
              <a:ext uri="{FF2B5EF4-FFF2-40B4-BE49-F238E27FC236}">
                <a16:creationId xmlns:a16="http://schemas.microsoft.com/office/drawing/2014/main" id="{3D456D3E-F40B-D758-331A-26625ECB8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7167" b="1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593892" y="2320412"/>
            <a:ext cx="3752293" cy="416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need to take all my Grade 12 courses in Grade 11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need to take additional coursework outside of PW to be competitive for university applications (AP courses)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TIP: doing well at PW is the most important factor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445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9" name="Group 5427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0" name="Oval 5427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3" name="Rectangle 54282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5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pic>
        <p:nvPicPr>
          <p:cNvPr id="12292" name="Picture 4" descr="Georgetown University in Washington DC">
            <a:extLst>
              <a:ext uri="{FF2B5EF4-FFF2-40B4-BE49-F238E27FC236}">
                <a16:creationId xmlns:a16="http://schemas.microsoft.com/office/drawing/2014/main" id="{C7BC7EA7-86D7-E147-8F62-84823E92F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26537" b="1"/>
          <a:stretch/>
        </p:blipFill>
        <p:spPr bwMode="auto">
          <a:xfrm>
            <a:off x="475499" y="640080"/>
            <a:ext cx="3595649" cy="5588101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4572000" y="1955800"/>
            <a:ext cx="4432299" cy="441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universities require a personal profile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universities will admit on Grade 11 marks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college’s require high school graduation for  admissions.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college programs do have specific course requirements. </a:t>
            </a:r>
          </a:p>
          <a:p>
            <a:pPr marL="3087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grpSp>
        <p:nvGrpSpPr>
          <p:cNvPr id="54285" name="Group 54284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6" name="Oval 54285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287" name="Oval 54286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46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4" name="Oval 13323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5" name="Oval 13324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327" name="Rectangle 133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3316" name="Picture 4" descr="Study: kids who have helicopter parents experience burnout in school">
            <a:extLst>
              <a:ext uri="{FF2B5EF4-FFF2-40B4-BE49-F238E27FC236}">
                <a16:creationId xmlns:a16="http://schemas.microsoft.com/office/drawing/2014/main" id="{3F305E69-9872-8540-BE66-D22B9B462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914"/>
          <a:stretch/>
        </p:blipFill>
        <p:spPr bwMode="auto">
          <a:xfrm>
            <a:off x="4350354" y="648648"/>
            <a:ext cx="4019104" cy="23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55A385E-7996-9E47-8D9D-F41047E5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2" y="4162031"/>
            <a:ext cx="3407762" cy="1767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800" b="1" cap="all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Requirements</a:t>
            </a:r>
          </a:p>
        </p:txBody>
      </p:sp>
      <p:pic>
        <p:nvPicPr>
          <p:cNvPr id="13318" name="Picture 6" descr="Top 10 Mistakes Students Make on College Applications">
            <a:extLst>
              <a:ext uri="{FF2B5EF4-FFF2-40B4-BE49-F238E27FC236}">
                <a16:creationId xmlns:a16="http://schemas.microsoft.com/office/drawing/2014/main" id="{B434E00F-3FF2-FF4E-92EE-FEE30BB6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4673"/>
          <a:stretch/>
        </p:blipFill>
        <p:spPr bwMode="auto">
          <a:xfrm>
            <a:off x="931732" y="505223"/>
            <a:ext cx="3326261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119543-EFC2-7A4D-900E-5931916EE568}"/>
              </a:ext>
            </a:extLst>
          </p:cNvPr>
          <p:cNvSpPr/>
          <p:nvPr/>
        </p:nvSpPr>
        <p:spPr>
          <a:xfrm>
            <a:off x="4470400" y="3981574"/>
            <a:ext cx="3810000" cy="2078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and students are responsible for checking with colleges and universities for their specific entrance requirements.</a:t>
            </a:r>
          </a:p>
        </p:txBody>
      </p:sp>
      <p:sp>
        <p:nvSpPr>
          <p:cNvPr id="13333" name="Rectangle 133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35" name="Oval 133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7" name="Oval 133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8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4" name="Oval 13323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5" name="Oval 13324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55A385E-7996-9E47-8D9D-F41047E5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19543-EFC2-7A4D-900E-5931916EE568}"/>
              </a:ext>
            </a:extLst>
          </p:cNvPr>
          <p:cNvSpPr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research post-secondary pathways and entrance requirements check out these websites.</a:t>
            </a:r>
            <a:endParaRPr lang="en-US" sz="2400" dirty="0">
              <a:solidFill>
                <a:srgbClr val="CC99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myblueprint.ca</a:t>
            </a:r>
            <a:endParaRPr lang="en-US" sz="2400" dirty="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educationplannerbc.ca</a:t>
            </a:r>
            <a:endParaRPr lang="en-US" sz="2400" dirty="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Post-Secondary Websites</a:t>
            </a:r>
          </a:p>
        </p:txBody>
      </p:sp>
      <p:grpSp>
        <p:nvGrpSpPr>
          <p:cNvPr id="13329" name="Group 13328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30" name="Oval 13329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31" name="Oval 13330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 descr="myBlueprint - St. Mary Catholic Secondary School">
            <a:extLst>
              <a:ext uri="{FF2B5EF4-FFF2-40B4-BE49-F238E27FC236}">
                <a16:creationId xmlns:a16="http://schemas.microsoft.com/office/drawing/2014/main" id="{B9D465E6-FBF8-5C37-7E0B-F05D92E7E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r="2972"/>
          <a:stretch/>
        </p:blipFill>
        <p:spPr bwMode="auto">
          <a:xfrm>
            <a:off x="101600" y="279654"/>
            <a:ext cx="3297382" cy="23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ducationPlannerBC | LinkedIn">
            <a:extLst>
              <a:ext uri="{FF2B5EF4-FFF2-40B4-BE49-F238E27FC236}">
                <a16:creationId xmlns:a16="http://schemas.microsoft.com/office/drawing/2014/main" id="{E3B22C77-AA3A-28BD-11D0-94EE02C1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3086101"/>
            <a:ext cx="3212906" cy="32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39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EE09C7-8321-43C0-64F6-E5C151A8D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94" y="1043145"/>
            <a:ext cx="4321902" cy="4647209"/>
          </a:xfrm>
          <a:prstGeom prst="rect">
            <a:avLst/>
          </a:prstGeom>
        </p:spPr>
      </p:pic>
      <p:pic>
        <p:nvPicPr>
          <p:cNvPr id="5124" name="Picture 4" descr="ubc-logo">
            <a:extLst>
              <a:ext uri="{FF2B5EF4-FFF2-40B4-BE49-F238E27FC236}">
                <a16:creationId xmlns:a16="http://schemas.microsoft.com/office/drawing/2014/main" id="{FC9FAF43-D415-5EB2-9D40-544D4165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1376130"/>
            <a:ext cx="2391064" cy="23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23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16E6479-4432-402F-B13E-8F1A4325C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7DC1F28-CFFD-4259-8EAA-9E3BB6C8F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70766"/>
            <a:ext cx="3249041" cy="58978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Vic-logo | ACE-WIL | Association for Co-operative Education ...">
            <a:extLst>
              <a:ext uri="{FF2B5EF4-FFF2-40B4-BE49-F238E27FC236}">
                <a16:creationId xmlns:a16="http://schemas.microsoft.com/office/drawing/2014/main" id="{2F06B7D1-F2E9-33FF-248A-477427DB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014" y="2036421"/>
            <a:ext cx="2761485" cy="2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FFB2DB35-8C4D-45C4-B5EE-367EF987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146" y="480060"/>
            <a:ext cx="4943094" cy="58978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82AD04-0396-BD4F-0535-6B7D37C3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36" y="965201"/>
            <a:ext cx="4729172" cy="4279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9283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ogo Usage Guidelines - Communicators Toolkit - Simon Fraser University">
            <a:extLst>
              <a:ext uri="{FF2B5EF4-FFF2-40B4-BE49-F238E27FC236}">
                <a16:creationId xmlns:a16="http://schemas.microsoft.com/office/drawing/2014/main" id="{77D2C1B9-00FE-3461-4870-B7A2629D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1" y="420095"/>
            <a:ext cx="4070073" cy="27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F6F8900-B8C9-A596-FF63-1FC5BF01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922632"/>
            <a:ext cx="4070073" cy="2177488"/>
          </a:xfrm>
          <a:prstGeom prst="rect">
            <a:avLst/>
          </a:prstGeom>
        </p:spPr>
      </p:pic>
      <p:sp>
        <p:nvSpPr>
          <p:cNvPr id="7174" name="Rectangle 717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4F90D24-96BB-638C-1013-37C817D4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25" y="1120391"/>
            <a:ext cx="4070073" cy="447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5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4091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216">
            <a:extLst>
              <a:ext uri="{FF2B5EF4-FFF2-40B4-BE49-F238E27FC236}">
                <a16:creationId xmlns:a16="http://schemas.microsoft.com/office/drawing/2014/main" id="{4196C649-2ED6-4621-B400-B6B6CB9C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iversity of Toronto | School">
            <a:extLst>
              <a:ext uri="{FF2B5EF4-FFF2-40B4-BE49-F238E27FC236}">
                <a16:creationId xmlns:a16="http://schemas.microsoft.com/office/drawing/2014/main" id="{95AA018F-F2A4-C806-AA08-827CB0A5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294217"/>
            <a:ext cx="1712383" cy="17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10BA9B-66C5-F4F2-C848-5CD639E3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118192"/>
            <a:ext cx="7543800" cy="4545138"/>
          </a:xfrm>
          <a:prstGeom prst="rect">
            <a:avLst/>
          </a:prstGeom>
        </p:spPr>
      </p:pic>
      <p:grpSp>
        <p:nvGrpSpPr>
          <p:cNvPr id="8215" name="Group 8218">
            <a:extLst>
              <a:ext uri="{FF2B5EF4-FFF2-40B4-BE49-F238E27FC236}">
                <a16:creationId xmlns:a16="http://schemas.microsoft.com/office/drawing/2014/main" id="{BDBD8829-D991-463E-96C4-458023ACF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20" name="Oval 8219">
              <a:extLst>
                <a:ext uri="{FF2B5EF4-FFF2-40B4-BE49-F238E27FC236}">
                  <a16:creationId xmlns:a16="http://schemas.microsoft.com/office/drawing/2014/main" id="{64A007E3-EBC1-4940-BD36-66D3F4CCA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Oval 8220">
              <a:extLst>
                <a:ext uri="{FF2B5EF4-FFF2-40B4-BE49-F238E27FC236}">
                  <a16:creationId xmlns:a16="http://schemas.microsoft.com/office/drawing/2014/main" id="{30F8ADAE-2107-4578-9F40-E6451BE8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6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4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8" name="Oval 7197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Oval 7198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" name="Text Box 1">
            <a:extLst>
              <a:ext uri="{FF2B5EF4-FFF2-40B4-BE49-F238E27FC236}">
                <a16:creationId xmlns:a16="http://schemas.microsoft.com/office/drawing/2014/main" id="{CFE0976B-99F5-8E48-ABD0-26A8CAB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</p:txBody>
      </p:sp>
      <p:sp>
        <p:nvSpPr>
          <p:cNvPr id="7201" name="Rectangle 720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3" name="Text Box 2">
            <a:extLst>
              <a:ext uri="{FF2B5EF4-FFF2-40B4-BE49-F238E27FC236}">
                <a16:creationId xmlns:a16="http://schemas.microsoft.com/office/drawing/2014/main" id="{E54D7873-3CDB-4CF0-A5C7-825438150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759752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2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 shot of a student&#10;&#10;Description automatically generated">
            <a:extLst>
              <a:ext uri="{FF2B5EF4-FFF2-40B4-BE49-F238E27FC236}">
                <a16:creationId xmlns:a16="http://schemas.microsoft.com/office/drawing/2014/main" id="{9E692947-0012-134B-2A84-ED8522F0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1" y="2813050"/>
            <a:ext cx="7226300" cy="3467100"/>
          </a:xfrm>
          <a:prstGeom prst="rect">
            <a:avLst/>
          </a:prstGeom>
        </p:spPr>
      </p:pic>
      <p:pic>
        <p:nvPicPr>
          <p:cNvPr id="9218" name="Picture 2" descr="Logo Guidelines | Queen's University">
            <a:extLst>
              <a:ext uri="{FF2B5EF4-FFF2-40B4-BE49-F238E27FC236}">
                <a16:creationId xmlns:a16="http://schemas.microsoft.com/office/drawing/2014/main" id="{0A3081B7-8F80-9DC2-08D7-E8C31939D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3" b="25512"/>
          <a:stretch/>
        </p:blipFill>
        <p:spPr bwMode="auto">
          <a:xfrm>
            <a:off x="949961" y="577850"/>
            <a:ext cx="70866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88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C4508E0-0CEC-99D6-9A9C-CE870CA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94178"/>
            <a:ext cx="5667476" cy="4293111"/>
          </a:xfrm>
          <a:prstGeom prst="rect">
            <a:avLst/>
          </a:prstGeom>
        </p:spPr>
      </p:pic>
      <p:pic>
        <p:nvPicPr>
          <p:cNvPr id="10242" name="Picture 2" descr="McGill Logo Meaning and History, PNG &amp; Vector AI - Mrvian">
            <a:extLst>
              <a:ext uri="{FF2B5EF4-FFF2-40B4-BE49-F238E27FC236}">
                <a16:creationId xmlns:a16="http://schemas.microsoft.com/office/drawing/2014/main" id="{F000B8F2-E913-C722-7ED5-21FA4868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737" y="894178"/>
            <a:ext cx="2374561" cy="16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712E265-57EA-482C-B735-1E9FD7B2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5407"/>
            <a:ext cx="9143999" cy="1242592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46DBD718-8A11-405E-961D-74A2EEC96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250" name="Oval 10249">
              <a:extLst>
                <a:ext uri="{FF2B5EF4-FFF2-40B4-BE49-F238E27FC236}">
                  <a16:creationId xmlns:a16="http://schemas.microsoft.com/office/drawing/2014/main" id="{2E1CB3D5-017D-4255-9085-EDC3C9BA3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Oval 10250">
              <a:extLst>
                <a:ext uri="{FF2B5EF4-FFF2-40B4-BE49-F238E27FC236}">
                  <a16:creationId xmlns:a16="http://schemas.microsoft.com/office/drawing/2014/main" id="{3BD8B49B-8F46-46B3-A95A-87BE3F3A0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 dirty="0">
              <a:blipFill dpi="0" rotWithShape="1">
                <a:blip r:embed="rId8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0276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31" name="Group 56330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6332" name="Oval 56331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6333" name="Oval 56332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6335" name="Rectangle 563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6326" name="Picture 1">
            <a:extLst>
              <a:ext uri="{FF2B5EF4-FFF2-40B4-BE49-F238E27FC236}">
                <a16:creationId xmlns:a16="http://schemas.microsoft.com/office/drawing/2014/main" id="{7DD049A3-0874-1A4F-AAD7-DD8553C4F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056" y="505224"/>
            <a:ext cx="3060160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Rectangle 563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339" name="Rectangle 563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3080F74-90FB-3849-A701-A9E79024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2" y="4162031"/>
            <a:ext cx="3407762" cy="1767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000" b="1" cap="all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VSB Career Education</a:t>
            </a:r>
          </a:p>
        </p:txBody>
      </p:sp>
      <p:pic>
        <p:nvPicPr>
          <p:cNvPr id="56325" name="Picture 9" descr="http://go.vsb.bc.ca/schools/careerprograms/Documents/CAREER_LOGO_rgbfor%20website.jpg">
            <a:extLst>
              <a:ext uri="{FF2B5EF4-FFF2-40B4-BE49-F238E27FC236}">
                <a16:creationId xmlns:a16="http://schemas.microsoft.com/office/drawing/2014/main" id="{1206ECCA-95DC-3547-A031-8FA3CB3D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76" y="1455151"/>
            <a:ext cx="3712974" cy="1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EF615EAD-0C5F-CE44-9694-01126114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981574"/>
            <a:ext cx="3954272" cy="1955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WORK in Trades Program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TRAIN in Trades Program</a:t>
            </a:r>
          </a:p>
          <a:p>
            <a:pPr marL="22860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vsb.bc.ca/site/Career-Programs</a:t>
            </a:r>
            <a:endParaRPr lang="en-US" altLang="en-US" sz="2000" dirty="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22860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6341" name="Rectangle 563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343" name="Oval 563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6345" name="Oval 563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936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8" name="Group 58377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8379" name="Oval 58378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380" name="Oval 58379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382" name="Rectangle 58381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90F432E-9588-184B-B821-2BAFE27D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5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Youth WORK in Trades Program</a:t>
            </a:r>
          </a:p>
        </p:txBody>
      </p:sp>
      <p:pic>
        <p:nvPicPr>
          <p:cNvPr id="58373" name="Picture 1" descr="Screen Clipping">
            <a:extLst>
              <a:ext uri="{FF2B5EF4-FFF2-40B4-BE49-F238E27FC236}">
                <a16:creationId xmlns:a16="http://schemas.microsoft.com/office/drawing/2014/main" id="{784A92A8-2365-DC43-8CB9-286FB4800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26" y="1905000"/>
            <a:ext cx="4411579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CB94B-27C0-CA43-86C2-EE2FA8320878}"/>
              </a:ext>
            </a:extLst>
          </p:cNvPr>
          <p:cNvSpPr txBox="1"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apprenticeship training while in Grade 10, 11 or 12.</a:t>
            </a:r>
            <a:b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 up to 16 high school credits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 a Youth Work in Trades certificate upon ​graduation.</a:t>
            </a:r>
          </a:p>
          <a:p>
            <a:pPr marL="571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58384" name="Group 58383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8385" name="Oval 58384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386" name="Oval 58385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964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3" name="Group 594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9414" name="Oval 594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Oval 594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9417" name="Rectangle 594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19" name="Rectangle 594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421" name="Rectangle 594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423" name="Rectangle 594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37700CE-434E-C84F-A766-C1CAC8B0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Youth TRAIN in Trades Program</a:t>
            </a:r>
          </a:p>
        </p:txBody>
      </p:sp>
      <p:pic>
        <p:nvPicPr>
          <p:cNvPr id="59397" name="Picture 1" descr="A group of people in hard hats pointing at pipes&#10;&#10;Description automatically generated">
            <a:extLst>
              <a:ext uri="{FF2B5EF4-FFF2-40B4-BE49-F238E27FC236}">
                <a16:creationId xmlns:a16="http://schemas.microsoft.com/office/drawing/2014/main" id="{D82BAFCD-75F9-1041-A8A0-9945B903A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r="5155" b="3"/>
          <a:stretch/>
        </p:blipFill>
        <p:spPr bwMode="auto">
          <a:xfrm>
            <a:off x="755397" y="2265037"/>
            <a:ext cx="3531275" cy="3615063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7E9BEF45-2371-344B-8AD3-3E3736DA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562775"/>
            <a:ext cx="3901185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Dual credit with a post secondary institution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start with foundation program training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 with the Industry Training Authority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lead directly into an apprenticeship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experience in a trade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9425" name="Oval 594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9427" name="Oval 594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6054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6144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451" name="Rectangle 6145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453" name="Rectangle 6145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1455" name="Group 6145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61456" name="Oval 6145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Oval 6145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9" name="Rectangle 6145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461" name="Rectangle 6146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3" name="Rectangle 6146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A36D6684-A23C-AA47-A6D3-6F3C4953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102" y="1432223"/>
            <a:ext cx="2539273" cy="3357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dirty="0">
                <a:solidFill>
                  <a:schemeClr val="accent2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 Career Programs</a:t>
            </a:r>
            <a:endParaRPr lang="en-US" altLang="en-US" sz="4200" b="1" cap="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65" name="Rectangle 6146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67" name="Group 6146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61468" name="Oval 6146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469" name="Oval 6146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44" name="Picture 5" descr="Screen Clipping">
            <a:extLst>
              <a:ext uri="{FF2B5EF4-FFF2-40B4-BE49-F238E27FC236}">
                <a16:creationId xmlns:a16="http://schemas.microsoft.com/office/drawing/2014/main" id="{CF1365DB-66C9-754C-8BA3-73847A8743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1"/>
          <a:stretch/>
        </p:blipFill>
        <p:spPr bwMode="auto">
          <a:xfrm>
            <a:off x="690624" y="1328839"/>
            <a:ext cx="4985547" cy="41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172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3" name="Group 1538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404" name="Oval 1538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405" name="Oval 1538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5406" name="Rectangle 1538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7" name="Freeform: Shape 15387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SUMMER SCHOOL 2020 | McNair Secondary School">
            <a:extLst>
              <a:ext uri="{FF2B5EF4-FFF2-40B4-BE49-F238E27FC236}">
                <a16:creationId xmlns:a16="http://schemas.microsoft.com/office/drawing/2014/main" id="{6FEB4075-DD76-F14C-B18A-F3F4C6E8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7" y="2723991"/>
            <a:ext cx="2680256" cy="15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8AFDB060-7154-A24A-AFAA-050968CC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772" y="762000"/>
            <a:ext cx="4300526" cy="54101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 typically starts in late April or early May.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 counsellor of your plans to take a Summer School course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Completion courses: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5-6 weeks (3 hours/day)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July – August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Review/Preview courses: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4 weeks (1.5 hours/day)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July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15408" name="Group 15389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409" name="Oval 15390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Oval 15391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77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8" name="Group 8295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959" name="Oval 8295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Oval 8295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2962" name="Rectangle 8296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64" name="Rectangle 8296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66" name="Rectangle 8296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68" name="Rectangle 8296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46" name="Text Box 1">
            <a:extLst>
              <a:ext uri="{FF2B5EF4-FFF2-40B4-BE49-F238E27FC236}">
                <a16:creationId xmlns:a16="http://schemas.microsoft.com/office/drawing/2014/main" id="{FA357341-BC25-644C-A286-7CF24314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8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Planning Schedule</a:t>
            </a:r>
          </a:p>
        </p:txBody>
      </p:sp>
      <p:pic>
        <p:nvPicPr>
          <p:cNvPr id="17410" name="Picture 2" descr="How to Make a Monthly Work Schedule Template | Wrike">
            <a:extLst>
              <a:ext uri="{FF2B5EF4-FFF2-40B4-BE49-F238E27FC236}">
                <a16:creationId xmlns:a16="http://schemas.microsoft.com/office/drawing/2014/main" id="{4E27F582-1B92-8D40-9D67-DB6C191B1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9" r="1865" b="1"/>
          <a:stretch/>
        </p:blipFill>
        <p:spPr bwMode="auto">
          <a:xfrm>
            <a:off x="738378" y="2265041"/>
            <a:ext cx="2832097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D1AF1-525E-F54E-A02C-06ED853A3CCB}"/>
              </a:ext>
            </a:extLst>
          </p:cNvPr>
          <p:cNvSpPr txBox="1"/>
          <p:nvPr/>
        </p:nvSpPr>
        <p:spPr>
          <a:xfrm>
            <a:off x="3570476" y="2170168"/>
            <a:ext cx="4835146" cy="420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 course planning presentation 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course options for Grade 11 while thinking about post-secondary plans.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course planning form, due in computer lab Feb. 5-15 . 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Grade 11 courses into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MyEd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Feb 5 – 15 in computer lab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Grade 10 courses to the best of your ability.</a:t>
            </a:r>
          </a:p>
        </p:txBody>
      </p:sp>
      <p:sp>
        <p:nvSpPr>
          <p:cNvPr id="82970" name="Oval 8296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972" name="Oval 8297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400" b="1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400" b="1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-up of a school application form&#10;&#10;Description automatically generated">
            <a:extLst>
              <a:ext uri="{FF2B5EF4-FFF2-40B4-BE49-F238E27FC236}">
                <a16:creationId xmlns:a16="http://schemas.microsoft.com/office/drawing/2014/main" id="{DFD11994-C61C-B6ED-F3E0-AB1F605D95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936" b="2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593892" y="2320412"/>
            <a:ext cx="3752293" cy="422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form will be posted to on the Grade 10 TEAMs channel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Form  to be filled out and reviewed by you and your parents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include student cell phone number and email address 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391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62" y="484632"/>
            <a:ext cx="2658026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8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8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creenshot of a course planning&#10;&#10;Description automatically generated">
            <a:extLst>
              <a:ext uri="{FF2B5EF4-FFF2-40B4-BE49-F238E27FC236}">
                <a16:creationId xmlns:a16="http://schemas.microsoft.com/office/drawing/2014/main" id="{0CFEEAE0-A31E-E3DE-0C1E-985774959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99" y="1575918"/>
            <a:ext cx="5161702" cy="3716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5877232" y="2157790"/>
            <a:ext cx="301696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descriptions in the PW Course Planning Guide on PW website 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Guidance and Support tab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PW Course Planning Guide 2024-2025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Grade presentations posted here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</p:txBody>
      </p:sp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6" name="Oval 1332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7" name="Oval 1332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155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oup 922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227" name="Oval 922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18" name="Text Box 1">
            <a:extLst>
              <a:ext uri="{FF2B5EF4-FFF2-40B4-BE49-F238E27FC236}">
                <a16:creationId xmlns:a16="http://schemas.microsoft.com/office/drawing/2014/main" id="{E8E10979-F944-984A-9916-A72B2928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 </a:t>
            </a:r>
          </a:p>
        </p:txBody>
      </p:sp>
      <p:pic>
        <p:nvPicPr>
          <p:cNvPr id="9221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369CCBCD-7085-B144-B913-DED08B8A50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r="1" b="1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6BB5BF53-23C6-D442-8482-8E598B9F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71" y="2320412"/>
            <a:ext cx="3844821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students are expected to take 8 courses at PW</a:t>
            </a:r>
          </a:p>
          <a:p>
            <a:pPr marL="158433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students take minimum 7 courses at PW  + CLC</a:t>
            </a:r>
          </a:p>
        </p:txBody>
      </p:sp>
      <p:sp>
        <p:nvSpPr>
          <p:cNvPr id="9238" name="Oval 923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40" name="Oval 923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6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ign on a post&#10;&#10;Description automatically generated">
            <a:extLst>
              <a:ext uri="{FF2B5EF4-FFF2-40B4-BE49-F238E27FC236}">
                <a16:creationId xmlns:a16="http://schemas.microsoft.com/office/drawing/2014/main" id="{ECDDA39B-4AA3-13F2-68CC-A37B07C8B5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" b="5560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432300" y="2320412"/>
            <a:ext cx="3913885" cy="385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descriptions for each course offered at PW listed in Course Planning Guide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read course descriptions before making course selections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just ask your friends what they are taking, do your own research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577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54D6D-0C7E-9E6B-11F7-CB29A270C315}"/>
              </a:ext>
            </a:extLst>
          </p:cNvPr>
          <p:cNvSpPr txBox="1"/>
          <p:nvPr/>
        </p:nvSpPr>
        <p:spPr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Entering Course Choices into </a:t>
            </a:r>
            <a:r>
              <a:rPr lang="en-US" altLang="en-US" sz="3500" b="1" cap="all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MyEd</a:t>
            </a:r>
            <a:endParaRPr lang="en-US" altLang="en-US" sz="3500" b="1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F0BA44-5531-9FB0-B40D-8E0417836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09" y="622300"/>
            <a:ext cx="4166636" cy="5208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6D553-A409-F339-AC16-BB23256AA3C7}"/>
              </a:ext>
            </a:extLst>
          </p:cNvPr>
          <p:cNvSpPr txBox="1"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– Second Session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come prepared to enter your choices into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enter them prior to your scheduled session below or you can enter them during your schedule session. </a:t>
            </a: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way Ms.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review them with you and answer questions you may have.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051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54D6D-0C7E-9E6B-11F7-CB29A270C315}"/>
              </a:ext>
            </a:extLst>
          </p:cNvPr>
          <p:cNvSpPr txBox="1"/>
          <p:nvPr/>
        </p:nvSpPr>
        <p:spPr>
          <a:xfrm>
            <a:off x="680531" y="4529238"/>
            <a:ext cx="7285990" cy="162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Computer Lab Schedule C104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200" cap="all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6D553-A409-F339-AC16-BB23256AA3C7}"/>
              </a:ext>
            </a:extLst>
          </p:cNvPr>
          <p:cNvSpPr txBox="1"/>
          <p:nvPr/>
        </p:nvSpPr>
        <p:spPr>
          <a:xfrm>
            <a:off x="444501" y="2121408"/>
            <a:ext cx="8330788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C8C570-E7F1-6F92-9594-85D2DE367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21218"/>
              </p:ext>
            </p:extLst>
          </p:nvPr>
        </p:nvGraphicFramePr>
        <p:xfrm>
          <a:off x="680531" y="431800"/>
          <a:ext cx="7772844" cy="33685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43211">
                  <a:extLst>
                    <a:ext uri="{9D8B030D-6E8A-4147-A177-3AD203B41FA5}">
                      <a16:colId xmlns:a16="http://schemas.microsoft.com/office/drawing/2014/main" val="2254470230"/>
                    </a:ext>
                  </a:extLst>
                </a:gridCol>
                <a:gridCol w="1943211">
                  <a:extLst>
                    <a:ext uri="{9D8B030D-6E8A-4147-A177-3AD203B41FA5}">
                      <a16:colId xmlns:a16="http://schemas.microsoft.com/office/drawing/2014/main" val="3212704677"/>
                    </a:ext>
                  </a:extLst>
                </a:gridCol>
                <a:gridCol w="1943211">
                  <a:extLst>
                    <a:ext uri="{9D8B030D-6E8A-4147-A177-3AD203B41FA5}">
                      <a16:colId xmlns:a16="http://schemas.microsoft.com/office/drawing/2014/main" val="1554968587"/>
                    </a:ext>
                  </a:extLst>
                </a:gridCol>
                <a:gridCol w="1943211">
                  <a:extLst>
                    <a:ext uri="{9D8B030D-6E8A-4147-A177-3AD203B41FA5}">
                      <a16:colId xmlns:a16="http://schemas.microsoft.com/office/drawing/2014/main" val="1763062887"/>
                    </a:ext>
                  </a:extLst>
                </a:gridCol>
              </a:tblGrid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FIT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Last Name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2487738751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Monday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5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Morning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 - Dong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1882807636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Tuesday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6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Afternoon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Dowler - Ju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3282854925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Wednesday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7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Morning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Kerasiotis - Liu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4024568221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Thursday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8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Afternoon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 – Sader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3971529081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Monday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12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Morning 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Seeto – Wang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4156257222"/>
                  </a:ext>
                </a:extLst>
              </a:tr>
              <a:tr h="481215">
                <a:tc>
                  <a:txBody>
                    <a:bodyPr/>
                    <a:lstStyle/>
                    <a:p>
                      <a:r>
                        <a:rPr lang="en-US" sz="1800"/>
                        <a:t>Tuesday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February 13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Afternoon</a:t>
                      </a:r>
                    </a:p>
                  </a:txBody>
                  <a:tcPr marL="90030" marR="90030" marT="45015" marB="450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Whittaker - Zou</a:t>
                      </a:r>
                    </a:p>
                  </a:txBody>
                  <a:tcPr marL="90030" marR="90030" marT="45015" marB="45015"/>
                </a:tc>
                <a:extLst>
                  <a:ext uri="{0D108BD9-81ED-4DB2-BD59-A6C34878D82A}">
                    <a16:rowId xmlns:a16="http://schemas.microsoft.com/office/drawing/2014/main" val="43551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100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2" name="Group 2868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3" name="Oval 2868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2868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6" name="Rectangle 2868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2" name="Rectangle 2869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Course Selection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8962022E-452A-9142-8CC0-D37732249F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r="28773" b="3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295" y="2292656"/>
            <a:ext cx="3774188" cy="4383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INFORMED decisions. Talk to your Teachers, Counsellor, parents and friends. 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the course descriptions in the Course Planning Guide on the website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Ms. </a:t>
            </a:r>
            <a:r>
              <a:rPr lang="en-US" alt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you have questions.</a:t>
            </a:r>
          </a:p>
          <a:p>
            <a:pPr marL="34099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6" name="Oval 2869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0" name="Group 286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1" name="Oval 286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286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4" name="Rectangle 2868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Parent Information Night</a:t>
            </a:r>
          </a:p>
        </p:txBody>
      </p:sp>
      <p:pic>
        <p:nvPicPr>
          <p:cNvPr id="2050" name="Picture 2" descr="How to Be Available for Parenting Teenagers">
            <a:extLst>
              <a:ext uri="{FF2B5EF4-FFF2-40B4-BE49-F238E27FC236}">
                <a16:creationId xmlns:a16="http://schemas.microsoft.com/office/drawing/2014/main" id="{30D54D76-7AB3-8698-AFC0-C8B20553D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r="1440" b="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162" y="2320412"/>
            <a:ext cx="3533460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Tuesday, 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23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6:30 – 7:30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</a:p>
        </p:txBody>
      </p:sp>
      <p:sp>
        <p:nvSpPr>
          <p:cNvPr id="28692" name="Oval 2869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0" name="Group 286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1" name="Oval 286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286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4" name="Rectangle 2868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11266" name="Picture 2" descr="Encouraging Students to Ask (Better) Questions in Class - Tenney School">
            <a:extLst>
              <a:ext uri="{FF2B5EF4-FFF2-40B4-BE49-F238E27FC236}">
                <a16:creationId xmlns:a16="http://schemas.microsoft.com/office/drawing/2014/main" id="{D4209539-6ED2-069A-D2B5-EF11C6BA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13561" b="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2320412"/>
            <a:ext cx="3583685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see Ms. </a:t>
            </a:r>
            <a:r>
              <a:rPr lang="en-US" alt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endParaRPr lang="en-US" alt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jbaerg@vsb.bc.ca</a:t>
            </a:r>
            <a:endParaRPr lang="en-US" alt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92" name="Oval 2869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86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2DEB81BA-914D-3942-A57E-AC1399474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391" y="351743"/>
            <a:ext cx="6697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+mj-lt"/>
              </a:rPr>
              <a:t>Graduation Requirements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0959CE-6496-644C-ABB6-DF42F64C7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80286"/>
              </p:ext>
            </p:extLst>
          </p:nvPr>
        </p:nvGraphicFramePr>
        <p:xfrm>
          <a:off x="3206513" y="1110322"/>
          <a:ext cx="4816257" cy="568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48500" imgH="8318500" progId="Word.Document.12">
                  <p:embed/>
                </p:oleObj>
              </mc:Choice>
              <mc:Fallback>
                <p:oleObj name="Document" r:id="rId2" imgW="7048500" imgH="831850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0959CE-6496-644C-ABB6-DF42F64C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513" y="1110322"/>
                        <a:ext cx="4816257" cy="5684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BC Min of Education (@bcedplan) | Twitter">
            <a:extLst>
              <a:ext uri="{FF2B5EF4-FFF2-40B4-BE49-F238E27FC236}">
                <a16:creationId xmlns:a16="http://schemas.microsoft.com/office/drawing/2014/main" id="{FC2C3FAB-6EAE-4244-849E-33014BAF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4" y="1110322"/>
            <a:ext cx="1776638" cy="17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EE33A-8AC9-2B25-4916-632AC3BF8556}"/>
              </a:ext>
            </a:extLst>
          </p:cNvPr>
          <p:cNvSpPr txBox="1"/>
          <p:nvPr/>
        </p:nvSpPr>
        <p:spPr>
          <a:xfrm>
            <a:off x="101600" y="2654710"/>
            <a:ext cx="297987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200" b="0" i="0" dirty="0">
                <a:solidFill>
                  <a:schemeClr val="tx1"/>
                </a:solidFill>
                <a:effectLst/>
                <a:latin typeface="BC Sans"/>
              </a:rPr>
              <a:t>At least 4 credits must have an Indigenous-focu</a:t>
            </a:r>
            <a:r>
              <a:rPr lang="en-CA" sz="2200" dirty="0">
                <a:solidFill>
                  <a:schemeClr val="tx1"/>
                </a:solidFill>
                <a:latin typeface="BC Sans"/>
              </a:rPr>
              <a:t>s. </a:t>
            </a:r>
          </a:p>
          <a:p>
            <a:pPr algn="l"/>
            <a:endParaRPr lang="en-CA" sz="2200" dirty="0">
              <a:latin typeface="BC Sans"/>
            </a:endParaRPr>
          </a:p>
          <a:p>
            <a:pPr algn="l"/>
            <a:r>
              <a:rPr lang="en-CA" sz="2200" dirty="0">
                <a:solidFill>
                  <a:schemeClr val="tx1"/>
                </a:solidFill>
                <a:latin typeface="BC Sans"/>
              </a:rPr>
              <a:t>PW offers: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BC Sans"/>
              </a:rPr>
              <a:t>English First Peoples 10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>
                <a:latin typeface="BC Sans"/>
              </a:rPr>
              <a:t>English First Peoples </a:t>
            </a:r>
            <a:r>
              <a:rPr lang="en-CA" sz="2200" dirty="0">
                <a:solidFill>
                  <a:schemeClr val="tx1"/>
                </a:solidFill>
                <a:latin typeface="BC Sans"/>
              </a:rPr>
              <a:t>12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BC Sans"/>
              </a:rPr>
              <a:t>Contemporary Indigenous Studies 12 (SS)</a:t>
            </a:r>
          </a:p>
          <a:p>
            <a:pPr algn="l"/>
            <a:endParaRPr lang="en-CA" b="0" i="0" dirty="0">
              <a:solidFill>
                <a:schemeClr val="tx1"/>
              </a:solidFill>
              <a:effectLst/>
              <a:latin typeface="BC San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1843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8440" name="Oval 1843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Oval 1844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4" name="Text Box 1">
            <a:extLst>
              <a:ext uri="{FF2B5EF4-FFF2-40B4-BE49-F238E27FC236}">
                <a16:creationId xmlns:a16="http://schemas.microsoft.com/office/drawing/2014/main" id="{65A6EAEA-4C7F-004F-8E6E-C72E0098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Graduation Requirements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E60F2B34-BB75-1345-8653-169A5B18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2" y="2193036"/>
            <a:ext cx="5811216" cy="43936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8615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200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COURSES in Grade 11</a:t>
            </a:r>
            <a:endParaRPr lang="en-US" sz="2200" u="sng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2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Social Studies 11 or 12	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Science 11 or 12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Math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Elective courses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8 courses at PW for Grade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course must have Indigenous focus in Grade 10 - 12</a:t>
            </a:r>
          </a:p>
          <a:p>
            <a:pPr marL="348615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4" name="Picture 2" descr="Graduation Requirements - Continuing Education">
            <a:extLst>
              <a:ext uri="{FF2B5EF4-FFF2-40B4-BE49-F238E27FC236}">
                <a16:creationId xmlns:a16="http://schemas.microsoft.com/office/drawing/2014/main" id="{E78E7F0C-895E-3C4E-BC51-F95CCD2DA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r="10533" b="2"/>
          <a:stretch/>
        </p:blipFill>
        <p:spPr bwMode="auto">
          <a:xfrm>
            <a:off x="6082918" y="1905377"/>
            <a:ext cx="2639825" cy="3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0" name="Group 2048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491" name="Oval 2049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492" name="Oval 2049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482" name="Text Box 1">
            <a:extLst>
              <a:ext uri="{FF2B5EF4-FFF2-40B4-BE49-F238E27FC236}">
                <a16:creationId xmlns:a16="http://schemas.microsoft.com/office/drawing/2014/main" id="{5040D568-541F-1D49-B790-3BF95E28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Graduation Requirements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2523E963-C492-AE49-85DC-FC9D24209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20426" b="3"/>
          <a:stretch/>
        </p:blipFill>
        <p:spPr bwMode="auto">
          <a:xfrm>
            <a:off x="907151" y="2326868"/>
            <a:ext cx="1748600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>
            <a:extLst>
              <a:ext uri="{FF2B5EF4-FFF2-40B4-BE49-F238E27FC236}">
                <a16:creationId xmlns:a16="http://schemas.microsoft.com/office/drawing/2014/main" id="{7C56E1F9-55DB-534D-B095-DBE4EBFC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86" y="2178889"/>
            <a:ext cx="5575300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8933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200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COURSES in Grade 12</a:t>
            </a:r>
            <a:endParaRPr lang="en-US" altLang="en-US" sz="22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2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12 or English First Peoples 12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Grade 12 courses (minimum)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Electives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Life Connections + Capstone (off timetable)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2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7 courses in Grade 12 at PW + CLC (minimum)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course must have Indigenous focus in Grade 10 - 12</a:t>
            </a:r>
          </a:p>
          <a:p>
            <a:pPr marL="348933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0" name="Group 3379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1" name="Oval 3380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3380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ext Box 1">
            <a:extLst>
              <a:ext uri="{FF2B5EF4-FFF2-40B4-BE49-F238E27FC236}">
                <a16:creationId xmlns:a16="http://schemas.microsoft.com/office/drawing/2014/main" id="{1EF047B8-82D6-FE44-B35F-D2B690B4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Grade 11 English Choices</a:t>
            </a:r>
          </a:p>
        </p:txBody>
      </p:sp>
      <p:pic>
        <p:nvPicPr>
          <p:cNvPr id="31749" name="Picture 6" descr="A green apple on top of a stack of books&#10;&#10;Description automatically generated">
            <a:extLst>
              <a:ext uri="{FF2B5EF4-FFF2-40B4-BE49-F238E27FC236}">
                <a16:creationId xmlns:a16="http://schemas.microsoft.com/office/drawing/2014/main" id="{FFED49D0-00C0-1047-99A8-B25077411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r="8911"/>
          <a:stretch/>
        </p:blipFill>
        <p:spPr bwMode="auto">
          <a:xfrm>
            <a:off x="2508" y="10"/>
            <a:ext cx="3485044" cy="685799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2">
            <a:extLst>
              <a:ext uri="{FF2B5EF4-FFF2-40B4-BE49-F238E27FC236}">
                <a16:creationId xmlns:a16="http://schemas.microsoft.com/office/drawing/2014/main" id="{2D2F1E62-11AC-1140-95EB-54E4236D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047707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11:</a:t>
            </a:r>
          </a:p>
          <a:p>
            <a:pPr marL="914082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Literary Studies </a:t>
            </a:r>
          </a:p>
          <a:p>
            <a:pPr marL="914082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Spoken Language</a:t>
            </a:r>
          </a:p>
          <a:p>
            <a:pPr marL="731202" lvl="2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 Mini</a:t>
            </a:r>
          </a:p>
          <a:p>
            <a:pPr marL="3486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Beginner or ELL Intermediate or ELL Transitional (Double Block)</a:t>
            </a:r>
          </a:p>
          <a:p>
            <a:pPr marL="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33806" name="Group 3380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7" name="Oval 3380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808" name="Oval 3380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0" name="Group 3379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1" name="Oval 3380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3380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4" name="Text Box 1">
            <a:extLst>
              <a:ext uri="{FF2B5EF4-FFF2-40B4-BE49-F238E27FC236}">
                <a16:creationId xmlns:a16="http://schemas.microsoft.com/office/drawing/2014/main" id="{BD8185DC-244C-4B42-A70C-CCF9D3FD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Grade 11/12 Social Studies Choices</a:t>
            </a:r>
            <a:endParaRPr lang="en-US" sz="5400" b="1" cap="all"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5085E72C-066B-C04D-9E18-7CBE9F20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09" y="2193037"/>
            <a:ext cx="5676091" cy="449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Geography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Theory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Studies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20th Century World History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Justice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Contemporary Indigenous Studies 12 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African Descent History in BC 12 (District course taught OT)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Studies 11 Mini (SJ)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Transitional Social Studies 10</a:t>
            </a:r>
          </a:p>
          <a:p>
            <a:pPr marL="3486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098" name="Picture 2" descr="Mr. Melnik's Teaching Site">
            <a:extLst>
              <a:ext uri="{FF2B5EF4-FFF2-40B4-BE49-F238E27FC236}">
                <a16:creationId xmlns:a16="http://schemas.microsoft.com/office/drawing/2014/main" id="{E9D7BBE2-1922-EB49-98C2-03E0215F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r="32392"/>
          <a:stretch/>
        </p:blipFill>
        <p:spPr bwMode="auto">
          <a:xfrm>
            <a:off x="6126708" y="2193037"/>
            <a:ext cx="2446480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{7C6DDE67-D7ED-6D4C-AD6B-D2885ADDB5B5}tf10001070</Template>
  <TotalTime>15903</TotalTime>
  <Words>1568</Words>
  <Application>Microsoft Office PowerPoint</Application>
  <PresentationFormat>On-screen Show (4:3)</PresentationFormat>
  <Paragraphs>333</Paragraphs>
  <Slides>45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MS Gothic</vt:lpstr>
      <vt:lpstr>ＭＳ Ｐゴシック</vt:lpstr>
      <vt:lpstr>Arial</vt:lpstr>
      <vt:lpstr>BC Sans</vt:lpstr>
      <vt:lpstr>Calibri</vt:lpstr>
      <vt:lpstr>Rockwell</vt:lpstr>
      <vt:lpstr>Rockwell Condensed</vt:lpstr>
      <vt:lpstr>Rockwell Extra Bold</vt:lpstr>
      <vt:lpstr>Times New Roman</vt:lpstr>
      <vt:lpstr>Verdana</vt:lpstr>
      <vt:lpstr>Wingdings</vt:lpstr>
      <vt:lpstr>Wood Type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Baerg</dc:creator>
  <cp:lastModifiedBy>David Cacchioni</cp:lastModifiedBy>
  <cp:revision>5</cp:revision>
  <dcterms:created xsi:type="dcterms:W3CDTF">2021-01-05T20:11:36Z</dcterms:created>
  <dcterms:modified xsi:type="dcterms:W3CDTF">2024-01-23T19:28:06Z</dcterms:modified>
</cp:coreProperties>
</file>