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2"/>
  </p:notesMasterIdLst>
  <p:sldIdLst>
    <p:sldId id="256" r:id="rId2"/>
    <p:sldId id="257" r:id="rId3"/>
    <p:sldId id="264" r:id="rId4"/>
    <p:sldId id="258" r:id="rId5"/>
    <p:sldId id="267" r:id="rId6"/>
    <p:sldId id="268" r:id="rId7"/>
    <p:sldId id="269" r:id="rId8"/>
    <p:sldId id="270" r:id="rId9"/>
    <p:sldId id="259" r:id="rId10"/>
    <p:sldId id="260"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4599"/>
    <p:restoredTop sz="78441"/>
  </p:normalViewPr>
  <p:slideViewPr>
    <p:cSldViewPr snapToGrid="0" snapToObjects="1">
      <p:cViewPr varScale="1">
        <p:scale>
          <a:sx n="89" d="100"/>
          <a:sy n="89" d="100"/>
        </p:scale>
        <p:origin x="882"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D322D5B-1B20-CA43-AC0B-CBF2194D5E8C}" type="datetimeFigureOut">
              <a:rPr lang="en-US" smtClean="0"/>
              <a:t>11/17/2020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2345621-B8B6-514D-AAAB-597402BF1DC4}" type="slidenum">
              <a:rPr lang="en-US" smtClean="0"/>
              <a:t>‹#›</a:t>
            </a:fld>
            <a:endParaRPr lang="en-US"/>
          </a:p>
        </p:txBody>
      </p:sp>
    </p:spTree>
    <p:extLst>
      <p:ext uri="{BB962C8B-B14F-4D97-AF65-F5344CB8AC3E}">
        <p14:creationId xmlns:p14="http://schemas.microsoft.com/office/powerpoint/2010/main" val="36763462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vsbworld.sharepoint.com/sites/diversity-anti-racism-and-SOGI" TargetMode="External"/><Relationship Id="rId2" Type="http://schemas.openxmlformats.org/officeDocument/2006/relationships/slide" Target="../slides/slide1.xml"/><Relationship Id="rId1" Type="http://schemas.openxmlformats.org/officeDocument/2006/relationships/notesMaster" Target="../notesMasters/notesMaster1.xml"/><Relationship Id="rId4" Type="http://schemas.openxmlformats.org/officeDocument/2006/relationships/hyperlink" Target="mailto:nelbardouh@vsb.bc.ca" TargetMode="Externa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vsbworld.sharepoint.com/sites/diversity-anti-racism-and-SOGI" TargetMode="External"/><Relationship Id="rId2" Type="http://schemas.openxmlformats.org/officeDocument/2006/relationships/slide" Target="../slides/slide10.xml"/><Relationship Id="rId1" Type="http://schemas.openxmlformats.org/officeDocument/2006/relationships/notesMaster" Target="../notesMasters/notesMaster1.xml"/><Relationship Id="rId4" Type="http://schemas.openxmlformats.org/officeDocument/2006/relationships/hyperlink" Target="mailto:nelbardouh@vsb.bc.ca"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200" kern="1200" dirty="0">
                <a:solidFill>
                  <a:schemeClr val="tx1"/>
                </a:solidFill>
                <a:effectLst/>
                <a:latin typeface="+mn-lt"/>
                <a:ea typeface="+mn-ea"/>
                <a:cs typeface="+mn-cs"/>
              </a:rPr>
              <a:t>The Vancouver School Board (VSB) is committed to a District code of conduct that upholds safe, inclusive, equitable, welcoming, nurturing and healthy school environments. To this end, the District code of conduct promotes clear behavioural expectations of respectful and responsible citizenship that lead to a culture of safety, caring and respect amongst everyone in our schools and programs and at all school-events and activities (p.1, AP 350). Effective September 2020, all school codes of conduct will include the following statement: </a:t>
            </a:r>
            <a:r>
              <a:rPr lang="en-CA" sz="1200" b="1" kern="1200" dirty="0">
                <a:solidFill>
                  <a:schemeClr val="tx1"/>
                </a:solidFill>
                <a:effectLst/>
                <a:latin typeface="+mn-lt"/>
                <a:ea typeface="+mn-ea"/>
                <a:cs typeface="+mn-cs"/>
              </a:rPr>
              <a:t>“racism will not be tolerated in our school.” </a:t>
            </a:r>
            <a:r>
              <a:rPr lang="en-CA" sz="1200" kern="1200" dirty="0">
                <a:solidFill>
                  <a:schemeClr val="tx1"/>
                </a:solidFill>
                <a:effectLst/>
                <a:latin typeface="+mn-lt"/>
                <a:ea typeface="+mn-ea"/>
                <a:cs typeface="+mn-cs"/>
              </a:rPr>
              <a:t>This lesson plan is meant to be a resource for how you can teach your students about this important addition to the code of conduct. Please feel free to adapt it in the way that best suits the needs of your individual classroom and school community. This is not a lesson about how to respond to racism, but I encourage you to use the resources uploaded to the VSB Share Point to help you do so: </a:t>
            </a:r>
            <a:r>
              <a:rPr lang="en-CA" sz="1200" u="sng" kern="1200" dirty="0">
                <a:solidFill>
                  <a:schemeClr val="tx1"/>
                </a:solidFill>
                <a:effectLst/>
                <a:latin typeface="+mn-lt"/>
                <a:ea typeface="+mn-ea"/>
                <a:cs typeface="+mn-cs"/>
                <a:hlinkClick r:id="rId3"/>
              </a:rPr>
              <a:t>https://vsbworld.sharepoint.com/sites/diversity-anti-racism-and-SOGI</a:t>
            </a:r>
            <a:r>
              <a:rPr lang="en-CA" sz="1200" kern="1200" dirty="0">
                <a:solidFill>
                  <a:schemeClr val="tx1"/>
                </a:solidFill>
                <a:effectLst/>
                <a:latin typeface="+mn-lt"/>
                <a:ea typeface="+mn-ea"/>
                <a:cs typeface="+mn-cs"/>
              </a:rPr>
              <a:t>. Please feel free to email me at </a:t>
            </a:r>
            <a:r>
              <a:rPr lang="en-CA" sz="1200" u="sng" kern="1200" dirty="0">
                <a:solidFill>
                  <a:schemeClr val="tx1"/>
                </a:solidFill>
                <a:effectLst/>
                <a:latin typeface="+mn-lt"/>
                <a:ea typeface="+mn-ea"/>
                <a:cs typeface="+mn-cs"/>
                <a:hlinkClick r:id="rId4"/>
              </a:rPr>
              <a:t>nelbardouh@vsb.bc.ca</a:t>
            </a:r>
            <a:r>
              <a:rPr lang="en-CA" sz="1200" kern="1200" dirty="0">
                <a:solidFill>
                  <a:schemeClr val="tx1"/>
                </a:solidFill>
                <a:effectLst/>
                <a:latin typeface="+mn-lt"/>
                <a:ea typeface="+mn-ea"/>
                <a:cs typeface="+mn-cs"/>
              </a:rPr>
              <a:t> should you require any additional information or resources. </a:t>
            </a:r>
          </a:p>
          <a:p>
            <a:endParaRPr lang="en-US" dirty="0"/>
          </a:p>
        </p:txBody>
      </p:sp>
      <p:sp>
        <p:nvSpPr>
          <p:cNvPr id="4" name="Slide Number Placeholder 3"/>
          <p:cNvSpPr>
            <a:spLocks noGrp="1"/>
          </p:cNvSpPr>
          <p:nvPr>
            <p:ph type="sldNum" sz="quarter" idx="5"/>
          </p:nvPr>
        </p:nvSpPr>
        <p:spPr/>
        <p:txBody>
          <a:bodyPr/>
          <a:lstStyle/>
          <a:p>
            <a:fld id="{C2345621-B8B6-514D-AAAB-597402BF1DC4}" type="slidenum">
              <a:rPr lang="en-US" smtClean="0"/>
              <a:t>1</a:t>
            </a:fld>
            <a:endParaRPr lang="en-US"/>
          </a:p>
        </p:txBody>
      </p:sp>
    </p:spTree>
    <p:extLst>
      <p:ext uri="{BB962C8B-B14F-4D97-AF65-F5344CB8AC3E}">
        <p14:creationId xmlns:p14="http://schemas.microsoft.com/office/powerpoint/2010/main" val="12670941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2345621-B8B6-514D-AAAB-597402BF1DC4}" type="slidenum">
              <a:rPr lang="en-US" smtClean="0"/>
              <a:t>2</a:t>
            </a:fld>
            <a:endParaRPr lang="en-US"/>
          </a:p>
        </p:txBody>
      </p:sp>
    </p:spTree>
    <p:extLst>
      <p:ext uri="{BB962C8B-B14F-4D97-AF65-F5344CB8AC3E}">
        <p14:creationId xmlns:p14="http://schemas.microsoft.com/office/powerpoint/2010/main" val="37976840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2345621-B8B6-514D-AAAB-597402BF1DC4}" type="slidenum">
              <a:rPr lang="en-US" smtClean="0"/>
              <a:t>3</a:t>
            </a:fld>
            <a:endParaRPr lang="en-US"/>
          </a:p>
        </p:txBody>
      </p:sp>
    </p:spTree>
    <p:extLst>
      <p:ext uri="{BB962C8B-B14F-4D97-AF65-F5344CB8AC3E}">
        <p14:creationId xmlns:p14="http://schemas.microsoft.com/office/powerpoint/2010/main" val="8981227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FYI: </a:t>
            </a:r>
            <a:r>
              <a:rPr lang="en-CA" sz="1200" kern="1200" dirty="0">
                <a:solidFill>
                  <a:schemeClr val="tx1"/>
                </a:solidFill>
                <a:effectLst/>
                <a:latin typeface="+mn-lt"/>
                <a:ea typeface="+mn-ea"/>
                <a:cs typeface="+mn-cs"/>
              </a:rPr>
              <a:t>. This is not a lesson about how to respond to racism, but I encourage you to use the resources uploaded to the VSB Share Point to help you do so: </a:t>
            </a:r>
            <a:r>
              <a:rPr lang="en-CA" sz="1200" u="sng" kern="1200" dirty="0">
                <a:solidFill>
                  <a:schemeClr val="tx1"/>
                </a:solidFill>
                <a:effectLst/>
                <a:latin typeface="+mn-lt"/>
                <a:ea typeface="+mn-ea"/>
                <a:cs typeface="+mn-cs"/>
                <a:hlinkClick r:id="rId3"/>
              </a:rPr>
              <a:t>https://vsbworld.sharepoint.com/sites/diversity-anti-racism-and-SOGI</a:t>
            </a:r>
            <a:r>
              <a:rPr lang="en-CA" sz="1200" kern="1200" dirty="0">
                <a:solidFill>
                  <a:schemeClr val="tx1"/>
                </a:solidFill>
                <a:effectLst/>
                <a:latin typeface="+mn-lt"/>
                <a:ea typeface="+mn-ea"/>
                <a:cs typeface="+mn-cs"/>
              </a:rPr>
              <a:t>. Please feel free to email me at </a:t>
            </a:r>
            <a:r>
              <a:rPr lang="en-CA" sz="1200" u="sng" kern="1200" dirty="0">
                <a:solidFill>
                  <a:schemeClr val="tx1"/>
                </a:solidFill>
                <a:effectLst/>
                <a:latin typeface="+mn-lt"/>
                <a:ea typeface="+mn-ea"/>
                <a:cs typeface="+mn-cs"/>
                <a:hlinkClick r:id="rId4"/>
              </a:rPr>
              <a:t>nelbardouh@vsb.bc.ca</a:t>
            </a:r>
            <a:r>
              <a:rPr lang="en-CA" sz="1200" kern="1200" dirty="0">
                <a:solidFill>
                  <a:schemeClr val="tx1"/>
                </a:solidFill>
                <a:effectLst/>
                <a:latin typeface="+mn-lt"/>
                <a:ea typeface="+mn-ea"/>
                <a:cs typeface="+mn-cs"/>
              </a:rPr>
              <a:t> should you require any additional information or resources. </a:t>
            </a:r>
          </a:p>
          <a:p>
            <a:endParaRPr lang="en-US"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Explain: When we see racism, it’s hard to know how to react. You may want to say or do something but not know how. Over the course of the year, we will practice how to identify and respond to racism when it happens so that we are all a part of the solution.  Share with students who they can contact in the school if they experience or witness racism. </a:t>
            </a:r>
          </a:p>
          <a:p>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Definition source: https://</a:t>
            </a:r>
            <a:r>
              <a:rPr lang="en-GB" sz="1200" kern="1200" dirty="0" err="1">
                <a:solidFill>
                  <a:schemeClr val="tx1"/>
                </a:solidFill>
                <a:effectLst/>
                <a:latin typeface="+mn-lt"/>
                <a:ea typeface="+mn-ea"/>
                <a:cs typeface="+mn-cs"/>
              </a:rPr>
              <a:t>www.vsb.bc.ca</a:t>
            </a:r>
            <a:r>
              <a:rPr lang="en-GB" sz="1200" kern="1200" dirty="0">
                <a:solidFill>
                  <a:schemeClr val="tx1"/>
                </a:solidFill>
                <a:effectLst/>
                <a:latin typeface="+mn-lt"/>
                <a:ea typeface="+mn-ea"/>
                <a:cs typeface="+mn-cs"/>
              </a:rPr>
              <a:t>/District/Departments/</a:t>
            </a:r>
            <a:r>
              <a:rPr lang="en-GB" sz="1200" kern="1200" dirty="0" err="1">
                <a:solidFill>
                  <a:schemeClr val="tx1"/>
                </a:solidFill>
                <a:effectLst/>
                <a:latin typeface="+mn-lt"/>
                <a:ea typeface="+mn-ea"/>
                <a:cs typeface="+mn-cs"/>
              </a:rPr>
              <a:t>Office_of_the_Superintendent</a:t>
            </a:r>
            <a:r>
              <a:rPr lang="en-GB" sz="1200" kern="1200" dirty="0">
                <a:solidFill>
                  <a:schemeClr val="tx1"/>
                </a:solidFill>
                <a:effectLst/>
                <a:latin typeface="+mn-lt"/>
                <a:ea typeface="+mn-ea"/>
                <a:cs typeface="+mn-cs"/>
              </a:rPr>
              <a:t>/Administrative-Procedures-Manual/Administrative%20Procedures%20Manual%20Library/Section%20100/AP_170_Non_Discrimination.pdf</a:t>
            </a:r>
            <a:endParaRPr lang="en-US" dirty="0"/>
          </a:p>
        </p:txBody>
      </p:sp>
      <p:sp>
        <p:nvSpPr>
          <p:cNvPr id="4" name="Slide Number Placeholder 3"/>
          <p:cNvSpPr>
            <a:spLocks noGrp="1"/>
          </p:cNvSpPr>
          <p:nvPr>
            <p:ph type="sldNum" sz="quarter" idx="5"/>
          </p:nvPr>
        </p:nvSpPr>
        <p:spPr/>
        <p:txBody>
          <a:bodyPr/>
          <a:lstStyle/>
          <a:p>
            <a:fld id="{C2345621-B8B6-514D-AAAB-597402BF1DC4}" type="slidenum">
              <a:rPr lang="en-US" smtClean="0"/>
              <a:t>10</a:t>
            </a:fld>
            <a:endParaRPr lang="en-US"/>
          </a:p>
        </p:txBody>
      </p:sp>
    </p:spTree>
    <p:extLst>
      <p:ext uri="{BB962C8B-B14F-4D97-AF65-F5344CB8AC3E}">
        <p14:creationId xmlns:p14="http://schemas.microsoft.com/office/powerpoint/2010/main" val="31682346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pPr/>
              <a:t>11/17/2020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8C79C5D-2A6F-F04D-97DA-BEF2467B64E4}" type="datetimeFigureOut">
              <a:rPr lang="en-US" dirty="0"/>
              <a:pPr/>
              <a:t>11/17/2020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11/17/2020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a:t>Click to edit Master text styles</a:t>
            </a:r>
          </a:p>
        </p:txBody>
      </p:sp>
      <p:sp>
        <p:nvSpPr>
          <p:cNvPr id="2" name="Date Placeholder 1"/>
          <p:cNvSpPr>
            <a:spLocks noGrp="1"/>
          </p:cNvSpPr>
          <p:nvPr>
            <p:ph type="dt" sz="half" idx="10"/>
          </p:nvPr>
        </p:nvSpPr>
        <p:spPr/>
        <p:txBody>
          <a:bodyPr/>
          <a:lstStyle/>
          <a:p>
            <a:fld id="{FBF54567-0DE4-3F47-BF90-CB84690072F9}" type="datetimeFigureOut">
              <a:rPr lang="en-US" dirty="0"/>
              <a:pPr/>
              <a:t>11/17/2020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pPr/>
              <a:t>11/17/2020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pPr/>
              <a:t>11/17/2020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11/17/2020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11/17/2020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pPr/>
              <a:t>11/17/2020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pPr/>
              <a:t>11/17/2020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pPr/>
              <a:t>11/17/2020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11/17/2020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0DF5E60-9974-AC48-9591-99C2BB44B7CF}" type="datetimeFigureOut">
              <a:rPr lang="en-US" dirty="0"/>
              <a:pPr/>
              <a:t>11/17/2020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11/17/2020</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11/17/2020</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3" r:id="rId9"/>
    <p:sldLayoutId id="2147483657" r:id="rId10"/>
    <p:sldLayoutId id="2147483666" r:id="rId11"/>
    <p:sldLayoutId id="2147483661" r:id="rId12"/>
    <p:sldLayoutId id="2147483658" r:id="rId13"/>
    <p:sldLayoutId id="2147483659"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6C01CF-6DF5-544F-B447-85958471BEEF}"/>
              </a:ext>
            </a:extLst>
          </p:cNvPr>
          <p:cNvSpPr>
            <a:spLocks noGrp="1"/>
          </p:cNvSpPr>
          <p:nvPr>
            <p:ph type="ctrTitle"/>
          </p:nvPr>
        </p:nvSpPr>
        <p:spPr/>
        <p:txBody>
          <a:bodyPr/>
          <a:lstStyle/>
          <a:p>
            <a:pPr algn="ctr"/>
            <a:r>
              <a:rPr lang="en-US" dirty="0"/>
              <a:t>VSB District and KG School Codes of Conduct</a:t>
            </a:r>
          </a:p>
        </p:txBody>
      </p:sp>
      <p:sp>
        <p:nvSpPr>
          <p:cNvPr id="3" name="Subtitle 2">
            <a:extLst>
              <a:ext uri="{FF2B5EF4-FFF2-40B4-BE49-F238E27FC236}">
                <a16:creationId xmlns:a16="http://schemas.microsoft.com/office/drawing/2014/main" id="{CC7DEF96-AE41-244A-9EC5-6812C5F7F613}"/>
              </a:ext>
            </a:extLst>
          </p:cNvPr>
          <p:cNvSpPr>
            <a:spLocks noGrp="1"/>
          </p:cNvSpPr>
          <p:nvPr>
            <p:ph type="subTitle" idx="1"/>
          </p:nvPr>
        </p:nvSpPr>
        <p:spPr>
          <a:xfrm>
            <a:off x="810001" y="5408853"/>
            <a:ext cx="10572000" cy="434974"/>
          </a:xfrm>
        </p:spPr>
        <p:txBody>
          <a:bodyPr>
            <a:noAutofit/>
          </a:bodyPr>
          <a:lstStyle/>
          <a:p>
            <a:r>
              <a:rPr lang="en-US" sz="4000" dirty="0"/>
              <a:t>What’s new for 2020-2021</a:t>
            </a:r>
          </a:p>
        </p:txBody>
      </p:sp>
    </p:spTree>
    <p:extLst>
      <p:ext uri="{BB962C8B-B14F-4D97-AF65-F5344CB8AC3E}">
        <p14:creationId xmlns:p14="http://schemas.microsoft.com/office/powerpoint/2010/main" val="6118308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4DF1DB-3F7D-684F-A8A9-8D4E2ED25E1E}"/>
              </a:ext>
            </a:extLst>
          </p:cNvPr>
          <p:cNvSpPr>
            <a:spLocks noGrp="1"/>
          </p:cNvSpPr>
          <p:nvPr>
            <p:ph type="title"/>
          </p:nvPr>
        </p:nvSpPr>
        <p:spPr/>
        <p:txBody>
          <a:bodyPr/>
          <a:lstStyle/>
          <a:p>
            <a:r>
              <a:rPr lang="en-US" dirty="0"/>
              <a:t>Racism </a:t>
            </a:r>
          </a:p>
        </p:txBody>
      </p:sp>
      <p:sp>
        <p:nvSpPr>
          <p:cNvPr id="3" name="Content Placeholder 2">
            <a:extLst>
              <a:ext uri="{FF2B5EF4-FFF2-40B4-BE49-F238E27FC236}">
                <a16:creationId xmlns:a16="http://schemas.microsoft.com/office/drawing/2014/main" id="{9694D9FE-38AD-2346-BB54-AF209BCBD84C}"/>
              </a:ext>
            </a:extLst>
          </p:cNvPr>
          <p:cNvSpPr>
            <a:spLocks noGrp="1"/>
          </p:cNvSpPr>
          <p:nvPr>
            <p:ph idx="1"/>
          </p:nvPr>
        </p:nvSpPr>
        <p:spPr>
          <a:xfrm>
            <a:off x="818712" y="2222287"/>
            <a:ext cx="10554574" cy="4188525"/>
          </a:xfrm>
        </p:spPr>
        <p:txBody>
          <a:bodyPr>
            <a:normAutofit/>
          </a:bodyPr>
          <a:lstStyle/>
          <a:p>
            <a:pPr marL="0" indent="0">
              <a:buNone/>
            </a:pPr>
            <a:r>
              <a:rPr lang="en-CA" sz="2400" dirty="0"/>
              <a:t>Racism is a belief, attitude, and practice that is based on a </a:t>
            </a:r>
            <a:r>
              <a:rPr lang="en-CA" sz="2400" b="1" dirty="0"/>
              <a:t>false assumption </a:t>
            </a:r>
            <a:r>
              <a:rPr lang="en-CA" sz="2400" dirty="0"/>
              <a:t>that a group of people can be categorised based on race, in particular by using skin colour as a criteria and that different races are superior or inferior to others. This belief has led to legitimizing some groups over others creating a power imbalance. This power imbalance has resulted in actions limiting ‘</a:t>
            </a:r>
            <a:r>
              <a:rPr lang="en-CA" sz="2400" dirty="0" err="1"/>
              <a:t>racialised</a:t>
            </a:r>
            <a:r>
              <a:rPr lang="en-CA" sz="2400" dirty="0"/>
              <a:t>’ individuals and groups from full participation and can happen on an individual level or on a systemic or institutional level. </a:t>
            </a:r>
          </a:p>
          <a:p>
            <a:pPr marL="0" indent="0">
              <a:buNone/>
            </a:pPr>
            <a:endParaRPr lang="en-CA" sz="2400" dirty="0"/>
          </a:p>
          <a:p>
            <a:pPr marL="0" indent="0">
              <a:buNone/>
            </a:pPr>
            <a:r>
              <a:rPr lang="en-CA" sz="2400" dirty="0"/>
              <a:t>Discrimination + Power = Racism</a:t>
            </a:r>
          </a:p>
        </p:txBody>
      </p:sp>
    </p:spTree>
    <p:extLst>
      <p:ext uri="{BB962C8B-B14F-4D97-AF65-F5344CB8AC3E}">
        <p14:creationId xmlns:p14="http://schemas.microsoft.com/office/powerpoint/2010/main" val="31934213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C885E7-82A8-3243-B9FF-48C817AA86F6}"/>
              </a:ext>
            </a:extLst>
          </p:cNvPr>
          <p:cNvSpPr>
            <a:spLocks noGrp="1"/>
          </p:cNvSpPr>
          <p:nvPr>
            <p:ph type="title"/>
          </p:nvPr>
        </p:nvSpPr>
        <p:spPr/>
        <p:txBody>
          <a:bodyPr/>
          <a:lstStyle/>
          <a:p>
            <a:r>
              <a:rPr lang="en-US" dirty="0"/>
              <a:t>What is a code of conduct?</a:t>
            </a:r>
          </a:p>
        </p:txBody>
      </p:sp>
      <p:sp>
        <p:nvSpPr>
          <p:cNvPr id="3" name="Content Placeholder 2">
            <a:extLst>
              <a:ext uri="{FF2B5EF4-FFF2-40B4-BE49-F238E27FC236}">
                <a16:creationId xmlns:a16="http://schemas.microsoft.com/office/drawing/2014/main" id="{70ED2F5C-9171-4E47-A79F-CFE57045CEA6}"/>
              </a:ext>
            </a:extLst>
          </p:cNvPr>
          <p:cNvSpPr>
            <a:spLocks noGrp="1"/>
          </p:cNvSpPr>
          <p:nvPr>
            <p:ph idx="1"/>
          </p:nvPr>
        </p:nvSpPr>
        <p:spPr/>
        <p:txBody>
          <a:bodyPr>
            <a:normAutofit/>
          </a:bodyPr>
          <a:lstStyle/>
          <a:p>
            <a:pPr marL="0" indent="0" algn="ctr">
              <a:buNone/>
            </a:pPr>
            <a:r>
              <a:rPr lang="en-US" sz="4000" dirty="0"/>
              <a:t>Code + Conduct = </a:t>
            </a:r>
          </a:p>
          <a:p>
            <a:pPr marL="0" indent="0" algn="ctr">
              <a:buNone/>
            </a:pPr>
            <a:r>
              <a:rPr lang="en-US" sz="4000" dirty="0"/>
              <a:t>the way we commit to treating each other </a:t>
            </a:r>
          </a:p>
        </p:txBody>
      </p:sp>
    </p:spTree>
    <p:extLst>
      <p:ext uri="{BB962C8B-B14F-4D97-AF65-F5344CB8AC3E}">
        <p14:creationId xmlns:p14="http://schemas.microsoft.com/office/powerpoint/2010/main" val="5469864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C334D5-E551-DF43-80B9-BD1B7733A9C4}"/>
              </a:ext>
            </a:extLst>
          </p:cNvPr>
          <p:cNvSpPr>
            <a:spLocks noGrp="1"/>
          </p:cNvSpPr>
          <p:nvPr>
            <p:ph type="title"/>
          </p:nvPr>
        </p:nvSpPr>
        <p:spPr/>
        <p:txBody>
          <a:bodyPr/>
          <a:lstStyle/>
          <a:p>
            <a:r>
              <a:rPr lang="en-US" dirty="0"/>
              <a:t>VSB Code of Conduct</a:t>
            </a:r>
          </a:p>
        </p:txBody>
      </p:sp>
      <p:sp>
        <p:nvSpPr>
          <p:cNvPr id="3" name="Content Placeholder 2">
            <a:extLst>
              <a:ext uri="{FF2B5EF4-FFF2-40B4-BE49-F238E27FC236}">
                <a16:creationId xmlns:a16="http://schemas.microsoft.com/office/drawing/2014/main" id="{B24399F6-55C9-E14F-8533-A85771E4594E}"/>
              </a:ext>
            </a:extLst>
          </p:cNvPr>
          <p:cNvSpPr>
            <a:spLocks noGrp="1"/>
          </p:cNvSpPr>
          <p:nvPr>
            <p:ph idx="1"/>
          </p:nvPr>
        </p:nvSpPr>
        <p:spPr/>
        <p:txBody>
          <a:bodyPr>
            <a:noAutofit/>
          </a:bodyPr>
          <a:lstStyle/>
          <a:p>
            <a:r>
              <a:rPr lang="en-GB" sz="2400" dirty="0"/>
              <a:t>The Vancouver School Board (VSB) is committed to a District code of conduct that upholds safe, inclusive, equitable, welcoming, nurturing and healthy school environments. To this end, the District code of conduct promotes clear behavioural expectations of respectful and responsible citizenship that lead to a culture of safety, caring and respect amongst everyone in our schools and programs and at all school-events and activities (p.1, AP 350). </a:t>
            </a:r>
          </a:p>
        </p:txBody>
      </p:sp>
    </p:spTree>
    <p:extLst>
      <p:ext uri="{BB962C8B-B14F-4D97-AF65-F5344CB8AC3E}">
        <p14:creationId xmlns:p14="http://schemas.microsoft.com/office/powerpoint/2010/main" val="3008629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D3F31D-2961-114E-969A-04AF3AA55397}"/>
              </a:ext>
            </a:extLst>
          </p:cNvPr>
          <p:cNvSpPr>
            <a:spLocks noGrp="1"/>
          </p:cNvSpPr>
          <p:nvPr>
            <p:ph type="title"/>
          </p:nvPr>
        </p:nvSpPr>
        <p:spPr/>
        <p:txBody>
          <a:bodyPr/>
          <a:lstStyle/>
          <a:p>
            <a:r>
              <a:rPr lang="en-US" dirty="0"/>
              <a:t>KG’s Code of Conduct Part I</a:t>
            </a:r>
          </a:p>
        </p:txBody>
      </p:sp>
      <p:sp>
        <p:nvSpPr>
          <p:cNvPr id="3" name="Content Placeholder 2">
            <a:extLst>
              <a:ext uri="{FF2B5EF4-FFF2-40B4-BE49-F238E27FC236}">
                <a16:creationId xmlns:a16="http://schemas.microsoft.com/office/drawing/2014/main" id="{4A106EA1-B359-F44A-98AB-6DD13CD949FC}"/>
              </a:ext>
            </a:extLst>
          </p:cNvPr>
          <p:cNvSpPr>
            <a:spLocks noGrp="1"/>
          </p:cNvSpPr>
          <p:nvPr>
            <p:ph idx="1"/>
          </p:nvPr>
        </p:nvSpPr>
        <p:spPr/>
        <p:txBody>
          <a:bodyPr>
            <a:normAutofit fontScale="62500" lnSpcReduction="20000"/>
          </a:bodyPr>
          <a:lstStyle/>
          <a:p>
            <a:pPr marL="0" marR="0" indent="0">
              <a:spcBef>
                <a:spcPts val="0"/>
              </a:spcBef>
              <a:spcAft>
                <a:spcPts val="1125"/>
              </a:spcAft>
              <a:buNone/>
            </a:pPr>
            <a:r>
              <a:rPr lang="en-US" sz="4000" b="1" i="0" dirty="0">
                <a:solidFill>
                  <a:schemeClr val="tx1">
                    <a:lumMod val="95000"/>
                  </a:schemeClr>
                </a:solidFill>
                <a:effectLst/>
                <a:latin typeface="Source Sans Pro" panose="020B0503030403020204" pitchFamily="34" charset="0"/>
              </a:rPr>
              <a:t>The</a:t>
            </a:r>
            <a:r>
              <a:rPr lang="en-US" sz="4000" b="1" i="1" dirty="0">
                <a:solidFill>
                  <a:schemeClr val="tx1">
                    <a:lumMod val="95000"/>
                  </a:schemeClr>
                </a:solidFill>
                <a:effectLst/>
                <a:latin typeface="Source Sans Pro" panose="020B0503030403020204" pitchFamily="34" charset="0"/>
              </a:rPr>
              <a:t> King George Code of Conduct</a:t>
            </a:r>
            <a:r>
              <a:rPr lang="en-CA" sz="1800" b="0" dirty="0">
                <a:solidFill>
                  <a:srgbClr val="333333"/>
                </a:solidFill>
                <a:effectLst/>
                <a:latin typeface="Helvetica" panose="020B0604020202020204" pitchFamily="34" charset="0"/>
                <a:ea typeface="Calibri" panose="020F0502020204030204" pitchFamily="34" charset="0"/>
              </a:rPr>
              <a:t>s</a:t>
            </a:r>
            <a:r>
              <a:rPr lang="en-US" sz="4000" b="0" i="0" dirty="0">
                <a:solidFill>
                  <a:schemeClr val="tx1">
                    <a:lumMod val="95000"/>
                  </a:schemeClr>
                </a:solidFill>
                <a:effectLst/>
                <a:latin typeface="Source Sans Pro" panose="020B0503030403020204" pitchFamily="34" charset="0"/>
              </a:rPr>
              <a:t>is intended to foster an environment of communication built on individual effort and mutual respect among students, teachers and administrators, with the common goals of achieving progress, development and success. </a:t>
            </a:r>
            <a:br>
              <a:rPr lang="en-US" sz="4000" b="0" i="0" dirty="0">
                <a:solidFill>
                  <a:schemeClr val="tx1">
                    <a:lumMod val="95000"/>
                  </a:schemeClr>
                </a:solidFill>
                <a:effectLst/>
                <a:latin typeface="Source Sans Pro" panose="020B0503030403020204" pitchFamily="34" charset="0"/>
              </a:rPr>
            </a:br>
            <a:r>
              <a:rPr lang="en-US" sz="4000" b="0" i="0" dirty="0">
                <a:solidFill>
                  <a:schemeClr val="tx1">
                    <a:lumMod val="95000"/>
                  </a:schemeClr>
                </a:solidFill>
                <a:effectLst/>
                <a:latin typeface="Source Sans Pro" panose="020B0503030403020204" pitchFamily="34" charset="0"/>
              </a:rPr>
              <a:t> </a:t>
            </a:r>
            <a:br>
              <a:rPr lang="en-US" sz="4000" b="0" i="0" dirty="0">
                <a:solidFill>
                  <a:schemeClr val="tx1">
                    <a:lumMod val="95000"/>
                  </a:schemeClr>
                </a:solidFill>
                <a:effectLst/>
                <a:latin typeface="Source Sans Pro" panose="020B0503030403020204" pitchFamily="34" charset="0"/>
              </a:rPr>
            </a:br>
            <a:r>
              <a:rPr lang="en-US" sz="4000" b="0" i="0" dirty="0">
                <a:solidFill>
                  <a:schemeClr val="tx1">
                    <a:lumMod val="95000"/>
                  </a:schemeClr>
                </a:solidFill>
                <a:effectLst/>
                <a:latin typeface="Source Sans Pro" panose="020B0503030403020204" pitchFamily="34" charset="0"/>
              </a:rPr>
              <a:t>It is expected that all members of the King George community have the right, under the BC Human Rights Code, to an environment that is free of discrimination, harassment, bullying, cyberbullying, intimidation and violence, either physical or psychological.  </a:t>
            </a:r>
            <a:r>
              <a:rPr lang="en-US" sz="4000" b="1" i="0" dirty="0">
                <a:solidFill>
                  <a:schemeClr val="tx1">
                    <a:lumMod val="95000"/>
                  </a:schemeClr>
                </a:solidFill>
                <a:effectLst/>
                <a:latin typeface="Source Sans Pro" panose="020B0503030403020204" pitchFamily="34" charset="0"/>
              </a:rPr>
              <a:t>Racism will not be tolerated in our school</a:t>
            </a:r>
            <a:r>
              <a:rPr lang="en-US" sz="4000" b="0" i="0" dirty="0">
                <a:solidFill>
                  <a:schemeClr val="tx1">
                    <a:lumMod val="95000"/>
                  </a:schemeClr>
                </a:solidFill>
                <a:effectLst/>
                <a:latin typeface="Source Sans Pro" panose="020B0503030403020204" pitchFamily="34" charset="0"/>
              </a:rPr>
              <a:t>.</a:t>
            </a:r>
          </a:p>
          <a:p>
            <a:pPr marL="0" indent="0">
              <a:buNone/>
            </a:pPr>
            <a:endParaRPr lang="en-US" sz="18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37559643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D55A1B-8BE4-47EA-A4E2-53321D78601C}"/>
              </a:ext>
            </a:extLst>
          </p:cNvPr>
          <p:cNvSpPr>
            <a:spLocks noGrp="1"/>
          </p:cNvSpPr>
          <p:nvPr>
            <p:ph type="title"/>
          </p:nvPr>
        </p:nvSpPr>
        <p:spPr/>
        <p:txBody>
          <a:bodyPr/>
          <a:lstStyle/>
          <a:p>
            <a:r>
              <a:rPr lang="en-US" dirty="0"/>
              <a:t>KG’s Code of Conduct Part II</a:t>
            </a:r>
          </a:p>
        </p:txBody>
      </p:sp>
      <p:sp>
        <p:nvSpPr>
          <p:cNvPr id="5" name="Content Placeholder 4">
            <a:extLst>
              <a:ext uri="{FF2B5EF4-FFF2-40B4-BE49-F238E27FC236}">
                <a16:creationId xmlns:a16="http://schemas.microsoft.com/office/drawing/2014/main" id="{20A60EFA-1F10-4221-A8EF-BC67BB021539}"/>
              </a:ext>
            </a:extLst>
          </p:cNvPr>
          <p:cNvSpPr>
            <a:spLocks noGrp="1"/>
          </p:cNvSpPr>
          <p:nvPr>
            <p:ph idx="1"/>
          </p:nvPr>
        </p:nvSpPr>
        <p:spPr>
          <a:xfrm>
            <a:off x="818712" y="2222287"/>
            <a:ext cx="10401514" cy="4318362"/>
          </a:xfrm>
        </p:spPr>
        <p:txBody>
          <a:bodyPr/>
          <a:lstStyle/>
          <a:p>
            <a:pPr marL="0" indent="0">
              <a:buNone/>
            </a:pPr>
            <a:r>
              <a:rPr lang="en-CA" sz="1800" dirty="0">
                <a:effectLst/>
                <a:latin typeface="Helvetica" panose="020B0604020202020204" pitchFamily="34" charset="0"/>
                <a:ea typeface="Calibri" panose="020F0502020204030204" pitchFamily="34" charset="0"/>
              </a:rPr>
              <a:t>Physical violence, or threats of violence – in person or online, are unacceptable. Use and/or possession of drugs or alcohol at school or while attending a school-related event is unacceptable. Of course, this is not a complete listing of unacceptable behaviours, but rather these are simply illustrative examples.</a:t>
            </a:r>
          </a:p>
          <a:p>
            <a:pPr marL="0" indent="0">
              <a:buNone/>
            </a:pPr>
            <a:r>
              <a:rPr lang="en-CA" sz="1800" dirty="0">
                <a:effectLst/>
                <a:latin typeface="Helvetica" panose="020B0604020202020204" pitchFamily="34" charset="0"/>
                <a:ea typeface="Calibri" panose="020F0502020204030204" pitchFamily="34" charset="0"/>
              </a:rPr>
              <a:t>In keeping with these guidelines it needs to be understood that as students become older, more mature and move through successive</a:t>
            </a:r>
            <a:r>
              <a:rPr lang="en-CA" sz="1800" dirty="0">
                <a:effectLst/>
                <a:latin typeface="Helvetica Neue"/>
                <a:ea typeface="Calibri" panose="020F0502020204030204" pitchFamily="34" charset="0"/>
              </a:rPr>
              <a:t> grades they are expected to develop increasing personal responsibility and self-discipline.  There are increasing consequences for inappropriate behavior. When behaviours interfere with the learning of others, interfere with an orderly environment, or create unsafe conditions, there will be consequences. The severity and frequency of unacceptable conduct as well as the age, maturity and special needs (if any) of individual students are considered in determining disciplinary action. Disciplinary action, whenever possible, is restorative rather than merely punitive.</a:t>
            </a:r>
            <a:endParaRPr lang="en-US" sz="1800" dirty="0">
              <a:effectLst/>
              <a:latin typeface="Calibri" panose="020F0502020204030204" pitchFamily="34" charset="0"/>
              <a:ea typeface="Calibri" panose="020F0502020204030204" pitchFamily="34" charset="0"/>
            </a:endParaRPr>
          </a:p>
          <a:p>
            <a:pPr marL="0" indent="0">
              <a:buNone/>
            </a:pPr>
            <a:endParaRPr lang="en-US" dirty="0"/>
          </a:p>
        </p:txBody>
      </p:sp>
    </p:spTree>
    <p:extLst>
      <p:ext uri="{BB962C8B-B14F-4D97-AF65-F5344CB8AC3E}">
        <p14:creationId xmlns:p14="http://schemas.microsoft.com/office/powerpoint/2010/main" val="13285717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E4CB74-F35A-462C-B276-DD248D01B95C}"/>
              </a:ext>
            </a:extLst>
          </p:cNvPr>
          <p:cNvSpPr>
            <a:spLocks noGrp="1"/>
          </p:cNvSpPr>
          <p:nvPr>
            <p:ph type="title"/>
          </p:nvPr>
        </p:nvSpPr>
        <p:spPr/>
        <p:txBody>
          <a:bodyPr/>
          <a:lstStyle/>
          <a:p>
            <a:r>
              <a:rPr lang="en-US" dirty="0"/>
              <a:t>KG’s Code of Conduct Part III</a:t>
            </a:r>
          </a:p>
        </p:txBody>
      </p:sp>
      <p:sp>
        <p:nvSpPr>
          <p:cNvPr id="5" name="Content Placeholder 4">
            <a:extLst>
              <a:ext uri="{FF2B5EF4-FFF2-40B4-BE49-F238E27FC236}">
                <a16:creationId xmlns:a16="http://schemas.microsoft.com/office/drawing/2014/main" id="{C8E0B899-0144-432B-8803-974E5A317776}"/>
              </a:ext>
            </a:extLst>
          </p:cNvPr>
          <p:cNvSpPr>
            <a:spLocks noGrp="1"/>
          </p:cNvSpPr>
          <p:nvPr>
            <p:ph idx="1"/>
          </p:nvPr>
        </p:nvSpPr>
        <p:spPr/>
        <p:txBody>
          <a:bodyPr/>
          <a:lstStyle/>
          <a:p>
            <a:pPr marL="0" marR="0"/>
            <a:r>
              <a:rPr lang="en-CA" sz="1800" dirty="0">
                <a:effectLst/>
                <a:latin typeface="Helvetica Neue"/>
                <a:ea typeface="Calibri" panose="020F0502020204030204" pitchFamily="34" charset="0"/>
              </a:rPr>
              <a:t>Suspensions are sometimes a consequence related to unacceptable behaviours. – </a:t>
            </a:r>
            <a:endParaRPr lang="en-US" sz="1800" dirty="0">
              <a:effectLst/>
              <a:latin typeface="Calibri" panose="020F0502020204030204" pitchFamily="34" charset="0"/>
              <a:ea typeface="Calibri" panose="020F0502020204030204" pitchFamily="34" charset="0"/>
            </a:endParaRPr>
          </a:p>
          <a:p>
            <a:pPr marL="0" marR="0"/>
            <a:r>
              <a:rPr lang="en-CA" sz="1800" dirty="0">
                <a:effectLst/>
                <a:latin typeface="Helvetica Neue"/>
                <a:ea typeface="Calibri" panose="020F0502020204030204" pitchFamily="34" charset="0"/>
              </a:rPr>
              <a:t>In accordance with the School Act, Sec. 85(2)(ii) and (d), the Board authorizes the Principal or designate of any school in the district to suspend a student from attendance at school for up to five days. </a:t>
            </a:r>
            <a:endParaRPr lang="en-US" sz="1800" dirty="0">
              <a:effectLst/>
              <a:latin typeface="Calibri" panose="020F0502020204030204" pitchFamily="34" charset="0"/>
              <a:ea typeface="Calibri" panose="020F0502020204030204" pitchFamily="34" charset="0"/>
            </a:endParaRPr>
          </a:p>
          <a:p>
            <a:pPr marL="0" marR="0"/>
            <a:r>
              <a:rPr lang="en-CA" sz="1800" dirty="0">
                <a:effectLst/>
                <a:latin typeface="Helvetica Neue"/>
                <a:ea typeface="Calibri" panose="020F0502020204030204" pitchFamily="34" charset="0"/>
              </a:rPr>
              <a:t>Suspensions may be for the following reasons: </a:t>
            </a:r>
            <a:endParaRPr lang="en-US" sz="1800" dirty="0">
              <a:effectLst/>
              <a:latin typeface="Calibri" panose="020F0502020204030204" pitchFamily="34" charset="0"/>
              <a:ea typeface="Calibri" panose="020F0502020204030204" pitchFamily="34" charset="0"/>
            </a:endParaRPr>
          </a:p>
          <a:p>
            <a:pPr marL="0" marR="0"/>
            <a:r>
              <a:rPr lang="en-CA" sz="1800" dirty="0">
                <a:effectLst/>
                <a:latin typeface="Helvetica Neue"/>
                <a:ea typeface="Calibri" panose="020F0502020204030204" pitchFamily="34" charset="0"/>
              </a:rPr>
              <a:t>a. because a student is willfully and repeatedly disrespectful to a teacher or to any other employee of the Board carrying out responsibilities approved by the Board. </a:t>
            </a:r>
            <a:endParaRPr lang="en-US" sz="1800" dirty="0">
              <a:effectLst/>
              <a:latin typeface="Calibri" panose="020F0502020204030204" pitchFamily="34" charset="0"/>
              <a:ea typeface="Calibri" panose="020F0502020204030204" pitchFamily="34" charset="0"/>
            </a:endParaRPr>
          </a:p>
          <a:p>
            <a:pPr marL="0" marR="0"/>
            <a:r>
              <a:rPr lang="en-CA" sz="1800" dirty="0">
                <a:effectLst/>
                <a:latin typeface="Helvetica Neue"/>
                <a:ea typeface="Calibri" panose="020F0502020204030204" pitchFamily="34" charset="0"/>
              </a:rPr>
              <a:t>b. because the behaviour of the student breaches the District Code of Conduct or policy and/or has a harmful effect on others or the learning environment of the school. </a:t>
            </a:r>
            <a:endParaRPr lang="en-US" sz="1800" dirty="0">
              <a:effectLst/>
              <a:latin typeface="Calibri" panose="020F0502020204030204" pitchFamily="34" charset="0"/>
              <a:ea typeface="Calibri" panose="020F0502020204030204" pitchFamily="34" charset="0"/>
            </a:endParaRPr>
          </a:p>
          <a:p>
            <a:pPr marL="0" marR="0"/>
            <a:r>
              <a:rPr lang="en-CA" sz="1800" dirty="0">
                <a:effectLst/>
                <a:latin typeface="Helvetica Neue"/>
                <a:ea typeface="Calibri" panose="020F0502020204030204" pitchFamily="34" charset="0"/>
              </a:rPr>
              <a:t>c. because the student has failed to comply with the School Code of Conduct. </a:t>
            </a:r>
            <a:endParaRPr lang="en-US" sz="1800" dirty="0">
              <a:effectLst/>
              <a:latin typeface="Calibri" panose="020F0502020204030204" pitchFamily="34" charset="0"/>
              <a:ea typeface="Calibri" panose="020F0502020204030204" pitchFamily="34" charset="0"/>
            </a:endParaRPr>
          </a:p>
          <a:p>
            <a:pPr marL="0" indent="0">
              <a:buNone/>
            </a:pPr>
            <a:endParaRPr lang="en-US" dirty="0"/>
          </a:p>
        </p:txBody>
      </p:sp>
    </p:spTree>
    <p:extLst>
      <p:ext uri="{BB962C8B-B14F-4D97-AF65-F5344CB8AC3E}">
        <p14:creationId xmlns:p14="http://schemas.microsoft.com/office/powerpoint/2010/main" val="31526665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3ABE07-6E8A-4663-8D2E-89FFABFEF8E8}"/>
              </a:ext>
            </a:extLst>
          </p:cNvPr>
          <p:cNvSpPr>
            <a:spLocks noGrp="1"/>
          </p:cNvSpPr>
          <p:nvPr>
            <p:ph type="title"/>
          </p:nvPr>
        </p:nvSpPr>
        <p:spPr/>
        <p:txBody>
          <a:bodyPr/>
          <a:lstStyle/>
          <a:p>
            <a:r>
              <a:rPr lang="en-US" dirty="0"/>
              <a:t>KG’s Code of Conduct IV</a:t>
            </a:r>
          </a:p>
        </p:txBody>
      </p:sp>
      <p:sp>
        <p:nvSpPr>
          <p:cNvPr id="3" name="Content Placeholder 2">
            <a:extLst>
              <a:ext uri="{FF2B5EF4-FFF2-40B4-BE49-F238E27FC236}">
                <a16:creationId xmlns:a16="http://schemas.microsoft.com/office/drawing/2014/main" id="{571FD35A-6229-4DAD-AD5E-36000D170660}"/>
              </a:ext>
            </a:extLst>
          </p:cNvPr>
          <p:cNvSpPr>
            <a:spLocks noGrp="1"/>
          </p:cNvSpPr>
          <p:nvPr>
            <p:ph idx="1"/>
          </p:nvPr>
        </p:nvSpPr>
        <p:spPr/>
        <p:txBody>
          <a:bodyPr>
            <a:normAutofit fontScale="85000" lnSpcReduction="10000"/>
          </a:bodyPr>
          <a:lstStyle/>
          <a:p>
            <a:pPr marL="0" marR="0">
              <a:spcBef>
                <a:spcPts val="0"/>
              </a:spcBef>
              <a:spcAft>
                <a:spcPts val="1125"/>
              </a:spcAft>
            </a:pPr>
            <a:r>
              <a:rPr lang="en-CA" sz="1800" dirty="0">
                <a:effectLst/>
                <a:latin typeface="Helvetica Neue"/>
                <a:ea typeface="Calibri" panose="020F0502020204030204" pitchFamily="34" charset="0"/>
              </a:rPr>
              <a:t>Suspensions over five days are made in consultation with the appropriate Director of Instruction as per the District Student Code of Conduct, AP 350.  As per AP 350 6.7.1 an educational program must be provided. </a:t>
            </a:r>
            <a:endParaRPr lang="en-US" sz="1800" dirty="0">
              <a:effectLst/>
              <a:latin typeface="Calibri" panose="020F0502020204030204" pitchFamily="34" charset="0"/>
              <a:ea typeface="Calibri" panose="020F0502020204030204" pitchFamily="34" charset="0"/>
            </a:endParaRPr>
          </a:p>
          <a:p>
            <a:pPr marL="0" marR="0">
              <a:spcBef>
                <a:spcPts val="0"/>
              </a:spcBef>
              <a:spcAft>
                <a:spcPts val="1125"/>
              </a:spcAft>
            </a:pPr>
            <a:r>
              <a:rPr lang="en-CA" sz="1800" dirty="0">
                <a:effectLst/>
                <a:latin typeface="Helvetica Neue"/>
                <a:ea typeface="Calibri" panose="020F0502020204030204" pitchFamily="34" charset="0"/>
              </a:rPr>
              <a:t>The principal or designate has a responsibility to inform other parties of serious breaches of the code of conduct.  These parties may include:  staff, parent(s) of student offender(s), parent(s) of student victim(s), school district officials, police and/or other agencies, as required by law and/or all parents. The school will ensure that reasonable steps are taken to prevent retaliation against a student who has made a complaint of a breach of the Code of Conduct.</a:t>
            </a:r>
            <a:endParaRPr lang="en-US" sz="1800" dirty="0">
              <a:effectLst/>
              <a:latin typeface="Calibri" panose="020F0502020204030204" pitchFamily="34" charset="0"/>
              <a:ea typeface="Calibri" panose="020F0502020204030204" pitchFamily="34" charset="0"/>
            </a:endParaRPr>
          </a:p>
          <a:p>
            <a:pPr marL="0" marR="0">
              <a:spcBef>
                <a:spcPts val="0"/>
              </a:spcBef>
              <a:spcAft>
                <a:spcPts val="1125"/>
              </a:spcAft>
            </a:pPr>
            <a:r>
              <a:rPr lang="en-CA" sz="1800" b="1" dirty="0">
                <a:effectLst/>
                <a:latin typeface="Helvetica Neue"/>
                <a:ea typeface="Calibri" panose="020F0502020204030204" pitchFamily="34" charset="0"/>
                <a:cs typeface="Calibri" panose="020F0502020204030204" pitchFamily="34" charset="0"/>
              </a:rPr>
              <a:t>PROMOTE DRAGON'S "ROAR"</a:t>
            </a:r>
            <a:endParaRPr lang="en-US" sz="1800" dirty="0">
              <a:effectLst/>
              <a:latin typeface="Calibri" panose="020F0502020204030204" pitchFamily="34" charset="0"/>
              <a:ea typeface="Calibri" panose="020F0502020204030204" pitchFamily="34" charset="0"/>
            </a:endParaRPr>
          </a:p>
          <a:p>
            <a:pPr marL="0" marR="0">
              <a:spcBef>
                <a:spcPts val="0"/>
              </a:spcBef>
              <a:spcAft>
                <a:spcPts val="1125"/>
              </a:spcAft>
            </a:pPr>
            <a:r>
              <a:rPr lang="en-CA" sz="1800" b="1" dirty="0">
                <a:effectLst/>
                <a:latin typeface="Helvetica Neue"/>
                <a:ea typeface="Calibri" panose="020F0502020204030204" pitchFamily="34" charset="0"/>
                <a:cs typeface="Calibri" panose="020F0502020204030204" pitchFamily="34" charset="0"/>
              </a:rPr>
              <a:t>                                                                   R</a:t>
            </a:r>
            <a:r>
              <a:rPr lang="en-CA" sz="1800" dirty="0">
                <a:effectLst/>
                <a:latin typeface="Helvetica Neue"/>
                <a:ea typeface="Calibri" panose="020F0502020204030204" pitchFamily="34" charset="0"/>
              </a:rPr>
              <a:t>ESPECT </a:t>
            </a:r>
            <a:endParaRPr lang="en-US" sz="1800" dirty="0">
              <a:effectLst/>
              <a:latin typeface="Calibri" panose="020F0502020204030204" pitchFamily="34" charset="0"/>
              <a:ea typeface="Calibri" panose="020F0502020204030204" pitchFamily="34" charset="0"/>
            </a:endParaRPr>
          </a:p>
          <a:p>
            <a:pPr marL="0" marR="0">
              <a:spcBef>
                <a:spcPts val="0"/>
              </a:spcBef>
              <a:spcAft>
                <a:spcPts val="1125"/>
              </a:spcAft>
            </a:pPr>
            <a:r>
              <a:rPr lang="en-CA" sz="1800" b="1" dirty="0">
                <a:effectLst/>
                <a:latin typeface="Helvetica Neue"/>
                <a:ea typeface="Calibri" panose="020F0502020204030204" pitchFamily="34" charset="0"/>
                <a:cs typeface="Calibri" panose="020F0502020204030204" pitchFamily="34" charset="0"/>
              </a:rPr>
              <a:t>                                                                   O</a:t>
            </a:r>
            <a:r>
              <a:rPr lang="en-CA" sz="1800" dirty="0">
                <a:effectLst/>
                <a:latin typeface="Helvetica Neue"/>
                <a:ea typeface="Calibri" panose="020F0502020204030204" pitchFamily="34" charset="0"/>
              </a:rPr>
              <a:t>N TIME</a:t>
            </a:r>
            <a:endParaRPr lang="en-US" sz="1800" dirty="0">
              <a:effectLst/>
              <a:latin typeface="Calibri" panose="020F0502020204030204" pitchFamily="34" charset="0"/>
              <a:ea typeface="Calibri" panose="020F0502020204030204" pitchFamily="34" charset="0"/>
            </a:endParaRPr>
          </a:p>
          <a:p>
            <a:pPr marL="0" marR="0">
              <a:spcBef>
                <a:spcPts val="0"/>
              </a:spcBef>
              <a:spcAft>
                <a:spcPts val="1125"/>
              </a:spcAft>
            </a:pPr>
            <a:r>
              <a:rPr lang="en-CA" sz="1800" b="1" dirty="0">
                <a:effectLst/>
                <a:latin typeface="Helvetica Neue"/>
                <a:ea typeface="Calibri" panose="020F0502020204030204" pitchFamily="34" charset="0"/>
                <a:cs typeface="Calibri" panose="020F0502020204030204" pitchFamily="34" charset="0"/>
              </a:rPr>
              <a:t>                                                                   A</a:t>
            </a:r>
            <a:r>
              <a:rPr lang="en-CA" sz="1800" dirty="0">
                <a:effectLst/>
                <a:latin typeface="Helvetica Neue"/>
                <a:ea typeface="Calibri" panose="020F0502020204030204" pitchFamily="34" charset="0"/>
              </a:rPr>
              <a:t>CTIVE LEARNING</a:t>
            </a:r>
            <a:endParaRPr lang="en-US" sz="1800" dirty="0">
              <a:effectLst/>
              <a:latin typeface="Calibri" panose="020F0502020204030204" pitchFamily="34" charset="0"/>
              <a:ea typeface="Calibri" panose="020F0502020204030204" pitchFamily="34" charset="0"/>
            </a:endParaRPr>
          </a:p>
          <a:p>
            <a:pPr marL="0" marR="0">
              <a:spcBef>
                <a:spcPts val="0"/>
              </a:spcBef>
              <a:spcAft>
                <a:spcPts val="1125"/>
              </a:spcAft>
            </a:pPr>
            <a:r>
              <a:rPr lang="en-CA" sz="1800" b="1" dirty="0">
                <a:effectLst/>
                <a:latin typeface="Helvetica Neue"/>
                <a:ea typeface="Calibri" panose="020F0502020204030204" pitchFamily="34" charset="0"/>
                <a:cs typeface="Calibri" panose="020F0502020204030204" pitchFamily="34" charset="0"/>
              </a:rPr>
              <a:t>                                                                   R</a:t>
            </a:r>
            <a:r>
              <a:rPr lang="en-CA" sz="1800" dirty="0">
                <a:effectLst/>
                <a:latin typeface="Helvetica Neue"/>
                <a:ea typeface="Calibri" panose="020F0502020204030204" pitchFamily="34" charset="0"/>
              </a:rPr>
              <a:t>EADY TO LEARN</a:t>
            </a:r>
            <a:endParaRPr lang="en-US" sz="1800" dirty="0">
              <a:effectLst/>
              <a:latin typeface="Calibri" panose="020F0502020204030204" pitchFamily="34" charset="0"/>
              <a:ea typeface="Calibri" panose="020F0502020204030204" pitchFamily="34" charset="0"/>
            </a:endParaRPr>
          </a:p>
          <a:p>
            <a:pPr marL="0" indent="0">
              <a:buNone/>
            </a:pPr>
            <a:endParaRPr lang="en-US" dirty="0"/>
          </a:p>
        </p:txBody>
      </p:sp>
    </p:spTree>
    <p:extLst>
      <p:ext uri="{BB962C8B-B14F-4D97-AF65-F5344CB8AC3E}">
        <p14:creationId xmlns:p14="http://schemas.microsoft.com/office/powerpoint/2010/main" val="9940506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39B2D0-6F82-46B6-A210-598A1C771869}"/>
              </a:ext>
            </a:extLst>
          </p:cNvPr>
          <p:cNvSpPr>
            <a:spLocks noGrp="1"/>
          </p:cNvSpPr>
          <p:nvPr>
            <p:ph type="title"/>
          </p:nvPr>
        </p:nvSpPr>
        <p:spPr/>
        <p:txBody>
          <a:bodyPr/>
          <a:lstStyle/>
          <a:p>
            <a:r>
              <a:rPr lang="en-US" dirty="0"/>
              <a:t>KG’s Code of Conduct V</a:t>
            </a:r>
          </a:p>
        </p:txBody>
      </p:sp>
      <p:sp>
        <p:nvSpPr>
          <p:cNvPr id="3" name="Content Placeholder 2">
            <a:extLst>
              <a:ext uri="{FF2B5EF4-FFF2-40B4-BE49-F238E27FC236}">
                <a16:creationId xmlns:a16="http://schemas.microsoft.com/office/drawing/2014/main" id="{339A6CEF-9EB5-4215-BFD5-F65149C7C49F}"/>
              </a:ext>
            </a:extLst>
          </p:cNvPr>
          <p:cNvSpPr>
            <a:spLocks noGrp="1"/>
          </p:cNvSpPr>
          <p:nvPr>
            <p:ph idx="1"/>
          </p:nvPr>
        </p:nvSpPr>
        <p:spPr/>
        <p:txBody>
          <a:bodyPr>
            <a:normAutofit lnSpcReduction="10000"/>
          </a:bodyPr>
          <a:lstStyle/>
          <a:p>
            <a:pPr marL="0" marR="0">
              <a:spcBef>
                <a:spcPts val="0"/>
              </a:spcBef>
              <a:spcAft>
                <a:spcPts val="1125"/>
              </a:spcAft>
            </a:pPr>
            <a:r>
              <a:rPr lang="en-CA" sz="1800" b="1" dirty="0">
                <a:effectLst/>
                <a:latin typeface="Helvetica Neue"/>
                <a:ea typeface="Calibri" panose="020F0502020204030204" pitchFamily="34" charset="0"/>
                <a:cs typeface="Calibri" panose="020F0502020204030204" pitchFamily="34" charset="0"/>
              </a:rPr>
              <a:t>SHARED VALUES </a:t>
            </a:r>
            <a:endParaRPr lang="en-US" sz="1800" dirty="0">
              <a:effectLst/>
              <a:latin typeface="Calibri" panose="020F0502020204030204" pitchFamily="34" charset="0"/>
              <a:ea typeface="Calibri" panose="020F0502020204030204" pitchFamily="34" charset="0"/>
            </a:endParaRPr>
          </a:p>
          <a:p>
            <a:pPr marL="0" marR="0">
              <a:spcBef>
                <a:spcPts val="0"/>
              </a:spcBef>
              <a:spcAft>
                <a:spcPts val="1125"/>
              </a:spcAft>
            </a:pPr>
            <a:r>
              <a:rPr lang="en-CA" sz="1800" dirty="0">
                <a:effectLst/>
                <a:latin typeface="Helvetica Neue"/>
                <a:ea typeface="Calibri" panose="020F0502020204030204" pitchFamily="34" charset="0"/>
              </a:rPr>
              <a:t>We all have the right to a positive school environment and with that right comes responsibility. The expectations for all members of the school community are to: </a:t>
            </a:r>
            <a:br>
              <a:rPr lang="en-CA" sz="1800" dirty="0">
                <a:effectLst/>
                <a:latin typeface="Helvetica Neue"/>
                <a:ea typeface="Calibri" panose="020F0502020204030204" pitchFamily="34" charset="0"/>
              </a:rPr>
            </a:br>
            <a:r>
              <a:rPr lang="en-CA" sz="1800" dirty="0">
                <a:effectLst/>
                <a:latin typeface="Helvetica Neue"/>
                <a:ea typeface="Calibri" panose="020F0502020204030204" pitchFamily="34" charset="0"/>
              </a:rPr>
              <a:t> </a:t>
            </a:r>
            <a:endParaRPr lang="en-US" sz="1800" dirty="0">
              <a:effectLst/>
              <a:latin typeface="Calibri" panose="020F0502020204030204" pitchFamily="34" charset="0"/>
              <a:ea typeface="Calibri" panose="020F0502020204030204" pitchFamily="34" charset="0"/>
            </a:endParaRPr>
          </a:p>
          <a:p>
            <a:pPr marL="0" marR="0">
              <a:spcBef>
                <a:spcPts val="0"/>
              </a:spcBef>
              <a:spcAft>
                <a:spcPts val="1125"/>
              </a:spcAft>
            </a:pPr>
            <a:r>
              <a:rPr lang="en-CA" sz="1800" dirty="0">
                <a:effectLst/>
                <a:latin typeface="Helvetica Neue"/>
                <a:ea typeface="Calibri" panose="020F0502020204030204" pitchFamily="34" charset="0"/>
              </a:rPr>
              <a:t>1. Attend and be on time </a:t>
            </a:r>
            <a:br>
              <a:rPr lang="en-CA" sz="1800" dirty="0">
                <a:effectLst/>
                <a:latin typeface="Helvetica Neue"/>
                <a:ea typeface="Calibri" panose="020F0502020204030204" pitchFamily="34" charset="0"/>
              </a:rPr>
            </a:br>
            <a:r>
              <a:rPr lang="en-CA" sz="1800" dirty="0">
                <a:effectLst/>
                <a:latin typeface="Helvetica Neue"/>
                <a:ea typeface="Calibri" panose="020F0502020204030204" pitchFamily="34" charset="0"/>
              </a:rPr>
              <a:t>2. Use appropriate language at all times </a:t>
            </a:r>
            <a:br>
              <a:rPr lang="en-CA" sz="1800" dirty="0">
                <a:effectLst/>
                <a:latin typeface="Helvetica Neue"/>
                <a:ea typeface="Calibri" panose="020F0502020204030204" pitchFamily="34" charset="0"/>
              </a:rPr>
            </a:br>
            <a:r>
              <a:rPr lang="en-CA" sz="1800" dirty="0">
                <a:effectLst/>
                <a:latin typeface="Helvetica Neue"/>
                <a:ea typeface="Calibri" panose="020F0502020204030204" pitchFamily="34" charset="0"/>
              </a:rPr>
              <a:t>3. Treat every person with respect and dignity </a:t>
            </a:r>
            <a:br>
              <a:rPr lang="en-CA" sz="1800" dirty="0">
                <a:effectLst/>
                <a:latin typeface="Helvetica Neue"/>
                <a:ea typeface="Calibri" panose="020F0502020204030204" pitchFamily="34" charset="0"/>
              </a:rPr>
            </a:br>
            <a:r>
              <a:rPr lang="en-CA" sz="1800" dirty="0">
                <a:effectLst/>
                <a:latin typeface="Helvetica Neue"/>
                <a:ea typeface="Calibri" panose="020F0502020204030204" pitchFamily="34" charset="0"/>
              </a:rPr>
              <a:t>4. Respect community, school, and personal property </a:t>
            </a:r>
            <a:br>
              <a:rPr lang="en-CA" sz="1800" dirty="0">
                <a:effectLst/>
                <a:latin typeface="Helvetica Neue"/>
                <a:ea typeface="Calibri" panose="020F0502020204030204" pitchFamily="34" charset="0"/>
              </a:rPr>
            </a:br>
            <a:r>
              <a:rPr lang="en-CA" sz="1800" dirty="0">
                <a:effectLst/>
                <a:latin typeface="Helvetica Neue"/>
                <a:ea typeface="Calibri" panose="020F0502020204030204" pitchFamily="34" charset="0"/>
              </a:rPr>
              <a:t>5. Act in a safe and courteous manner </a:t>
            </a:r>
            <a:br>
              <a:rPr lang="en-CA" sz="1800" dirty="0">
                <a:effectLst/>
                <a:latin typeface="Helvetica Neue"/>
                <a:ea typeface="Calibri" panose="020F0502020204030204" pitchFamily="34" charset="0"/>
              </a:rPr>
            </a:br>
            <a:r>
              <a:rPr lang="en-CA" sz="1800" dirty="0">
                <a:effectLst/>
                <a:latin typeface="Helvetica Neue"/>
                <a:ea typeface="Calibri" panose="020F0502020204030204" pitchFamily="34" charset="0"/>
              </a:rPr>
              <a:t>6. Be supportive of and prepared for learning for all. </a:t>
            </a:r>
            <a:endParaRPr lang="en-US" sz="1800" dirty="0">
              <a:effectLst/>
              <a:latin typeface="Calibri" panose="020F0502020204030204" pitchFamily="34" charset="0"/>
              <a:ea typeface="Calibri" panose="020F0502020204030204" pitchFamily="34" charset="0"/>
            </a:endParaRPr>
          </a:p>
          <a:p>
            <a:pPr marL="0" marR="0">
              <a:spcBef>
                <a:spcPts val="0"/>
              </a:spcBef>
              <a:spcAft>
                <a:spcPts val="1125"/>
              </a:spcAft>
            </a:pPr>
            <a:r>
              <a:rPr lang="en-CA" sz="1800" i="1" dirty="0">
                <a:effectLst/>
                <a:latin typeface="Helvetica Neue"/>
                <a:ea typeface="Calibri" panose="020F0502020204030204" pitchFamily="34" charset="0"/>
                <a:cs typeface="Calibri" panose="020F0502020204030204" pitchFamily="34" charset="0"/>
              </a:rPr>
              <a:t>Please note that this Code of Conduct is under review for improvements this 2020-2021 school year.</a:t>
            </a:r>
            <a:endParaRPr lang="en-US" sz="1800" dirty="0">
              <a:effectLst/>
              <a:latin typeface="Calibri" panose="020F0502020204030204" pitchFamily="34" charset="0"/>
              <a:ea typeface="Calibri" panose="020F0502020204030204" pitchFamily="34" charset="0"/>
            </a:endParaRPr>
          </a:p>
          <a:p>
            <a:pPr marL="0" indent="0">
              <a:buNone/>
            </a:pPr>
            <a:endParaRPr lang="en-US" dirty="0"/>
          </a:p>
        </p:txBody>
      </p:sp>
    </p:spTree>
    <p:extLst>
      <p:ext uri="{BB962C8B-B14F-4D97-AF65-F5344CB8AC3E}">
        <p14:creationId xmlns:p14="http://schemas.microsoft.com/office/powerpoint/2010/main" val="7338300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BB007B-4BCC-5348-B21A-2AEE6E8F9897}"/>
              </a:ext>
            </a:extLst>
          </p:cNvPr>
          <p:cNvSpPr>
            <a:spLocks noGrp="1"/>
          </p:cNvSpPr>
          <p:nvPr>
            <p:ph type="title"/>
          </p:nvPr>
        </p:nvSpPr>
        <p:spPr>
          <a:xfrm>
            <a:off x="801288" y="855979"/>
            <a:ext cx="10571998" cy="970450"/>
          </a:xfrm>
        </p:spPr>
        <p:txBody>
          <a:bodyPr/>
          <a:lstStyle/>
          <a:p>
            <a:r>
              <a:rPr lang="en-GB" sz="3600" dirty="0"/>
              <a:t>Effective September 2020, all VSB school codes of conduct include the following statement:</a:t>
            </a:r>
            <a:endParaRPr lang="en-US" sz="3600" dirty="0"/>
          </a:p>
        </p:txBody>
      </p:sp>
      <p:sp>
        <p:nvSpPr>
          <p:cNvPr id="3" name="Content Placeholder 2">
            <a:extLst>
              <a:ext uri="{FF2B5EF4-FFF2-40B4-BE49-F238E27FC236}">
                <a16:creationId xmlns:a16="http://schemas.microsoft.com/office/drawing/2014/main" id="{1C91A609-1700-6C4D-B4CD-3E1C93165610}"/>
              </a:ext>
            </a:extLst>
          </p:cNvPr>
          <p:cNvSpPr>
            <a:spLocks noGrp="1"/>
          </p:cNvSpPr>
          <p:nvPr>
            <p:ph idx="1"/>
          </p:nvPr>
        </p:nvSpPr>
        <p:spPr/>
        <p:txBody>
          <a:bodyPr>
            <a:normAutofit/>
          </a:bodyPr>
          <a:lstStyle/>
          <a:p>
            <a:pPr marL="0" indent="0" algn="ctr">
              <a:buNone/>
            </a:pPr>
            <a:r>
              <a:rPr lang="en-GB" sz="5400" dirty="0"/>
              <a:t>Racism will not be tolerated in our school</a:t>
            </a:r>
            <a:endParaRPr lang="en-US" sz="5400" dirty="0"/>
          </a:p>
        </p:txBody>
      </p:sp>
    </p:spTree>
    <p:extLst>
      <p:ext uri="{BB962C8B-B14F-4D97-AF65-F5344CB8AC3E}">
        <p14:creationId xmlns:p14="http://schemas.microsoft.com/office/powerpoint/2010/main" val="123521754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Quotable</Template>
  <TotalTime>105</TotalTime>
  <Words>1621</Words>
  <Application>Microsoft Office PowerPoint</Application>
  <PresentationFormat>Widescreen</PresentationFormat>
  <Paragraphs>48</Paragraphs>
  <Slides>10</Slides>
  <Notes>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Calibri</vt:lpstr>
      <vt:lpstr>Century Gothic</vt:lpstr>
      <vt:lpstr>Helvetica</vt:lpstr>
      <vt:lpstr>Helvetica Neue</vt:lpstr>
      <vt:lpstr>Source Sans Pro</vt:lpstr>
      <vt:lpstr>Wingdings 2</vt:lpstr>
      <vt:lpstr>Quotable</vt:lpstr>
      <vt:lpstr>VSB District and KG School Codes of Conduct</vt:lpstr>
      <vt:lpstr>What is a code of conduct?</vt:lpstr>
      <vt:lpstr>VSB Code of Conduct</vt:lpstr>
      <vt:lpstr>KG’s Code of Conduct Part I</vt:lpstr>
      <vt:lpstr>KG’s Code of Conduct Part II</vt:lpstr>
      <vt:lpstr>KG’s Code of Conduct Part III</vt:lpstr>
      <vt:lpstr>KG’s Code of Conduct IV</vt:lpstr>
      <vt:lpstr>KG’s Code of Conduct V</vt:lpstr>
      <vt:lpstr>Effective September 2020, all VSB school codes of conduct include the following statement:</vt:lpstr>
      <vt:lpstr>Racism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Our School’s Code of Conduct</dc:title>
  <dc:creator>Elbardouh, Nassim</dc:creator>
  <cp:lastModifiedBy>Geoff Taylor</cp:lastModifiedBy>
  <cp:revision>13</cp:revision>
  <dcterms:created xsi:type="dcterms:W3CDTF">2020-09-22T18:09:30Z</dcterms:created>
  <dcterms:modified xsi:type="dcterms:W3CDTF">2020-11-17T18:24:57Z</dcterms:modified>
</cp:coreProperties>
</file>